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6"/>
  </p:notesMasterIdLst>
  <p:sldIdLst>
    <p:sldId id="256" r:id="rId2"/>
    <p:sldId id="386" r:id="rId3"/>
    <p:sldId id="358" r:id="rId4"/>
    <p:sldId id="286" r:id="rId5"/>
    <p:sldId id="359" r:id="rId6"/>
    <p:sldId id="360" r:id="rId7"/>
    <p:sldId id="361" r:id="rId8"/>
    <p:sldId id="362" r:id="rId9"/>
    <p:sldId id="363" r:id="rId10"/>
    <p:sldId id="364" r:id="rId11"/>
    <p:sldId id="388" r:id="rId12"/>
    <p:sldId id="365" r:id="rId13"/>
    <p:sldId id="389" r:id="rId14"/>
    <p:sldId id="366" r:id="rId15"/>
    <p:sldId id="367" r:id="rId16"/>
    <p:sldId id="377" r:id="rId17"/>
    <p:sldId id="390" r:id="rId18"/>
    <p:sldId id="391" r:id="rId19"/>
    <p:sldId id="392" r:id="rId20"/>
    <p:sldId id="393" r:id="rId21"/>
    <p:sldId id="394" r:id="rId22"/>
    <p:sldId id="340" r:id="rId23"/>
    <p:sldId id="369" r:id="rId24"/>
    <p:sldId id="385" r:id="rId25"/>
    <p:sldId id="370" r:id="rId26"/>
    <p:sldId id="380" r:id="rId27"/>
    <p:sldId id="381" r:id="rId28"/>
    <p:sldId id="382" r:id="rId29"/>
    <p:sldId id="383" r:id="rId30"/>
    <p:sldId id="384" r:id="rId31"/>
    <p:sldId id="371" r:id="rId32"/>
    <p:sldId id="372" r:id="rId33"/>
    <p:sldId id="373" r:id="rId34"/>
    <p:sldId id="282" r:id="rId3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66FF"/>
    <a:srgbClr val="DF41CC"/>
    <a:srgbClr val="70F03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8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2/20/2021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2/20/2021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2/20/2021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4" Type="http://schemas.openxmlformats.org/officeDocument/2006/relationships/image" Target="../media/image4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gif"/><Relationship Id="rId7" Type="http://schemas.openxmlformats.org/officeDocument/2006/relationships/image" Target="../media/image63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1000">
              <a:srgbClr val="FFC0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4800" dirty="0">
                <a:cs typeface="B Titr" panose="00000700000000000000" pitchFamily="2" charset="-78"/>
              </a:rPr>
              <a:t>مکانیک سیالات پیشرفته</a:t>
            </a:r>
            <a:endParaRPr lang="en-US" sz="48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مقدمه</a:t>
            </a:r>
          </a:p>
          <a:p>
            <a:r>
              <a:rPr lang="fa-IR" sz="2800" dirty="0">
                <a:cs typeface="B Titr" panose="00000700000000000000" pitchFamily="2" charset="-78"/>
              </a:rPr>
              <a:t>عملگرها، سیالات نیوتنی و ویسکوزیته</a:t>
            </a: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اسفند 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01AAF30-55EB-4DEE-9D98-518BD4C78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59" y="472440"/>
            <a:ext cx="2081133" cy="312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CF4D48-5D60-4012-8648-25CA88CC3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65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9E53C0-D2AB-4DD1-AD65-02FFD9F8CF4A}"/>
              </a:ext>
            </a:extLst>
          </p:cNvPr>
          <p:cNvGrpSpPr/>
          <p:nvPr/>
        </p:nvGrpSpPr>
        <p:grpSpPr>
          <a:xfrm>
            <a:off x="742382" y="1452508"/>
            <a:ext cx="2783839" cy="2956318"/>
            <a:chOff x="502749" y="1500650"/>
            <a:chExt cx="2783839" cy="2956318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CB7D2145-648E-47CB-ADFB-B38E6C0761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420" y="1500650"/>
              <a:ext cx="2095500" cy="2543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D47545F-4895-4D4F-949D-3D3C99981268}"/>
                </a:ext>
              </a:extLst>
            </p:cNvPr>
            <p:cNvSpPr/>
            <p:nvPr/>
          </p:nvSpPr>
          <p:spPr>
            <a:xfrm>
              <a:off x="502749" y="4087636"/>
              <a:ext cx="2783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</a:rPr>
                <a:t>Brook Taylor (1685-1731)</a:t>
              </a:r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C1F4197-0B80-4FF0-8913-F0FCCA828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992" y="383256"/>
            <a:ext cx="7292626" cy="609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13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82A3D8-81E7-49C9-AC9C-718C35CE6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9" y="136526"/>
            <a:ext cx="10742281" cy="296842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634B25B-4B90-469A-85FD-17EF4713FB56}"/>
              </a:ext>
            </a:extLst>
          </p:cNvPr>
          <p:cNvGrpSpPr/>
          <p:nvPr/>
        </p:nvGrpSpPr>
        <p:grpSpPr>
          <a:xfrm>
            <a:off x="466724" y="3405137"/>
            <a:ext cx="11258550" cy="3367136"/>
            <a:chOff x="466724" y="3405137"/>
            <a:chExt cx="11258550" cy="336713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72CB550-7A53-4854-99C3-B75079D61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724" y="3405137"/>
              <a:ext cx="11258550" cy="28575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5F8B012-3DB8-4386-A805-ABEE2444B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29025" y="6305548"/>
              <a:ext cx="5667375" cy="466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2456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7" descr="نتیجه تصویری برای shear deformation">
            <a:extLst>
              <a:ext uri="{FF2B5EF4-FFF2-40B4-BE49-F238E27FC236}">
                <a16:creationId xmlns:a16="http://schemas.microsoft.com/office/drawing/2014/main" id="{F165901B-D138-4CD8-9601-67AE24477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897" y="4207198"/>
            <a:ext cx="3186063" cy="196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7878FA0-339D-46A4-A605-F846CAF1C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25" y="379581"/>
            <a:ext cx="11027350" cy="293600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4B51726-EC74-4753-9DB3-904412D01ECF}"/>
              </a:ext>
            </a:extLst>
          </p:cNvPr>
          <p:cNvGrpSpPr/>
          <p:nvPr/>
        </p:nvGrpSpPr>
        <p:grpSpPr>
          <a:xfrm>
            <a:off x="885281" y="3542417"/>
            <a:ext cx="5210719" cy="2960181"/>
            <a:chOff x="856575" y="3804080"/>
            <a:chExt cx="5210719" cy="29601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AC1F568-EB63-46D5-8CA4-E3AC09C0B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6575" y="6321603"/>
              <a:ext cx="5210719" cy="442658"/>
            </a:xfrm>
            <a:prstGeom prst="rect">
              <a:avLst/>
            </a:prstGeom>
          </p:spPr>
        </p:pic>
        <p:pic>
          <p:nvPicPr>
            <p:cNvPr id="11" name="Picture 2" descr="12.4 Viscosity and Laminar Flow; Poiseuille's Law - College Physics for AP®  Courses | OpenStax">
              <a:extLst>
                <a:ext uri="{FF2B5EF4-FFF2-40B4-BE49-F238E27FC236}">
                  <a16:creationId xmlns:a16="http://schemas.microsoft.com/office/drawing/2014/main" id="{517E5EDD-31D9-49C7-92F6-96CC7A99E5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483" y="3804080"/>
              <a:ext cx="3918155" cy="2400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686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3DE2C7-3023-48F1-9755-4912D69B8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861" y="5181600"/>
            <a:ext cx="3391673" cy="1676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B6DBD67-278D-4ACE-AA8C-D769179FDAA1}"/>
              </a:ext>
            </a:extLst>
          </p:cNvPr>
          <p:cNvSpPr/>
          <p:nvPr/>
        </p:nvSpPr>
        <p:spPr>
          <a:xfrm>
            <a:off x="274320" y="5991986"/>
            <a:ext cx="1931541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of 2D Flow: Step Flow</a:t>
            </a:r>
            <a:endParaRPr lang="en-US" sz="20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27C591E-6033-49BE-991A-F613DD696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747" y="209941"/>
            <a:ext cx="5818934" cy="61464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5AC5F31-EE2D-4063-AADF-795D6B543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1" y="137288"/>
            <a:ext cx="5989652" cy="486143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BCA3627-B344-48FD-B223-99BDD5AB416A}"/>
              </a:ext>
            </a:extLst>
          </p:cNvPr>
          <p:cNvSpPr/>
          <p:nvPr/>
        </p:nvSpPr>
        <p:spPr>
          <a:xfrm>
            <a:off x="2229243" y="4154860"/>
            <a:ext cx="374758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DF41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Shear Deformation of 2D-Flow </a:t>
            </a:r>
            <a:endParaRPr lang="en-US" sz="2000" dirty="0">
              <a:solidFill>
                <a:srgbClr val="DF41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8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7E10A8-DAF4-4276-ABF1-14FD09CEC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479" y="136526"/>
            <a:ext cx="11359041" cy="1825793"/>
          </a:xfrm>
          <a:prstGeom prst="rect">
            <a:avLst/>
          </a:prstGeom>
        </p:spPr>
      </p:pic>
      <p:pic>
        <p:nvPicPr>
          <p:cNvPr id="4" name="Picture 14" descr="نتیجه تصویری برای type of shear deformation">
            <a:extLst>
              <a:ext uri="{FF2B5EF4-FFF2-40B4-BE49-F238E27FC236}">
                <a16:creationId xmlns:a16="http://schemas.microsoft.com/office/drawing/2014/main" id="{42EA918E-5F84-4523-989C-39BC6D5B1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58" y="2084714"/>
            <a:ext cx="4297637" cy="442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52C28E-EFAD-40B6-9049-6F2FCAD3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105" y="1988241"/>
            <a:ext cx="6401415" cy="448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4B0540-C7D6-4053-82F2-A4AADAFC0349}"/>
              </a:ext>
            </a:extLst>
          </p:cNvPr>
          <p:cNvGrpSpPr/>
          <p:nvPr/>
        </p:nvGrpSpPr>
        <p:grpSpPr>
          <a:xfrm>
            <a:off x="138207" y="766916"/>
            <a:ext cx="6625168" cy="5324168"/>
            <a:chOff x="138207" y="766916"/>
            <a:chExt cx="6625168" cy="532416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014A4E-C092-4ECC-A035-9A2421F39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124" y="4011561"/>
              <a:ext cx="6238568" cy="2079523"/>
            </a:xfrm>
            <a:prstGeom prst="rect">
              <a:avLst/>
            </a:prstGeom>
          </p:spPr>
        </p:pic>
        <p:pic>
          <p:nvPicPr>
            <p:cNvPr id="2054" name="Picture 6" descr="What is the direction of wall shear stress at boundary-layer over flat  plate?">
              <a:extLst>
                <a:ext uri="{FF2B5EF4-FFF2-40B4-BE49-F238E27FC236}">
                  <a16:creationId xmlns:a16="http://schemas.microsoft.com/office/drawing/2014/main" id="{89721BC6-ECD8-4617-8F75-5D8797CB5E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07" y="766916"/>
              <a:ext cx="6625168" cy="2766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E3C978E-9D59-4BB4-A588-21F12D719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677" y="426882"/>
            <a:ext cx="4318199" cy="592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28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70AA041-2803-4DA5-BEDD-A3040B96B3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570" y="3199883"/>
            <a:ext cx="3561347" cy="267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6F6A8A-2BCB-4AB5-B468-243FBF998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484" y="554954"/>
            <a:ext cx="5441521" cy="23462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C3AF661-10BE-48C3-9DCA-9C5EA78ECEB6}"/>
              </a:ext>
            </a:extLst>
          </p:cNvPr>
          <p:cNvSpPr/>
          <p:nvPr/>
        </p:nvSpPr>
        <p:spPr>
          <a:xfrm>
            <a:off x="7663488" y="6163311"/>
            <a:ext cx="2219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rigid-body vortex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5B10380-0DF9-4CDA-883D-2C41392EF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40" y="2504333"/>
            <a:ext cx="4496440" cy="365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CD62D4-F279-4E41-ADF1-83733C9365C2}"/>
              </a:ext>
            </a:extLst>
          </p:cNvPr>
          <p:cNvSpPr/>
          <p:nvPr/>
        </p:nvSpPr>
        <p:spPr>
          <a:xfrm>
            <a:off x="152400" y="6303046"/>
            <a:ext cx="6510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Vortex created by the passage of an aircraft wing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96025C-20D4-414E-AAF6-27961D08A48B}"/>
              </a:ext>
            </a:extLst>
          </p:cNvPr>
          <p:cNvGrpSpPr/>
          <p:nvPr/>
        </p:nvGrpSpPr>
        <p:grpSpPr>
          <a:xfrm>
            <a:off x="1381455" y="276596"/>
            <a:ext cx="4001963" cy="1936020"/>
            <a:chOff x="1413561" y="398516"/>
            <a:chExt cx="4001963" cy="1936020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4B4CC0AA-04FA-49E0-A654-5B45488236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561" y="398516"/>
              <a:ext cx="4001963" cy="1535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8F00A3-75FB-4251-809C-416308218637}"/>
                </a:ext>
              </a:extLst>
            </p:cNvPr>
            <p:cNvSpPr/>
            <p:nvPr/>
          </p:nvSpPr>
          <p:spPr>
            <a:xfrm>
              <a:off x="1494302" y="1934426"/>
              <a:ext cx="384047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Irrotational and rotational motion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097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F32F55-CFC4-4981-91B4-751C7F16F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44266"/>
            <a:ext cx="6390104" cy="51120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3EAD69-971F-4FA0-810D-672F2141D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794" y="501651"/>
            <a:ext cx="5550003" cy="573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18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7BDA44-0283-4E10-856F-F5EE28589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35" y="68263"/>
            <a:ext cx="11079930" cy="67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0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5453004C-AB7D-4944-8F69-E0B370BF1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8E5D7C-71A9-4E31-BB4C-A761C12B4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84" y="62543"/>
            <a:ext cx="10220632" cy="67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39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5C3AE7-1CD7-4B42-BDB2-B7E4236A5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49" y="535304"/>
            <a:ext cx="11316702" cy="527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39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45DF9B2-2722-4CAF-B7A6-AA4909F86B11}"/>
              </a:ext>
            </a:extLst>
          </p:cNvPr>
          <p:cNvGrpSpPr/>
          <p:nvPr/>
        </p:nvGrpSpPr>
        <p:grpSpPr>
          <a:xfrm>
            <a:off x="536389" y="2355777"/>
            <a:ext cx="2646718" cy="3216316"/>
            <a:chOff x="536389" y="2355777"/>
            <a:chExt cx="2646718" cy="321631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98F83F-1CDC-4DD6-B1E2-8488732DDC3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89" y="2355777"/>
              <a:ext cx="2646718" cy="264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F96DC0-5E4C-42FB-9D11-C43F2FE73556}"/>
                </a:ext>
              </a:extLst>
            </p:cNvPr>
            <p:cNvSpPr/>
            <p:nvPr/>
          </p:nvSpPr>
          <p:spPr>
            <a:xfrm>
              <a:off x="750181" y="5171983"/>
              <a:ext cx="22191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rigid-body vortex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3CDBA8-0391-450A-8014-175B7F368669}"/>
              </a:ext>
            </a:extLst>
          </p:cNvPr>
          <p:cNvGrpSpPr/>
          <p:nvPr/>
        </p:nvGrpSpPr>
        <p:grpSpPr>
          <a:xfrm>
            <a:off x="3699607" y="2355777"/>
            <a:ext cx="2660461" cy="3216316"/>
            <a:chOff x="3699607" y="2355777"/>
            <a:chExt cx="2660461" cy="3216316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BA03FBD2-331C-415A-B8BE-B1C2A91EE1A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350" y="2355777"/>
              <a:ext cx="2646718" cy="264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1E4E6C8-D71A-4546-935E-21F9C2924D56}"/>
                </a:ext>
              </a:extLst>
            </p:cNvPr>
            <p:cNvSpPr/>
            <p:nvPr/>
          </p:nvSpPr>
          <p:spPr>
            <a:xfrm>
              <a:off x="3699607" y="5171983"/>
              <a:ext cx="26329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Simple shear flow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461C520-C366-4B2F-85F9-D10C10A66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42" y="478164"/>
            <a:ext cx="11438856" cy="137410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906E53E-93FD-4CBD-A3BD-C45F86DC71CC}"/>
              </a:ext>
            </a:extLst>
          </p:cNvPr>
          <p:cNvGrpSpPr/>
          <p:nvPr/>
        </p:nvGrpSpPr>
        <p:grpSpPr>
          <a:xfrm>
            <a:off x="6689609" y="2737725"/>
            <a:ext cx="5213581" cy="2634313"/>
            <a:chOff x="6563329" y="1487833"/>
            <a:chExt cx="5213581" cy="263431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BAAEA7B-1A04-476D-8DBC-69024CFDE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3329" y="1487833"/>
              <a:ext cx="5213581" cy="2249592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CC8F319-1B6D-4680-B7D7-0EA4AB15C944}"/>
                </a:ext>
              </a:extLst>
            </p:cNvPr>
            <p:cNvSpPr/>
            <p:nvPr/>
          </p:nvSpPr>
          <p:spPr>
            <a:xfrm>
              <a:off x="7924800" y="3722036"/>
              <a:ext cx="2743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Boundary layer 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0146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Slide Number Placeholder 2">
            <a:extLst>
              <a:ext uri="{FF2B5EF4-FFF2-40B4-BE49-F238E27FC236}">
                <a16:creationId xmlns:a16="http://schemas.microsoft.com/office/drawing/2014/main" id="{982CD71C-4171-416F-AE94-D3E1812C2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8289" y="6421617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194" name="Group 1">
            <a:extLst>
              <a:ext uri="{FF2B5EF4-FFF2-40B4-BE49-F238E27FC236}">
                <a16:creationId xmlns:a16="http://schemas.microsoft.com/office/drawing/2014/main" id="{F58B3ECB-76A8-4A0B-ADEF-4662BA52B29E}"/>
              </a:ext>
            </a:extLst>
          </p:cNvPr>
          <p:cNvGrpSpPr>
            <a:grpSpLocks/>
          </p:cNvGrpSpPr>
          <p:nvPr/>
        </p:nvGrpSpPr>
        <p:grpSpPr bwMode="auto">
          <a:xfrm>
            <a:off x="784633" y="716280"/>
            <a:ext cx="4338637" cy="2712720"/>
            <a:chOff x="806450" y="1336675"/>
            <a:chExt cx="3170582" cy="1766888"/>
          </a:xfrm>
        </p:grpSpPr>
        <p:pic>
          <p:nvPicPr>
            <p:cNvPr id="8200" name="Picture 3">
              <a:extLst>
                <a:ext uri="{FF2B5EF4-FFF2-40B4-BE49-F238E27FC236}">
                  <a16:creationId xmlns:a16="http://schemas.microsoft.com/office/drawing/2014/main" id="{92E07399-DA05-4BF4-97CB-E8A13E3C0F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450" y="1336675"/>
              <a:ext cx="3003550" cy="176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8201" name="Object 1">
              <a:extLst>
                <a:ext uri="{FF2B5EF4-FFF2-40B4-BE49-F238E27FC236}">
                  <a16:creationId xmlns:a16="http://schemas.microsoft.com/office/drawing/2014/main" id="{BF182325-1881-46D7-A80A-CCDD730ECE6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431983" y="2408556"/>
            <a:ext cx="1545049" cy="2789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117440" imgH="203040" progId="Equation.DSMT4">
                    <p:embed/>
                  </p:oleObj>
                </mc:Choice>
                <mc:Fallback>
                  <p:oleObj name="Equation" r:id="rId3" imgW="1117440" imgH="203040" progId="Equation.DSMT4">
                    <p:embed/>
                    <p:pic>
                      <p:nvPicPr>
                        <p:cNvPr id="8201" name="Object 1">
                          <a:extLst>
                            <a:ext uri="{FF2B5EF4-FFF2-40B4-BE49-F238E27FC236}">
                              <a16:creationId xmlns:a16="http://schemas.microsoft.com/office/drawing/2014/main" id="{BF182325-1881-46D7-A80A-CCDD730ECE6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1983" y="2408556"/>
                          <a:ext cx="1545049" cy="2789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8197" name="Picture 7" descr="C:\Users\mnorouzi\Desktop\6.jpg">
            <a:extLst>
              <a:ext uri="{FF2B5EF4-FFF2-40B4-BE49-F238E27FC236}">
                <a16:creationId xmlns:a16="http://schemas.microsoft.com/office/drawing/2014/main" id="{D17E4D39-A411-4921-A5B7-454414CFA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26" y="4286793"/>
            <a:ext cx="4957053" cy="15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C15DC9-2442-459A-A5B6-E1AF548C62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522" y="476250"/>
            <a:ext cx="5686425" cy="5905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26996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What is Viscosity? – Cromocol">
            <a:extLst>
              <a:ext uri="{FF2B5EF4-FFF2-40B4-BE49-F238E27FC236}">
                <a16:creationId xmlns:a16="http://schemas.microsoft.com/office/drawing/2014/main" id="{E94A70AF-7C7E-4DE1-9075-B6D83C059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0191"/>
            <a:ext cx="5975694" cy="263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iscosities">
            <a:extLst>
              <a:ext uri="{FF2B5EF4-FFF2-40B4-BE49-F238E27FC236}">
                <a16:creationId xmlns:a16="http://schemas.microsoft.com/office/drawing/2014/main" id="{CF130103-7570-4A95-AD2B-2609F7BB22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2" y="3224976"/>
            <a:ext cx="4225731" cy="326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DE1AE6-509E-43C7-9A62-AAA7721E5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539" y="184240"/>
            <a:ext cx="5629245" cy="654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121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95224A-E9C7-4320-A258-F43CB98F6317}"/>
              </a:ext>
            </a:extLst>
          </p:cNvPr>
          <p:cNvSpPr txBox="1">
            <a:spLocks/>
          </p:cNvSpPr>
          <p:nvPr/>
        </p:nvSpPr>
        <p:spPr>
          <a:xfrm>
            <a:off x="9426996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E1AD4B-1C6F-4017-92A3-83202FB49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02" y="369836"/>
            <a:ext cx="10754196" cy="631031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221CD2F-9A96-4CB0-87DD-C4EF5176C80C}"/>
              </a:ext>
            </a:extLst>
          </p:cNvPr>
          <p:cNvGrpSpPr/>
          <p:nvPr/>
        </p:nvGrpSpPr>
        <p:grpSpPr>
          <a:xfrm>
            <a:off x="1157592" y="369836"/>
            <a:ext cx="3264304" cy="5040763"/>
            <a:chOff x="894741" y="257174"/>
            <a:chExt cx="3264304" cy="5040763"/>
          </a:xfrm>
        </p:grpSpPr>
        <p:pic>
          <p:nvPicPr>
            <p:cNvPr id="14" name="Picture 2" descr="Water Security in an Unpredictable World (Op-Ed) | Live Science">
              <a:extLst>
                <a:ext uri="{FF2B5EF4-FFF2-40B4-BE49-F238E27FC236}">
                  <a16:creationId xmlns:a16="http://schemas.microsoft.com/office/drawing/2014/main" id="{A4B84941-57BC-431C-AA68-2478AF811C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41" y="257174"/>
              <a:ext cx="3264304" cy="2069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3" descr="C:\Users\mnorouzi\Desktop\What Is a Newtonian Fluid  (with pictures)_files\white-room-open-window-white-curtains-blowing-in-breeze.jpg">
              <a:extLst>
                <a:ext uri="{FF2B5EF4-FFF2-40B4-BE49-F238E27FC236}">
                  <a16:creationId xmlns:a16="http://schemas.microsoft.com/office/drawing/2014/main" id="{57BB4242-1A3E-4FE1-87E5-983F46AD22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41" y="2669459"/>
              <a:ext cx="3264304" cy="262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6319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6BE09F0-EBEA-47E0-A2C3-14D9189988D3}"/>
              </a:ext>
            </a:extLst>
          </p:cNvPr>
          <p:cNvGrpSpPr/>
          <p:nvPr/>
        </p:nvGrpSpPr>
        <p:grpSpPr>
          <a:xfrm>
            <a:off x="506360" y="3429000"/>
            <a:ext cx="11179280" cy="3132367"/>
            <a:chOff x="506360" y="3429000"/>
            <a:chExt cx="11179280" cy="313236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71BFC98-1CCC-43B4-9E41-878CA64B1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2840" y="3429000"/>
              <a:ext cx="3352800" cy="25146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1AA53CF-08EF-4D8D-9E08-E940BDFA1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9600" y="3429000"/>
              <a:ext cx="3352800" cy="2514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399A776-D758-4FB0-B99B-095EB69DE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360" y="3429000"/>
              <a:ext cx="3352800" cy="25146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83F56E3-F048-4108-9928-FAADEC628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13840" y="6189892"/>
              <a:ext cx="2590800" cy="37147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BE7CD2B-FC86-4DB7-8F1E-476301182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33925" y="6194424"/>
              <a:ext cx="2724150" cy="32385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EEF3DC5-AD60-4654-BF4C-3AA9476F6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4485" y="6189892"/>
              <a:ext cx="2876550" cy="31432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9320035-4FCF-4EA7-A3AB-4FBF811517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890" y="136526"/>
            <a:ext cx="10898220" cy="304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94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E0415D-B142-4C69-8C46-B733E533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130" y="268901"/>
            <a:ext cx="10210799" cy="627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72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D201C7E-347B-4ABB-AB73-14175AE83795}"/>
              </a:ext>
            </a:extLst>
          </p:cNvPr>
          <p:cNvGrpSpPr/>
          <p:nvPr/>
        </p:nvGrpSpPr>
        <p:grpSpPr>
          <a:xfrm>
            <a:off x="77385" y="238298"/>
            <a:ext cx="11826542" cy="6524573"/>
            <a:chOff x="77385" y="238298"/>
            <a:chExt cx="11826542" cy="652457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2F929BC-A6F5-4556-9FA0-D1F4ADC3281B}"/>
                </a:ext>
              </a:extLst>
            </p:cNvPr>
            <p:cNvGrpSpPr/>
            <p:nvPr/>
          </p:nvGrpSpPr>
          <p:grpSpPr>
            <a:xfrm>
              <a:off x="77385" y="238298"/>
              <a:ext cx="8900965" cy="3484153"/>
              <a:chOff x="28224" y="554713"/>
              <a:chExt cx="8900965" cy="3484153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834887A5-F047-4185-B8F2-3367BBF2FA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224" y="945238"/>
                <a:ext cx="8900965" cy="3093628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1E5FE05-8511-4469-B63F-7BCD63B9B4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5446" y="554713"/>
                <a:ext cx="5934075" cy="390525"/>
              </a:xfrm>
              <a:prstGeom prst="rect">
                <a:avLst/>
              </a:prstGeom>
            </p:spPr>
          </p:pic>
        </p:grp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484A1EBC-EC79-4FBD-A418-2946DA6C08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9577" y="238298"/>
              <a:ext cx="3044350" cy="4585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B7A6F05-42B2-4BF1-B3D2-12C33484D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29189" y="4924977"/>
              <a:ext cx="2905125" cy="1466850"/>
            </a:xfrm>
            <a:prstGeom prst="rect">
              <a:avLst/>
            </a:prstGeom>
          </p:spPr>
        </p:pic>
        <p:pic>
          <p:nvPicPr>
            <p:cNvPr id="3078" name="Picture 6" descr="Quiz Corner: Viscosity of honey | Flow Control Network">
              <a:extLst>
                <a:ext uri="{FF2B5EF4-FFF2-40B4-BE49-F238E27FC236}">
                  <a16:creationId xmlns:a16="http://schemas.microsoft.com/office/drawing/2014/main" id="{3B3CBBB7-A1E4-4C21-A817-37A92BD6E0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69" y="3894160"/>
              <a:ext cx="4178888" cy="2782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DB4DCF5-B9AA-4E8C-BF4E-9837F3119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95503" y="6067546"/>
              <a:ext cx="3286125" cy="695325"/>
            </a:xfrm>
            <a:prstGeom prst="rect">
              <a:avLst/>
            </a:prstGeom>
          </p:spPr>
        </p:pic>
        <p:pic>
          <p:nvPicPr>
            <p:cNvPr id="3084" name="Picture 12" descr="Scent Of Rain, Strands Of Honey">
              <a:extLst>
                <a:ext uri="{FF2B5EF4-FFF2-40B4-BE49-F238E27FC236}">
                  <a16:creationId xmlns:a16="http://schemas.microsoft.com/office/drawing/2014/main" id="{32DFE309-B20A-459A-9BFF-FC18870A52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9346" y="3679413"/>
              <a:ext cx="2683295" cy="2388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93792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6AB36F-2C53-445F-88B0-D90D8FF0A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148" y="138208"/>
            <a:ext cx="10561703" cy="65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88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411D43-D941-40D2-BA35-E184D99C5E91}"/>
              </a:ext>
            </a:extLst>
          </p:cNvPr>
          <p:cNvGrpSpPr/>
          <p:nvPr/>
        </p:nvGrpSpPr>
        <p:grpSpPr>
          <a:xfrm>
            <a:off x="645249" y="2401733"/>
            <a:ext cx="4743450" cy="4329523"/>
            <a:chOff x="645249" y="2401733"/>
            <a:chExt cx="4743450" cy="4329523"/>
          </a:xfrm>
        </p:grpSpPr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F4D9CBFE-1D7F-4997-9FA0-C6C66019C16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859" y="2401733"/>
              <a:ext cx="3756230" cy="3981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BDF8A82-51A4-4D81-9336-7550BEB6D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249" y="6359781"/>
              <a:ext cx="4743450" cy="371475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B29F94D-7FB1-4595-9F6D-9102A4F92A4F}"/>
              </a:ext>
            </a:extLst>
          </p:cNvPr>
          <p:cNvGrpSpPr/>
          <p:nvPr/>
        </p:nvGrpSpPr>
        <p:grpSpPr>
          <a:xfrm>
            <a:off x="5785816" y="2165816"/>
            <a:ext cx="5267325" cy="4692184"/>
            <a:chOff x="5785816" y="2165816"/>
            <a:chExt cx="5267325" cy="469218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BA69E71-83D5-4BEA-8B35-2175AC459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5503" y="6353175"/>
              <a:ext cx="2647950" cy="50482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329CB5D-86A1-43D4-B3F7-95D3FCE95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85816" y="2165816"/>
              <a:ext cx="5267325" cy="420052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08CE253-1B43-48C3-AB70-38242B7C2A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407" y="126744"/>
            <a:ext cx="10373186" cy="203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37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2A5D84-6D0F-4DDA-B9BE-3D2F75B1FF50}"/>
              </a:ext>
            </a:extLst>
          </p:cNvPr>
          <p:cNvGrpSpPr/>
          <p:nvPr/>
        </p:nvGrpSpPr>
        <p:grpSpPr>
          <a:xfrm>
            <a:off x="958862" y="277913"/>
            <a:ext cx="2560462" cy="3201962"/>
            <a:chOff x="1105065" y="391799"/>
            <a:chExt cx="2560462" cy="3201962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AEA4B799-F7D5-4757-8320-305E3B065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91799"/>
              <a:ext cx="2276510" cy="2557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6CD669B-7076-4708-BEA8-8C820373F0B2}"/>
                </a:ext>
              </a:extLst>
            </p:cNvPr>
            <p:cNvSpPr/>
            <p:nvPr/>
          </p:nvSpPr>
          <p:spPr>
            <a:xfrm>
              <a:off x="1105065" y="2947430"/>
              <a:ext cx="25604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Joseph Luis Lagrange (1736–1813)</a:t>
              </a:r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9909F2-3DBD-45C8-9898-D5676B7CC09A}"/>
              </a:ext>
            </a:extLst>
          </p:cNvPr>
          <p:cNvGrpSpPr/>
          <p:nvPr/>
        </p:nvGrpSpPr>
        <p:grpSpPr>
          <a:xfrm>
            <a:off x="562336" y="3725608"/>
            <a:ext cx="3239744" cy="2929827"/>
            <a:chOff x="761197" y="3683648"/>
            <a:chExt cx="3239744" cy="2929827"/>
          </a:xfrm>
        </p:grpSpPr>
        <p:pic>
          <p:nvPicPr>
            <p:cNvPr id="2052" name="Picture 4" descr="نتیجه تصویری برای LEONARD eULER">
              <a:extLst>
                <a:ext uri="{FF2B5EF4-FFF2-40B4-BE49-F238E27FC236}">
                  <a16:creationId xmlns:a16="http://schemas.microsoft.com/office/drawing/2014/main" id="{FFC0E27E-E385-4394-9A2C-17D57526F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683648"/>
              <a:ext cx="2276510" cy="2276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5E90C8-8CAB-467F-A435-5D7061D34C21}"/>
                </a:ext>
              </a:extLst>
            </p:cNvPr>
            <p:cNvSpPr/>
            <p:nvPr/>
          </p:nvSpPr>
          <p:spPr>
            <a:xfrm>
              <a:off x="761197" y="5967144"/>
              <a:ext cx="323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Leonhard Euler</a:t>
              </a:r>
            </a:p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 (1707–1783)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61769A8-5835-4021-AFD4-FE8140890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739" y="95350"/>
            <a:ext cx="7038142" cy="63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60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6D47FF-A85B-4A28-ACE7-7C7ABB148EC3}"/>
              </a:ext>
            </a:extLst>
          </p:cNvPr>
          <p:cNvGrpSpPr/>
          <p:nvPr/>
        </p:nvGrpSpPr>
        <p:grpSpPr>
          <a:xfrm>
            <a:off x="682028" y="4147830"/>
            <a:ext cx="11016111" cy="2228850"/>
            <a:chOff x="682028" y="4147830"/>
            <a:chExt cx="11016111" cy="22288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273313-70AA-46AA-A1D7-0EC2A12D4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2028" y="4147830"/>
              <a:ext cx="7048500" cy="222885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2520514-C4C1-43D2-B070-FBF6E4C7A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5723" y="4535666"/>
              <a:ext cx="3712416" cy="145317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C879E66-622E-42A4-9AF5-E85E828B2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72" y="399667"/>
            <a:ext cx="11290123" cy="338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0459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555AA1-D392-45D5-A79B-2156CF8CC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081" y="306362"/>
            <a:ext cx="10513837" cy="613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24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AB4199-9AC1-4872-BD3C-77CFCABCC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072" y="3637674"/>
            <a:ext cx="7009855" cy="30190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AEEF856-0808-4C36-AE2D-2BAF960A4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96" y="289438"/>
            <a:ext cx="10473017" cy="313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26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8CFC2-7DE9-4919-BD59-74CD63719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027" y="394690"/>
            <a:ext cx="4588746" cy="59616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B94E59-CD56-4A98-867C-DE511AAB3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63" y="318370"/>
            <a:ext cx="5432937" cy="640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546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نتیجه تصویری برای thank you end of presentation">
            <a:extLst>
              <a:ext uri="{FF2B5EF4-FFF2-40B4-BE49-F238E27FC236}">
                <a16:creationId xmlns:a16="http://schemas.microsoft.com/office/drawing/2014/main" id="{01F64F7C-FD6A-467C-9D7B-D0C649219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E6DB16-3F11-479F-924E-E8EDC3CB3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132" y="62483"/>
            <a:ext cx="8676468" cy="665899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7928CC4-4BC5-40F8-9E1C-FE97BB2DC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6" y="883404"/>
            <a:ext cx="3282836" cy="299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378D4D-97C8-40BD-8E4C-01454D6DB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778432"/>
            <a:ext cx="2993755" cy="176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3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A81CAE-C28E-4F5F-8950-064F63D43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41" y="152400"/>
            <a:ext cx="11608917" cy="6553200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3F32227D-AC3E-405B-99F7-8074F933C8BB}"/>
              </a:ext>
            </a:extLst>
          </p:cNvPr>
          <p:cNvSpPr/>
          <p:nvPr/>
        </p:nvSpPr>
        <p:spPr>
          <a:xfrm>
            <a:off x="5606795" y="519684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76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F9EC76-8451-4EF4-BE49-1E2A86D60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45" y="0"/>
            <a:ext cx="11265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47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FB36E2-BEC0-4357-96A2-80A715E88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319" y="0"/>
            <a:ext cx="94213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84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142EC9-1A95-43AE-9800-86D1B45C43BC}"/>
              </a:ext>
            </a:extLst>
          </p:cNvPr>
          <p:cNvGrpSpPr/>
          <p:nvPr/>
        </p:nvGrpSpPr>
        <p:grpSpPr>
          <a:xfrm>
            <a:off x="403379" y="560513"/>
            <a:ext cx="2209880" cy="5782945"/>
            <a:chOff x="563800" y="573404"/>
            <a:chExt cx="2209880" cy="578294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5F1B2E6-A481-4895-BF85-2FCF3A4FE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3800" y="573404"/>
              <a:ext cx="2209880" cy="265691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381E53-658A-49D7-815C-DC0EFE0F6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2882" y="3680450"/>
              <a:ext cx="1971715" cy="26758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F6983FE-5903-4114-9B40-A67F1FB4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9933" y="560513"/>
            <a:ext cx="9055323" cy="565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3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DB8D79-A5EA-46F0-B217-3A1216663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67" y="0"/>
            <a:ext cx="10126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00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3554</TotalTime>
  <Words>107</Words>
  <Application>Microsoft Office PowerPoint</Application>
  <PresentationFormat>Widescreen</PresentationFormat>
  <Paragraphs>53</Paragraphs>
  <Slides>34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Office Theme</vt:lpstr>
      <vt:lpstr>Equation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201</cp:revision>
  <cp:lastPrinted>2020-03-04T16:57:11Z</cp:lastPrinted>
  <dcterms:created xsi:type="dcterms:W3CDTF">2020-03-03T09:30:57Z</dcterms:created>
  <dcterms:modified xsi:type="dcterms:W3CDTF">2021-02-19T22:39:44Z</dcterms:modified>
</cp:coreProperties>
</file>