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60" r:id="rId1"/>
  </p:sldMasterIdLst>
  <p:notesMasterIdLst>
    <p:notesMasterId r:id="rId21"/>
  </p:notesMasterIdLst>
  <p:handoutMasterIdLst>
    <p:handoutMasterId r:id="rId22"/>
  </p:handoutMasterIdLst>
  <p:sldIdLst>
    <p:sldId id="263" r:id="rId2"/>
    <p:sldId id="267" r:id="rId3"/>
    <p:sldId id="257" r:id="rId4"/>
    <p:sldId id="258" r:id="rId5"/>
    <p:sldId id="341" r:id="rId6"/>
    <p:sldId id="342" r:id="rId7"/>
    <p:sldId id="343" r:id="rId8"/>
    <p:sldId id="345" r:id="rId9"/>
    <p:sldId id="346" r:id="rId10"/>
    <p:sldId id="347" r:id="rId11"/>
    <p:sldId id="348" r:id="rId12"/>
    <p:sldId id="356" r:id="rId13"/>
    <p:sldId id="349" r:id="rId14"/>
    <p:sldId id="351" r:id="rId15"/>
    <p:sldId id="352" r:id="rId16"/>
    <p:sldId id="353" r:id="rId17"/>
    <p:sldId id="354" r:id="rId18"/>
    <p:sldId id="355" r:id="rId19"/>
    <p:sldId id="264" r:id="rId2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B005915-2B2F-4422-892A-38DB9342000E}" type="datetimeFigureOut">
              <a:rPr lang="fa-IR" smtClean="0"/>
              <a:pPr/>
              <a:t>1438/09/06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AB63FD3-8A04-46F8-94D1-394B6307EFD5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00777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7E3A89B-327E-4E6A-8CC7-BB703D07A93A}" type="datetimeFigureOut">
              <a:rPr lang="fa-IR" smtClean="0"/>
              <a:pPr/>
              <a:t>1438/09/06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ABD5A22-96B2-4AE5-BBF5-8C4A9E8350E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7103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D5A22-96B2-4AE5-BBF5-8C4A9E8350E3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D5A22-96B2-4AE5-BBF5-8C4A9E8350E3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228356" name="Slide Number Placeholder 3"/>
          <p:cNvSpPr txBox="1">
            <a:spLocks noGrp="1"/>
          </p:cNvSpPr>
          <p:nvPr/>
        </p:nvSpPr>
        <p:spPr bwMode="auto">
          <a:xfrm>
            <a:off x="3884701" y="8685944"/>
            <a:ext cx="2972202" cy="45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D8772E59-A4CC-43C8-BFA9-5B4386E7541C}" type="slidenum">
              <a:rPr lang="fa-IR" sz="1200">
                <a:latin typeface="Calibri" pitchFamily="34" charset="0"/>
              </a:rPr>
              <a:pPr/>
              <a:t>19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99208" y="1752600"/>
            <a:ext cx="51435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99207" y="3733800"/>
            <a:ext cx="51435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83"/>
          <p:cNvGrpSpPr>
            <a:grpSpLocks noChangeAspect="1"/>
          </p:cNvGrpSpPr>
          <p:nvPr/>
        </p:nvGrpSpPr>
        <p:grpSpPr>
          <a:xfrm rot="16200000" flipV="1">
            <a:off x="-425972" y="1653786"/>
            <a:ext cx="5053664" cy="330888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630596" y="1020193"/>
            <a:ext cx="291465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3" name="Group 97"/>
          <p:cNvGrpSpPr/>
          <p:nvPr/>
        </p:nvGrpSpPr>
        <p:grpSpPr>
          <a:xfrm>
            <a:off x="3991867" y="319177"/>
            <a:ext cx="2542205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4160085" y="529603"/>
            <a:ext cx="2245025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4" name="Group 111"/>
          <p:cNvGrpSpPr/>
          <p:nvPr/>
        </p:nvGrpSpPr>
        <p:grpSpPr>
          <a:xfrm>
            <a:off x="3991867" y="3436140"/>
            <a:ext cx="2542205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4160085" y="3646566"/>
            <a:ext cx="2245025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6799661" y="2048894"/>
            <a:ext cx="17145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799" y="1330347"/>
            <a:ext cx="288036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460" y="914400"/>
            <a:ext cx="462915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33799" y="3555523"/>
            <a:ext cx="288036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56708" y="6019801"/>
            <a:ext cx="1047195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8910" y="6019801"/>
            <a:ext cx="571500" cy="228600"/>
          </a:xfrm>
        </p:spPr>
        <p:txBody>
          <a:bodyPr/>
          <a:lstStyle>
            <a:lvl1pPr algn="l">
              <a:defRPr/>
            </a:lvl1pPr>
          </a:lstStyle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6659" y="781399"/>
            <a:ext cx="4825049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9668" y="1330347"/>
            <a:ext cx="288036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7460" y="1031195"/>
            <a:ext cx="44577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19668" y="3555522"/>
            <a:ext cx="288036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8202" y="304800"/>
            <a:ext cx="1297148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800"/>
            <a:ext cx="6475253" cy="5676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9210" y="1828800"/>
            <a:ext cx="51435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99207" y="3733800"/>
            <a:ext cx="51435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8909" y="1825625"/>
            <a:ext cx="3715941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713561" cy="41879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386" y="1681163"/>
            <a:ext cx="3717036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386" y="2505076"/>
            <a:ext cx="3717036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717036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717036" cy="3476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8"/>
          <p:cNvGrpSpPr/>
          <p:nvPr/>
        </p:nvGrpSpPr>
        <p:grpSpPr>
          <a:xfrm>
            <a:off x="430824" y="724620"/>
            <a:ext cx="3989234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4713841" y="724620"/>
            <a:ext cx="3989234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625215" y="1020195"/>
            <a:ext cx="360045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4908232" y="1020195"/>
            <a:ext cx="360045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789317" y="4648200"/>
            <a:ext cx="3276735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5057181" y="4648200"/>
            <a:ext cx="3276735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  <p:grpSp>
        <p:nvGrpSpPr>
          <p:cNvPr id="2" name="Group 34"/>
          <p:cNvGrpSpPr>
            <a:grpSpLocks noChangeAspect="1"/>
          </p:cNvGrpSpPr>
          <p:nvPr/>
        </p:nvGrpSpPr>
        <p:grpSpPr>
          <a:xfrm rot="5400000">
            <a:off x="2508625" y="1070637"/>
            <a:ext cx="4116828" cy="253746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3" name="Group 51"/>
          <p:cNvGrpSpPr>
            <a:grpSpLocks noChangeAspect="1"/>
          </p:cNvGrpSpPr>
          <p:nvPr/>
        </p:nvGrpSpPr>
        <p:grpSpPr>
          <a:xfrm rot="5400000">
            <a:off x="-317047" y="1550435"/>
            <a:ext cx="4114800" cy="2536211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4" name="Group 64"/>
          <p:cNvGrpSpPr>
            <a:grpSpLocks noChangeAspect="1"/>
          </p:cNvGrpSpPr>
          <p:nvPr/>
        </p:nvGrpSpPr>
        <p:grpSpPr>
          <a:xfrm rot="5400000">
            <a:off x="5338579" y="1550440"/>
            <a:ext cx="4114800" cy="253621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7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8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9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0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1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2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3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4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6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77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3449914" y="533400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625928" y="1013590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6281554" y="1013591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653" y="5018002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3530406" y="4582378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6367279" y="5018002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8910" y="1752600"/>
            <a:ext cx="75438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56708" y="6019801"/>
            <a:ext cx="104719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84710" y="6019801"/>
            <a:ext cx="44577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8910" y="6019801"/>
            <a:ext cx="5715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AE8A4AFE-921E-44AF-A130-FE6F53404AB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hf sldNum="0" hd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r" defTabSz="914400" rtl="1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r" defTabSz="914400" rtl="1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Olive\Desktop\havashenasi2\piano.mp3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3" name="Picture 3" descr="dd0115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84" name="Picture 4" descr="dd0115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432" y="5593556"/>
            <a:ext cx="1219200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85" name="Picture 5" descr="dd0115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7835900" y="5589588"/>
            <a:ext cx="12192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86" name="Picture 6" descr="dd0115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854157" y="96043"/>
            <a:ext cx="1219200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87" name="Rectangle 7"/>
          <p:cNvSpPr>
            <a:spLocks noChangeArrowheads="1"/>
          </p:cNvSpPr>
          <p:nvPr/>
        </p:nvSpPr>
        <p:spPr bwMode="auto">
          <a:xfrm>
            <a:off x="6553200" y="7105650"/>
            <a:ext cx="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spcBef>
                <a:spcPct val="50000"/>
              </a:spcBef>
            </a:pPr>
            <a:endParaRPr lang="fa-IR" sz="4000" b="1">
              <a:solidFill>
                <a:srgbClr val="0000CC"/>
              </a:solidFill>
              <a:latin typeface="Garamond" pitchFamily="18" charset="0"/>
              <a:cs typeface="Zar" pitchFamily="2" charset="-7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907704" y="1628800"/>
            <a:ext cx="6413346" cy="122413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4800" dirty="0" smtClean="0">
                <a:solidFill>
                  <a:schemeClr val="tx1"/>
                </a:solidFill>
                <a:cs typeface="Titr" pitchFamily="2" charset="-78"/>
              </a:rPr>
              <a:t>اقلیم شناسی</a:t>
            </a:r>
            <a:endParaRPr lang="fa-IR" sz="4800" dirty="0" smtClean="0">
              <a:solidFill>
                <a:srgbClr val="002060"/>
              </a:solidFill>
              <a:cs typeface="Mitra Bold Mazar" pitchFamily="2" charset="-78"/>
            </a:endParaRPr>
          </a:p>
        </p:txBody>
      </p:sp>
      <p:pic>
        <p:nvPicPr>
          <p:cNvPr id="11" name="pian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6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7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72008"/>
            <a:ext cx="7543802" cy="980728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روش ایوانف 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55576" y="1092955"/>
                <a:ext cx="8136904" cy="4229100"/>
              </a:xfrm>
            </p:spPr>
            <p:txBody>
              <a:bodyPr>
                <a:normAutofit fontScale="77500" lnSpcReduction="20000"/>
              </a:bodyPr>
              <a:lstStyle/>
              <a:p>
                <a:endParaRPr lang="fa-IR" sz="4200" dirty="0">
                  <a:latin typeface="+mj-lt"/>
                  <a:ea typeface="+mj-ea"/>
                  <a:cs typeface="Titr" pitchFamily="2" charset="-78"/>
                </a:endParaRPr>
              </a:p>
              <a:p>
                <a:pPr algn="l" rtl="0"/>
                <a14:m>
                  <m:oMath xmlns:m="http://schemas.openxmlformats.org/officeDocument/2006/math">
                    <m:r>
                      <a:rPr lang="en-US" sz="4100" b="0" i="1" smtClean="0">
                        <a:solidFill>
                          <a:srgbClr val="002060"/>
                        </a:solidFill>
                        <a:latin typeface="Cambria Math"/>
                      </a:rPr>
                      <m:t>𝐼</m:t>
                    </m:r>
                    <m:r>
                      <a:rPr lang="en-US" sz="4100" b="0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41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1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𝑃</m:t>
                        </m:r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41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41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𝐸</m:t>
                            </m:r>
                          </m:e>
                        </m:nary>
                      </m:den>
                    </m:f>
                  </m:oMath>
                </a14:m>
                <a:endParaRPr lang="fa-IR" sz="3100" dirty="0">
                  <a:solidFill>
                    <a:srgbClr val="002060"/>
                  </a:solidFill>
                </a:endParaRPr>
              </a:p>
              <a:p>
                <a:endParaRPr lang="fa-IR" dirty="0">
                  <a:latin typeface="Times New Roman" pitchFamily="18" charset="0"/>
                  <a:cs typeface="B Nazanin" pitchFamily="2" charset="-78"/>
                </a:endParaRPr>
              </a:p>
              <a:p>
                <a:pPr marL="0" indent="0" algn="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 I </a:t>
                </a: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ضريب رطوبتي ايوانف</a:t>
                </a:r>
              </a:p>
              <a:p>
                <a:pPr marL="0" indent="0" algn="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 </a:t>
                </a:r>
                <a:r>
                  <a:rPr lang="en-US" b="1" dirty="0" smtClean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T</a:t>
                </a:r>
                <a:r>
                  <a:rPr lang="fa-IR" b="1" dirty="0" smtClean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متوسط </a:t>
                </a: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درجه حرارت ماهانه (</a:t>
                </a: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C</a:t>
                </a: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)</a:t>
                </a: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/>
                </a:r>
                <a:b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</a:b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 R </a:t>
                </a: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متوسط رطوبت نسبي ماهانه (%</a:t>
                </a:r>
              </a:p>
              <a:p>
                <a:pPr marL="0" indent="0" algn="r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E </a:t>
                </a: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 تبخير ماهانه </a:t>
                </a: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cm</a:t>
                </a:r>
                <a:b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</a:b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   P </a:t>
                </a:r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مقدار بارندگي سالانه </a:t>
                </a: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naryPr>
                      <m:sub/>
                      <m:sup/>
                      <m:e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𝐸</m:t>
                        </m:r>
                      </m:e>
                    </m:nary>
                  </m:oMath>
                </a14:m>
                <a:r>
                  <a:rPr lang="fa-IR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جمع تبخير در ماههاي سال </a:t>
                </a:r>
                <a:r>
                  <a:rPr lang="en-US" b="1" dirty="0">
                    <a:solidFill>
                      <a:srgbClr val="002060"/>
                    </a:solidFill>
                    <a:latin typeface="Times New Roman" pitchFamily="18" charset="0"/>
                    <a:cs typeface="B Nazanin" pitchFamily="2" charset="-78"/>
                  </a:rPr>
                  <a:t>cm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5576" y="1092955"/>
                <a:ext cx="8136904" cy="4229100"/>
              </a:xfrm>
              <a:blipFill rotWithShape="1">
                <a:blip r:embed="rId2"/>
                <a:stretch>
                  <a:fillRect r="-7266" b="-14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78" y="2915281"/>
            <a:ext cx="3250992" cy="58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59" y="3645024"/>
            <a:ext cx="5259031" cy="27761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3362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747936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روش </a:t>
            </a:r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بارات </a:t>
            </a:r>
            <a:r>
              <a:rPr lang="en-US" dirty="0" smtClean="0">
                <a:solidFill>
                  <a:schemeClr val="tx1"/>
                </a:solidFill>
                <a:cs typeface="Titr" pitchFamily="2" charset="-78"/>
              </a:rPr>
              <a:t>(Barat)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2365908" cy="1075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1844824"/>
            <a:ext cx="5968283" cy="4427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39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819944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روش تورنت </a:t>
            </a:r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وایت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340768"/>
            <a:ext cx="8563985" cy="5547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14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681" y="0"/>
            <a:ext cx="7543802" cy="1219200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نمایه بارش موثر </a:t>
            </a:r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تورنت </a:t>
            </a:r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وایت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171193"/>
            <a:ext cx="7155981" cy="568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0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a-IR" dirty="0" smtClean="0">
              <a:cs typeface="Titr" pitchFamily="2" charset="-78"/>
            </a:endParaRPr>
          </a:p>
          <a:p>
            <a:pPr marL="0" indent="0" algn="ctr">
              <a:buNone/>
            </a:pPr>
            <a:endParaRPr lang="fa-IR" dirty="0">
              <a:cs typeface="Titr" pitchFamily="2" charset="-78"/>
            </a:endParaRPr>
          </a:p>
          <a:p>
            <a:pPr marL="0" indent="0" algn="ctr">
              <a:buNone/>
            </a:pPr>
            <a:r>
              <a:rPr lang="fa-IR" sz="5400" dirty="0" smtClean="0">
                <a:cs typeface="Titr" pitchFamily="2" charset="-78"/>
              </a:rPr>
              <a:t>نمودارهای </a:t>
            </a:r>
            <a:r>
              <a:rPr lang="fa-IR" sz="5400" dirty="0">
                <a:cs typeface="Titr" pitchFamily="2" charset="-78"/>
              </a:rPr>
              <a:t>اقلیمی 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442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60392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نمودار </a:t>
            </a:r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اقلیمی </a:t>
            </a:r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آمبروترمیک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903842" cy="565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66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2107" y="188640"/>
            <a:ext cx="7543802" cy="759296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نمودار اقلیمی </a:t>
            </a:r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هایترگراف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4392488" cy="5434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07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43802" cy="831304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نمودار اقلیمی </a:t>
            </a:r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آمبرژه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285" y="3429000"/>
            <a:ext cx="592203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736304" cy="154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846" y="5303857"/>
            <a:ext cx="6798475" cy="106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12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43802" cy="814536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مثال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3" y="1484785"/>
            <a:ext cx="5406064" cy="538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025" y="2852936"/>
            <a:ext cx="3562840" cy="210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59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C3BA8-F02E-4AC1-A177-752120A11088}" type="slidenum">
              <a:rPr lang="en-US"/>
              <a:pPr>
                <a:defRPr/>
              </a:pPr>
              <a:t>19</a:t>
            </a:fld>
            <a:endParaRPr lang="en-US"/>
          </a:p>
        </p:txBody>
      </p:sp>
      <p:pic>
        <p:nvPicPr>
          <p:cNvPr id="185347" name="Picture 4" descr="arrangement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5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8" name="Content Placeholder 2"/>
          <p:cNvSpPr>
            <a:spLocks noGrp="1"/>
          </p:cNvSpPr>
          <p:nvPr>
            <p:ph idx="4294967295"/>
          </p:nvPr>
        </p:nvSpPr>
        <p:spPr>
          <a:xfrm>
            <a:off x="798910" y="1196752"/>
            <a:ext cx="7543800" cy="4784948"/>
          </a:xfrm>
        </p:spPr>
        <p:txBody>
          <a:bodyPr>
            <a:normAutofit/>
          </a:bodyPr>
          <a:lstStyle/>
          <a:p>
            <a:pPr marL="365125" indent="-255588" algn="ctr" eaLnBrk="1" hangingPunct="1">
              <a:buFont typeface="Arial" pitchFamily="34" charset="0"/>
              <a:buNone/>
            </a:pPr>
            <a:r>
              <a:rPr lang="fa-IR" sz="6500" dirty="0" smtClean="0">
                <a:solidFill>
                  <a:srgbClr val="002060"/>
                </a:solidFill>
                <a:latin typeface="IranNastaliq" pitchFamily="18" charset="0"/>
                <a:ea typeface="2  Mehr" pitchFamily="2" charset="-78"/>
                <a:cs typeface="Titr" pitchFamily="2" charset="-78"/>
              </a:rPr>
              <a:t>پايان</a:t>
            </a:r>
          </a:p>
          <a:p>
            <a:pPr marL="365125" indent="-255588" algn="ctr" eaLnBrk="1" hangingPunct="1">
              <a:buFont typeface="Arial" pitchFamily="34" charset="0"/>
              <a:buNone/>
            </a:pPr>
            <a:endParaRPr lang="fa-IR" sz="6500" dirty="0" smtClean="0">
              <a:solidFill>
                <a:srgbClr val="002060"/>
              </a:solidFill>
              <a:latin typeface="IranNastaliq" pitchFamily="18" charset="0"/>
              <a:ea typeface="2  Mehr" pitchFamily="2" charset="-78"/>
              <a:cs typeface="Titr" pitchFamily="2" charset="-78"/>
            </a:endParaRPr>
          </a:p>
          <a:p>
            <a:pPr marL="365125" indent="-255588" algn="ctr" eaLnBrk="1" hangingPunct="1">
              <a:buFont typeface="Arial" pitchFamily="34" charset="0"/>
              <a:buNone/>
            </a:pPr>
            <a:r>
              <a:rPr lang="fa-IR" sz="5800" dirty="0" smtClean="0">
                <a:solidFill>
                  <a:srgbClr val="002060"/>
                </a:solidFill>
                <a:latin typeface="IranNastaliq" pitchFamily="18" charset="0"/>
                <a:ea typeface="2  Mehr" pitchFamily="2" charset="-78"/>
                <a:cs typeface="Titr" pitchFamily="2" charset="-78"/>
              </a:rPr>
              <a:t>خسته نباشيد.</a:t>
            </a:r>
          </a:p>
          <a:p>
            <a:pPr marL="365125" indent="-255588" algn="ctr" eaLnBrk="1" hangingPunct="1">
              <a:buFont typeface="Arial" pitchFamily="34" charset="0"/>
              <a:buNone/>
            </a:pPr>
            <a:endParaRPr lang="fa-IR" sz="7200" dirty="0" smtClean="0">
              <a:solidFill>
                <a:srgbClr val="C00000"/>
              </a:solidFill>
              <a:latin typeface="IranNastaliq" pitchFamily="18" charset="0"/>
              <a:ea typeface="2  Mehr" pitchFamily="2" charset="-78"/>
              <a:cs typeface="IranNastaliq" pitchFamily="18" charset="0"/>
            </a:endParaRPr>
          </a:p>
        </p:txBody>
      </p:sp>
      <p:sp>
        <p:nvSpPr>
          <p:cNvPr id="185349" name="Slide Number Placeholder 5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41458BD7-6B8E-4AE8-9F7D-80167D1EFEDA}" type="slidenum">
              <a:rPr lang="fa-IR" sz="1000">
                <a:latin typeface="Lucida Sans Unicode" pitchFamily="34" charset="0"/>
              </a:rPr>
              <a:pPr/>
              <a:t>19</a:t>
            </a:fld>
            <a:endParaRPr lang="fa-IR" sz="1000">
              <a:latin typeface="Lucida Sans Unicode" pitchFamily="34" charset="0"/>
            </a:endParaRPr>
          </a:p>
        </p:txBody>
      </p:sp>
      <p:sp>
        <p:nvSpPr>
          <p:cNvPr id="6" name="Frame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430"/>
            </a:avLst>
          </a:prstGeom>
          <a:scene3d>
            <a:camera prst="orthographicFront"/>
            <a:lightRig rig="threePt" dir="t"/>
          </a:scene3d>
          <a:sp3d>
            <a:bevelT w="323850" h="482600" prst="divot"/>
            <a:bevelB w="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8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84213" y="1557338"/>
          <a:ext cx="7777162" cy="338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CorelDRAW" r:id="rId3" imgW="4390920" imgH="2509560" progId="">
                  <p:embed/>
                </p:oleObj>
              </mc:Choice>
              <mc:Fallback>
                <p:oleObj name="CorelDRAW" r:id="rId3" imgW="4390920" imgH="25095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557338"/>
                        <a:ext cx="7777162" cy="338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07763" dir="2700000" algn="ctr" rotWithShape="0">
                          <a:schemeClr val="tx1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59" name="AutoShape 3"/>
          <p:cNvSpPr>
            <a:spLocks noChangeArrowheads="1"/>
          </p:cNvSpPr>
          <p:nvPr/>
        </p:nvSpPr>
        <p:spPr bwMode="auto">
          <a:xfrm>
            <a:off x="179388" y="188913"/>
            <a:ext cx="658812" cy="2097087"/>
          </a:xfrm>
          <a:prstGeom prst="star32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auto">
          <a:xfrm>
            <a:off x="0" y="4876800"/>
            <a:ext cx="533400" cy="1981200"/>
          </a:xfrm>
          <a:prstGeom prst="star32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auto">
          <a:xfrm>
            <a:off x="8639175" y="0"/>
            <a:ext cx="504825" cy="2133600"/>
          </a:xfrm>
          <a:prstGeom prst="star32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8639175" y="4800600"/>
            <a:ext cx="504825" cy="2057400"/>
          </a:xfrm>
          <a:prstGeom prst="star32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7" name="AutoShape 24"/>
          <p:cNvSpPr>
            <a:spLocks noChangeArrowheads="1"/>
          </p:cNvSpPr>
          <p:nvPr/>
        </p:nvSpPr>
        <p:spPr bwMode="auto">
          <a:xfrm>
            <a:off x="6372200" y="1700808"/>
            <a:ext cx="992120" cy="1256846"/>
          </a:xfrm>
          <a:prstGeom prst="star32">
            <a:avLst>
              <a:gd name="adj" fmla="val 0"/>
            </a:avLst>
          </a:prstGeom>
          <a:solidFill>
            <a:schemeClr val="accent1"/>
          </a:solidFill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3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7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9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7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25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6" presetClass="entr" presetSubtype="3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7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31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6" presetClass="entr" presetSubtype="3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7" presetClass="emph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/>
      <p:bldP spid="70660" grpId="0" animBg="1"/>
      <p:bldP spid="70661" grpId="0" animBg="1"/>
      <p:bldP spid="70662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675928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Titr" pitchFamily="2" charset="-78"/>
              </a:rPr>
              <a:t>مقدمه</a:t>
            </a:r>
            <a:endParaRPr lang="fa-IR" dirty="0">
              <a:solidFill>
                <a:schemeClr val="tx1"/>
              </a:solidFill>
              <a:cs typeface="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72816"/>
            <a:ext cx="7589514" cy="4712940"/>
          </a:xfrm>
        </p:spPr>
        <p:txBody>
          <a:bodyPr>
            <a:noAutofit/>
          </a:bodyPr>
          <a:lstStyle/>
          <a:p>
            <a:pPr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تعریف اقلیم و تفاوت آن با وضع ها: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fa-IR" sz="2800" b="1" dirty="0" smtClean="0">
                <a:solidFill>
                  <a:schemeClr val="tx2"/>
                </a:solidFill>
                <a:cs typeface="B Nazanin" pitchFamily="2" charset="-78"/>
              </a:rPr>
              <a:t>پارامترهای مشخص کننده اقلیم: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 دما و بارش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تغییر پذیر بودن اقلیم یک منطقه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675928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سازنده های اقلیم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7848872" cy="471294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ترکیبات جو مانند بخار آب و گازهای گلخانه ای و گرد و خاک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میزان دریافت تابش از خورشید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کمربندهای فشار و باد در سطح کره زمین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عوامل جغرافیایی مانند پستی و بلندی ها و طول و عرض جغرافیایی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توزیع و چگونگی جذب تابشهای خورشیدی</a:t>
            </a:r>
          </a:p>
          <a:p>
            <a:pPr>
              <a:lnSpc>
                <a:spcPct val="20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جهت و شدت بادهای غالب منطقه </a:t>
            </a:r>
          </a:p>
          <a:p>
            <a:pPr>
              <a:lnSpc>
                <a:spcPct val="20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دوری و نزدیکی به دریا</a:t>
            </a:r>
          </a:p>
          <a:p>
            <a:pPr>
              <a:lnSpc>
                <a:spcPct val="200000"/>
              </a:lnSpc>
            </a:pP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بارندگی </a:t>
            </a:r>
            <a:endParaRPr lang="en-US" sz="2800" b="1" dirty="0">
              <a:solidFill>
                <a:schemeClr val="tx2"/>
              </a:solidFill>
              <a:cs typeface="B Nazanin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عوامل موثر بر اقلیم</a:t>
            </a:r>
          </a:p>
        </p:txBody>
      </p:sp>
    </p:spTree>
    <p:extLst>
      <p:ext uri="{BB962C8B-B14F-4D97-AF65-F5344CB8AC3E}">
        <p14:creationId xmlns:p14="http://schemas.microsoft.com/office/powerpoint/2010/main" val="120797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خشکی</a:t>
            </a:r>
            <a:r>
              <a:rPr lang="en-US" dirty="0">
                <a:solidFill>
                  <a:schemeClr val="tx1"/>
                </a:solidFill>
                <a:cs typeface="Titr" pitchFamily="2" charset="-78"/>
              </a:rPr>
              <a:t>(aridity) </a:t>
            </a:r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 و خشکسالی </a:t>
            </a:r>
            <a:r>
              <a:rPr lang="en-US" dirty="0">
                <a:solidFill>
                  <a:schemeClr val="tx1"/>
                </a:solidFill>
                <a:cs typeface="Titr" pitchFamily="2" charset="-78"/>
              </a:rPr>
              <a:t>(</a:t>
            </a:r>
            <a:r>
              <a:rPr lang="en-US" dirty="0" err="1">
                <a:solidFill>
                  <a:schemeClr val="tx1"/>
                </a:solidFill>
                <a:cs typeface="Titr" pitchFamily="2" charset="-78"/>
              </a:rPr>
              <a:t>drouth</a:t>
            </a:r>
            <a:r>
              <a:rPr lang="en-US" dirty="0">
                <a:solidFill>
                  <a:schemeClr val="tx1"/>
                </a:solidFill>
                <a:cs typeface="Titr" pitchFamily="2" charset="-78"/>
              </a:rPr>
              <a:t>)</a:t>
            </a:r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52600"/>
            <a:ext cx="7947174" cy="4229100"/>
          </a:xfrm>
        </p:spPr>
        <p:txBody>
          <a:bodyPr/>
          <a:lstStyle/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تفاوت خشکی و خشکسالی </a:t>
            </a:r>
          </a:p>
          <a:p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انواع مهم خشکسالی</a:t>
            </a:r>
          </a:p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هیدرولوژیکی</a:t>
            </a:r>
          </a:p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کشاورزی</a:t>
            </a:r>
          </a:p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هواشناسی</a:t>
            </a:r>
          </a:p>
          <a:p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استفاده از شاخص های خشکسالی برای شناسایی خشکسالی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620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طبقه بندی اقلیمی 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بر اساس دما: </a:t>
            </a: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ساده ترین و ابتدایی ترین </a:t>
            </a:r>
            <a:r>
              <a:rPr lang="fa-IR" sz="2800" b="1" dirty="0" smtClean="0">
                <a:solidFill>
                  <a:schemeClr val="tx2"/>
                </a:solidFill>
                <a:cs typeface="B Nazanin" pitchFamily="2" charset="-78"/>
              </a:rPr>
              <a:t>طبقه </a:t>
            </a:r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بندی </a:t>
            </a:r>
          </a:p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آب و هوای تروپیک: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بدون فصل سرد </a:t>
            </a:r>
          </a:p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آب و هوای معتدل: </a:t>
            </a:r>
          </a:p>
          <a:p>
            <a:r>
              <a:rPr lang="fa-IR" sz="2800" b="1" dirty="0">
                <a:solidFill>
                  <a:schemeClr val="tx2"/>
                </a:solidFill>
                <a:cs typeface="B Nazanin" pitchFamily="2" charset="-78"/>
              </a:rPr>
              <a:t>آب و هوای قطبی: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بدون فصل گرم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599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622" y="116632"/>
            <a:ext cx="7543802" cy="1219200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روش دومارتن  </a:t>
            </a:r>
            <a:r>
              <a:rPr lang="en-US" sz="2800" dirty="0">
                <a:solidFill>
                  <a:schemeClr val="tx1"/>
                </a:solidFill>
                <a:cs typeface="Titr" pitchFamily="2" charset="-78"/>
              </a:rPr>
              <a:t>(De </a:t>
            </a:r>
            <a:r>
              <a:rPr lang="en-US" sz="2800" dirty="0" err="1">
                <a:solidFill>
                  <a:schemeClr val="tx1"/>
                </a:solidFill>
                <a:cs typeface="Titr" pitchFamily="2" charset="-78"/>
              </a:rPr>
              <a:t>Martonne</a:t>
            </a:r>
            <a:r>
              <a:rPr lang="en-US" sz="2800" dirty="0">
                <a:solidFill>
                  <a:schemeClr val="tx1"/>
                </a:solidFill>
                <a:cs typeface="Titr" pitchFamily="2" charset="-78"/>
              </a:rPr>
              <a:t>)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038690"/>
              </p:ext>
            </p:extLst>
          </p:nvPr>
        </p:nvGraphicFramePr>
        <p:xfrm>
          <a:off x="323528" y="3645024"/>
          <a:ext cx="8208912" cy="82867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56895"/>
                <a:gridCol w="702939"/>
                <a:gridCol w="1312043"/>
                <a:gridCol w="1312043"/>
                <a:gridCol w="1312043"/>
                <a:gridCol w="1312043"/>
                <a:gridCol w="1000906"/>
              </a:tblGrid>
              <a:tr h="31496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نوع اقليم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خشك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نيمه خشك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مديترانه اي</a:t>
                      </a:r>
                      <a:endParaRPr lang="en-US" sz="1200" baseline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نيمه مرطوب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مرطوب</a:t>
                      </a:r>
                      <a:endParaRPr lang="en-US" sz="1200" baseline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بسيارمرطوب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1051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ضريب خشكي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I&lt;10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10&lt;I&lt;</a:t>
                      </a:r>
                      <a:r>
                        <a:rPr lang="fa-IR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19.9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20&lt;I&lt;</a:t>
                      </a:r>
                      <a:r>
                        <a:rPr lang="fa-IR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23.9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24&lt;I&lt;27.9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28&lt;I&lt;34.9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I&gt;35</a:t>
                      </a:r>
                      <a:endParaRPr lang="en-US" sz="1200" baseline="0" dirty="0">
                        <a:effectLst/>
                        <a:latin typeface="Times New Roman" pitchFamily="18" charset="0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59632" y="1567825"/>
            <a:ext cx="712879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 = P /(T+10)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I</a:t>
            </a:r>
            <a:r>
              <a:rPr lang="fa-IR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= ضـــريب خـشکي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  <a:cs typeface="B Nazanin" pitchFamily="2" charset="-78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P</a:t>
            </a:r>
            <a:r>
              <a:rPr lang="fa-IR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= متوسط بارندگي سالانه(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mm</a:t>
            </a:r>
            <a:r>
              <a:rPr lang="fa-IR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  <a:cs typeface="B Nazanin" pitchFamily="2" charset="-78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T</a:t>
            </a:r>
            <a:r>
              <a:rPr lang="fa-IR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= متوسط دماي سالانه (</a:t>
            </a: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C</a:t>
            </a:r>
            <a:r>
              <a:rPr lang="fa-IR" sz="28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)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  <a:cs typeface="B Nazanin" pitchFamily="2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4797152"/>
            <a:ext cx="849694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24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ضرايب خشكي </a:t>
            </a:r>
            <a:r>
              <a:rPr lang="fa-IR" sz="2400" b="1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شهرهاي بندرانزلي </a:t>
            </a:r>
            <a:r>
              <a:rPr lang="fa-IR" sz="2400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؛ رامسر؛ سنندج و آبادان به ترتيب 68(خيلي مرطوب) ؛ 30 (مرطوب)؛ 20 (مديترانه اي) و 5 (خشك) بدست مي آيند.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71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Titr" pitchFamily="2" charset="-78"/>
              </a:rPr>
              <a:t>ایراد روش دومارتن</a:t>
            </a:r>
            <a:endParaRPr lang="en-US" dirty="0">
              <a:solidFill>
                <a:schemeClr val="tx1"/>
              </a:solidFill>
              <a:cs typeface="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52600"/>
            <a:ext cx="8136904" cy="47007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fa-IR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اگر دماي متوسط هوا در يك منطقه </a:t>
            </a:r>
            <a:r>
              <a:rPr lang="fa-IR" b="1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10- </a:t>
            </a:r>
            <a:r>
              <a:rPr lang="fa-IR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درجه سلسيوس باشد ضريب خشكي دومارتن بسمت بينهايت ميل ميكند كه نشان دهنده يك منطقه بسيار مرطوب است حال آنكه ممكن است آن منطقه چنين شرايطي نداشته باشد. </a:t>
            </a:r>
            <a:r>
              <a:rPr lang="fa-IR" b="1" dirty="0" smtClean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بهمين </a:t>
            </a:r>
            <a:r>
              <a:rPr lang="fa-IR" b="1" dirty="0">
                <a:solidFill>
                  <a:schemeClr val="tx2"/>
                </a:solidFill>
                <a:latin typeface="Times New Roman" pitchFamily="18" charset="0"/>
                <a:cs typeface="B Nazanin" pitchFamily="2" charset="-78"/>
              </a:rPr>
              <a:t>دليل اگر متوسط دماي هوا از صفر كمتر باشد معمولا از فرمول دومارتن استفاده نميشود. 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173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</Template>
  <TotalTime>923</TotalTime>
  <Words>335</Words>
  <Application>Microsoft Office PowerPoint</Application>
  <PresentationFormat>On-screen Show (4:3)</PresentationFormat>
  <Paragraphs>75</Paragraphs>
  <Slides>19</Slides>
  <Notes>3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nature</vt:lpstr>
      <vt:lpstr>CorelDRAW</vt:lpstr>
      <vt:lpstr>اقلیم شناسی</vt:lpstr>
      <vt:lpstr>PowerPoint Presentation</vt:lpstr>
      <vt:lpstr>مقدمه</vt:lpstr>
      <vt:lpstr>سازنده های اقلیم </vt:lpstr>
      <vt:lpstr>عوامل موثر بر اقلیم</vt:lpstr>
      <vt:lpstr>خشکی(aridity)  و خشکسالی (drouth)  </vt:lpstr>
      <vt:lpstr>طبقه بندی اقلیمی </vt:lpstr>
      <vt:lpstr>روش دومارتن  (De Martonne)</vt:lpstr>
      <vt:lpstr>ایراد روش دومارتن</vt:lpstr>
      <vt:lpstr>روش ایوانف </vt:lpstr>
      <vt:lpstr>روش بارات (Barat)</vt:lpstr>
      <vt:lpstr>روش تورنت وایت</vt:lpstr>
      <vt:lpstr>نمایه بارش موثر تورنت وایت</vt:lpstr>
      <vt:lpstr>PowerPoint Presentation</vt:lpstr>
      <vt:lpstr>نمودار اقلیمی آمبروترمیک</vt:lpstr>
      <vt:lpstr>نمودار اقلیمی هایترگراف</vt:lpstr>
      <vt:lpstr>نمودار اقلیمی آمبرژه</vt:lpstr>
      <vt:lpstr>مثال</vt:lpstr>
      <vt:lpstr>PowerPoint Presentation</vt:lpstr>
    </vt:vector>
  </TitlesOfParts>
  <Company>Olive 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Olive</dc:creator>
  <cp:lastModifiedBy>Mahdi</cp:lastModifiedBy>
  <cp:revision>96</cp:revision>
  <dcterms:created xsi:type="dcterms:W3CDTF">2013-10-12T16:00:44Z</dcterms:created>
  <dcterms:modified xsi:type="dcterms:W3CDTF">2017-05-31T09:22:20Z</dcterms:modified>
</cp:coreProperties>
</file>