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4"/>
  </p:notesMasterIdLst>
  <p:sldIdLst>
    <p:sldId id="391" r:id="rId2"/>
    <p:sldId id="260" r:id="rId3"/>
    <p:sldId id="261" r:id="rId4"/>
    <p:sldId id="257" r:id="rId5"/>
    <p:sldId id="392" r:id="rId6"/>
    <p:sldId id="393" r:id="rId7"/>
    <p:sldId id="394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296" r:id="rId31"/>
    <p:sldId id="337" r:id="rId32"/>
    <p:sldId id="308" r:id="rId33"/>
    <p:sldId id="309" r:id="rId34"/>
    <p:sldId id="297" r:id="rId35"/>
    <p:sldId id="298" r:id="rId36"/>
    <p:sldId id="307" r:id="rId37"/>
    <p:sldId id="299" r:id="rId38"/>
    <p:sldId id="301" r:id="rId39"/>
    <p:sldId id="330" r:id="rId40"/>
    <p:sldId id="333" r:id="rId41"/>
    <p:sldId id="335" r:id="rId42"/>
    <p:sldId id="334" r:id="rId43"/>
    <p:sldId id="331" r:id="rId44"/>
    <p:sldId id="332" r:id="rId45"/>
    <p:sldId id="304" r:id="rId46"/>
    <p:sldId id="305" r:id="rId47"/>
    <p:sldId id="306" r:id="rId48"/>
    <p:sldId id="383" r:id="rId49"/>
    <p:sldId id="384" r:id="rId50"/>
    <p:sldId id="387" r:id="rId51"/>
    <p:sldId id="388" r:id="rId52"/>
    <p:sldId id="385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187DA-CAD0-4818-876C-6A3B8B830181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90133-4B86-4B6D-B5C6-659B28E55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43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7739641-F5EB-4AD7-90C0-737FA75A901B}" type="datetimeFigureOut">
              <a:rPr lang="en-US" smtClean="0"/>
              <a:t>2/13/2018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A449529-D219-402F-BB27-E4F98164F8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Water_Cycle.mpa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41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04800" y="-228600"/>
            <a:ext cx="9771063" cy="733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2302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27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justLow" rtl="1" eaLnBrk="1" hangingPunct="1">
              <a:lnSpc>
                <a:spcPct val="200000"/>
              </a:lnSpc>
              <a:buFontTx/>
              <a:buNone/>
              <a:defRPr/>
            </a:pP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به طور كلی اتمسفر زمین را می</a:t>
            </a: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‌</a:t>
            </a: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توان از سه دیدگاه طبقه</a:t>
            </a: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‌</a:t>
            </a: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بندی نمود: </a:t>
            </a:r>
          </a:p>
          <a:p>
            <a:pPr marL="609600" indent="-609600" algn="justLow" rtl="1" eaLnBrk="1" hangingPunct="1">
              <a:lnSpc>
                <a:spcPct val="200000"/>
              </a:lnSpc>
              <a:buFontTx/>
              <a:buAutoNum type="arabicPeriod"/>
              <a:defRPr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تقسیم‌بندی از دیدگاه تركیبات گازی اتمسفری </a:t>
            </a:r>
          </a:p>
          <a:p>
            <a:pPr marL="609600" indent="-609600" algn="justLow" rtl="1" eaLnBrk="1" hangingPunct="1">
              <a:lnSpc>
                <a:spcPct val="200000"/>
              </a:lnSpc>
              <a:buFontTx/>
              <a:buAutoNum type="arabicPeriod"/>
              <a:defRPr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تقسیم‌بندی از دیدگاه ساختمان حرارتی جو 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(Thermal stratification)</a:t>
            </a: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marL="609600" indent="-609600" algn="justLow" rtl="1" eaLnBrk="1" hangingPunct="1">
              <a:lnSpc>
                <a:spcPct val="200000"/>
              </a:lnSpc>
              <a:buFontTx/>
              <a:buAutoNum type="arabicPeriod"/>
              <a:defRPr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تقسیم‌بندی از دیدگاه پدیده‌های یونیزاسیون 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(Ionization)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3460957" y="93663"/>
            <a:ext cx="2010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9pPr>
          </a:lstStyle>
          <a:p>
            <a:pPr algn="r" rtl="1" eaLnBrk="1" hangingPunct="1"/>
            <a:r>
              <a:rPr lang="ar-SA" sz="2800" b="1" dirty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</a:rPr>
              <a:t>ساختار اتمسفر</a:t>
            </a:r>
            <a:r>
              <a:rPr lang="en-US" sz="2800" b="1" dirty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</a:rPr>
              <a:t> 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868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84909" y="682625"/>
            <a:ext cx="8229600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rtl="1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fa-IR" sz="3200" b="1" kern="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itchFamily="2" charset="-78"/>
              </a:rPr>
              <a:t>1- تقسیم‌بندی اتمسفر از دیدگاه تركیبات گازی اتمسفر</a:t>
            </a:r>
            <a:endParaRPr lang="fa-IR" sz="3200" kern="0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B Nazanin" pitchFamily="2" charset="-78"/>
            </a:endParaRPr>
          </a:p>
          <a:p>
            <a:pPr marL="342900" indent="-342900" algn="just" rtl="1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اتمسفر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زمین را از دیدگاه ساختمان گازی آن می‌توان به دو بخش تقسیم نمود: </a:t>
            </a:r>
          </a:p>
          <a:p>
            <a:pPr marL="342900" indent="-342900" algn="just" rtl="1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fa-IR" sz="2800" b="1" dirty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الف) جو همگن </a:t>
            </a:r>
            <a:r>
              <a:rPr lang="en-US" sz="2800" b="1" dirty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(</a:t>
            </a:r>
            <a:r>
              <a:rPr lang="en-US" sz="2800" b="1" dirty="0" err="1" smtClean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Homosphere</a:t>
            </a:r>
            <a:r>
              <a:rPr lang="en-US" sz="2800" b="1" dirty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)</a:t>
            </a:r>
            <a:r>
              <a:rPr lang="fa-IR" sz="2800" b="1" dirty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 </a:t>
            </a:r>
          </a:p>
          <a:p>
            <a:pPr marL="342900" indent="-342900" algn="just" rtl="1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بخشی از پوشش گازی اتمسفر است كه در آن نسبت اختلاط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گازهای اتمسفری جز در موارد خاص، ثابت می‌باشد. این بخش از اتمسفر تا ارتفاع تقریبی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70 كیلومتری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از سطح را شامل می‌شود. انتظار می‌رود كه گازهای سبك (مخصوصاً هیدروژن و هلیم) در لایه‌های بالایی اتمسفر فراوان‌تر از لایه‌های پائین‌تر باشند اما اختلاط آشفته اتمسفری در مقیاس بزرگ (جهانی)، مانع از این پدیده می‌شود.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</a:p>
          <a:p>
            <a:pPr marL="342900" indent="-342900" algn="just" rtl="1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04991" y="36294"/>
            <a:ext cx="20104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SA" sz="2800" b="1" dirty="0" smtClean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ساختار اتمسفر</a:t>
            </a:r>
            <a:r>
              <a:rPr lang="en-US" sz="2800" b="1" dirty="0" smtClean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 </a:t>
            </a:r>
            <a:endParaRPr lang="en-US" sz="2800" b="1" dirty="0">
              <a:solidFill>
                <a:schemeClr val="accent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ea typeface="+mj-ea"/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369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6164263" y="93663"/>
            <a:ext cx="29797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9pPr>
          </a:lstStyle>
          <a:p>
            <a:pPr algn="r" rtl="1" eaLnBrk="1" hangingPunct="1"/>
            <a:r>
              <a:rPr lang="fa-IR" sz="2800">
                <a:solidFill>
                  <a:schemeClr val="accent2"/>
                </a:solidFill>
              </a:rPr>
              <a:t>فصل دوم : </a:t>
            </a:r>
            <a:r>
              <a:rPr lang="ar-SA" sz="2800">
                <a:solidFill>
                  <a:schemeClr val="accent2"/>
                </a:solidFill>
              </a:rPr>
              <a:t>ساختار اتمسفر</a:t>
            </a:r>
            <a:r>
              <a:rPr lang="en-US" sz="280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fa-IR" dirty="0" smtClean="0">
                <a:latin typeface="Arial" charset="0"/>
              </a:rPr>
              <a:t>1</a:t>
            </a:r>
            <a:endParaRPr lang="en-US" dirty="0">
              <a:latin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57200" y="15668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 rtl="1" eaLnBrk="0" hangingPunct="0">
              <a:spcBef>
                <a:spcPct val="20000"/>
              </a:spcBef>
              <a:defRPr/>
            </a:pPr>
            <a:r>
              <a:rPr lang="fa-IR" sz="2800" b="1" dirty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ب) جو ناهمگن </a:t>
            </a:r>
            <a:r>
              <a:rPr lang="en-US" sz="2800" b="1" dirty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(</a:t>
            </a:r>
            <a:r>
              <a:rPr lang="en-US" sz="2800" b="1" dirty="0" err="1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Heterosphere</a:t>
            </a:r>
            <a:r>
              <a:rPr lang="en-US" sz="2800" b="1" dirty="0">
                <a:solidFill>
                  <a:schemeClr val="accent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B Zar" pitchFamily="2" charset="-78"/>
              </a:rPr>
              <a:t>)</a:t>
            </a:r>
            <a:endParaRPr lang="fa-IR" sz="2800" b="1" dirty="0">
              <a:solidFill>
                <a:schemeClr val="accent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Arial" pitchFamily="34" charset="0"/>
              <a:ea typeface="+mj-ea"/>
              <a:cs typeface="B Zar" pitchFamily="2" charset="-78"/>
            </a:endParaRPr>
          </a:p>
          <a:p>
            <a:pPr marL="342900" indent="-342900" algn="just" rtl="1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این لایه در ارتفاعات بالاتر از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70 كیلومتری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قرار دارد و ویژگی بارز آن این است كه در آن اختلاط گازهای اتمسفری به خوبی صورت نمی‌گیرد. در این لایه عموماً ملكولهای گازهای مختلف در اثر تشعشعات خورشیدی تجزیه شده و به اتمهای تشكیل دهندة آنها تبدیل می‌شوند. اتمهای سنگین‌تر تحت تأثیر نیروی جاذبة زمین، در قسمتهای پائینی این لایه قرار می‌گیرند.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8215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39735"/>
            <a:ext cx="7543800" cy="553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5179" y="131313"/>
            <a:ext cx="9067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chemeClr val="accent2"/>
                </a:solidFill>
                <a:cs typeface="B Zar" pitchFamily="2" charset="-78"/>
              </a:rPr>
              <a:t>تقسیم</a:t>
            </a:r>
            <a:r>
              <a:rPr lang="fa-IR" sz="2000" b="1" dirty="0">
                <a:solidFill>
                  <a:schemeClr val="accent2"/>
                </a:solidFill>
              </a:rPr>
              <a:t>‌</a:t>
            </a:r>
            <a:r>
              <a:rPr lang="fa-IR" sz="2000" b="1" dirty="0">
                <a:solidFill>
                  <a:schemeClr val="accent2"/>
                </a:solidFill>
                <a:cs typeface="B Zar" pitchFamily="2" charset="-78"/>
              </a:rPr>
              <a:t>بندی از </a:t>
            </a:r>
            <a:r>
              <a:rPr lang="fa-IR" sz="2000" b="1" dirty="0" smtClean="0">
                <a:solidFill>
                  <a:schemeClr val="accent2"/>
                </a:solidFill>
                <a:cs typeface="B Zar" pitchFamily="2" charset="-78"/>
              </a:rPr>
              <a:t>دیدگاه حرارتی</a:t>
            </a:r>
            <a:endParaRPr lang="en-US" sz="20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Each 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atmospheric layer is characterized by differences in chemical composition that produce variations in temperature</a:t>
            </a:r>
          </a:p>
        </p:txBody>
      </p:sp>
    </p:spTree>
    <p:extLst>
      <p:ext uri="{BB962C8B-B14F-4D97-AF65-F5344CB8AC3E}">
        <p14:creationId xmlns:p14="http://schemas.microsoft.com/office/powerpoint/2010/main" val="393688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algn="justLow" rtl="1" eaLnBrk="1" hangingPunct="1">
              <a:buFontTx/>
              <a:buNone/>
              <a:defRPr/>
            </a:pPr>
            <a:r>
              <a:rPr lang="fa-IR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تروپوسفر </a:t>
            </a:r>
            <a:r>
              <a:rPr lang="en-US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(Troposphere)</a:t>
            </a:r>
            <a:endParaRPr lang="fa-IR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Zar" pitchFamily="2" charset="-78"/>
            </a:endParaRPr>
          </a:p>
          <a:p>
            <a:pPr marL="457200" indent="-457200" algn="just" rtl="1">
              <a:lnSpc>
                <a:spcPct val="150000"/>
              </a:lnSpc>
              <a:buSzPct val="80000"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کاهش تدريجي دماي هوا نسبت به ارتفاع</a:t>
            </a:r>
          </a:p>
          <a:p>
            <a:pPr algn="justLow" rtl="1">
              <a:lnSpc>
                <a:spcPct val="150000"/>
              </a:lnSpc>
              <a:defRPr/>
            </a:pP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عمدة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پدیده‌های هواشناسی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در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همین لایه رخ می‌دهد.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(ابرها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، باران، برف، رعد و برق و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…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)</a:t>
            </a: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 eaLnBrk="1" hangingPunct="1">
              <a:lnSpc>
                <a:spcPct val="150000"/>
              </a:lnSpc>
              <a:defRPr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در حالت كلی ضخامت تروپوسفر را 11 تا 12 كیلومتر در نظرمی‌گیرند.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7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algn="justLow" rtl="1" eaLnBrk="1" hangingPunct="1">
              <a:buFontTx/>
              <a:buNone/>
              <a:defRPr/>
            </a:pP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لایه تروپسفر به دو قسمت تقسیم می</a:t>
            </a: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‌</a:t>
            </a:r>
            <a:r>
              <a:rPr lang="fa-IR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شود:</a:t>
            </a:r>
            <a:r>
              <a:rPr lang="fa-IR" sz="2800" dirty="0" smtClean="0">
                <a:cs typeface="B Zar" pitchFamily="2" charset="-78"/>
              </a:rPr>
              <a:t> </a:t>
            </a:r>
          </a:p>
          <a:p>
            <a:pPr algn="justLow" rtl="1" eaLnBrk="1" hangingPunct="1">
              <a:buFontTx/>
              <a:buNone/>
              <a:defRPr/>
            </a:pPr>
            <a:endParaRPr lang="fa-IR" sz="2800" b="1" dirty="0" smtClean="0">
              <a:cs typeface="B Zar" pitchFamily="2" charset="-78"/>
            </a:endParaRPr>
          </a:p>
          <a:p>
            <a:pPr algn="justLow" rtl="1" eaLnBrk="1" hangingPunct="1">
              <a:buFontTx/>
              <a:buNone/>
              <a:defRPr/>
            </a:pPr>
            <a:r>
              <a:rPr lang="fa-IR" b="1" dirty="0" smtClean="0">
                <a:solidFill>
                  <a:srgbClr val="CC0000"/>
                </a:solidFill>
                <a:cs typeface="B Zar" pitchFamily="2" charset="-78"/>
              </a:rPr>
              <a:t>الف) لایة با تغییرات نامنظم</a:t>
            </a:r>
            <a:r>
              <a:rPr lang="en-US" b="1" dirty="0" smtClean="0">
                <a:solidFill>
                  <a:srgbClr val="CC0000"/>
                </a:solidFill>
                <a:cs typeface="B Zar" pitchFamily="2" charset="-78"/>
              </a:rPr>
              <a:t>:</a:t>
            </a:r>
            <a:r>
              <a:rPr lang="fa-IR" b="1" dirty="0" smtClean="0">
                <a:cs typeface="B Zar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این لایه تا ارتفاع 2 كیلومتری را شامل می‌شود و به شدت تحت تأثیر پدیده‌های سطحی می‌باشد. در این لایه تغییرات دما با ارتفاع ثابت نبوده و متغیر است. </a:t>
            </a:r>
            <a:endParaRPr lang="fa-IR" sz="2400" b="1" dirty="0" smtClean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 eaLnBrk="1" hangingPunct="1">
              <a:buFontTx/>
              <a:buNone/>
              <a:defRPr/>
            </a:pP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 eaLnBrk="1" hangingPunct="1">
              <a:buFontTx/>
              <a:buNone/>
              <a:defRPr/>
            </a:pPr>
            <a:r>
              <a:rPr lang="fa-IR" b="1" dirty="0" smtClean="0">
                <a:solidFill>
                  <a:srgbClr val="CC0000"/>
                </a:solidFill>
                <a:cs typeface="B Zar" pitchFamily="2" charset="-78"/>
              </a:rPr>
              <a:t>ب) لایه با تغییرات منظم</a:t>
            </a:r>
            <a:r>
              <a:rPr lang="en-US" b="1" dirty="0" smtClean="0">
                <a:solidFill>
                  <a:srgbClr val="CC0000"/>
                </a:solidFill>
                <a:cs typeface="B Zar" pitchFamily="2" charset="-78"/>
              </a:rPr>
              <a:t>:</a:t>
            </a:r>
            <a:r>
              <a:rPr lang="fa-IR" dirty="0" smtClean="0">
                <a:cs typeface="B Zar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این لایه از بالای لایة نامنظم تا ارتفاع حدود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11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كیلومتری را شامل می‌شود و از خصوصیات آن، این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است كه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گرادیان قائم دما با ارتفاع، ثابت است.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6164263" y="93663"/>
            <a:ext cx="29797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9pPr>
          </a:lstStyle>
          <a:p>
            <a:pPr algn="r" rtl="1" eaLnBrk="1" hangingPunct="1"/>
            <a:r>
              <a:rPr lang="fa-IR" sz="2800">
                <a:solidFill>
                  <a:schemeClr val="accent2"/>
                </a:solidFill>
              </a:rPr>
              <a:t>فصل دوم : </a:t>
            </a:r>
            <a:r>
              <a:rPr lang="ar-SA" sz="2800">
                <a:solidFill>
                  <a:schemeClr val="accent2"/>
                </a:solidFill>
              </a:rPr>
              <a:t>ساختار اتمسفر</a:t>
            </a:r>
            <a:r>
              <a:rPr lang="en-US" sz="280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321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381000"/>
            <a:ext cx="8763000" cy="6324600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60000"/>
              </a:lnSpc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It is characterized by the </a:t>
            </a: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density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of its air and an average vertical temperature change of approximately  </a:t>
            </a: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6.5 </a:t>
            </a:r>
            <a:r>
              <a:rPr lang="en-US" sz="2600" baseline="30000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600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per kilometer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normal lapse rate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lnSpc>
                <a:spcPct val="16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In this layer </a:t>
            </a:r>
            <a:r>
              <a:rPr lang="en-US" sz="2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water </a:t>
            </a: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vapor composition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decreases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rapidly with altitude.  </a:t>
            </a:r>
          </a:p>
          <a:p>
            <a:pPr algn="just">
              <a:lnSpc>
                <a:spcPct val="16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Water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vapor is important in regulating air temperature because it absorbs solar energy and thermal radiation from the planet's surface.  </a:t>
            </a:r>
          </a:p>
          <a:p>
            <a:pPr algn="just">
              <a:lnSpc>
                <a:spcPct val="16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troposphere contains </a:t>
            </a: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99% of the water vapor in the Earth's atmosphere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  Water vapor concentrations vary with latitudinal position.  The </a:t>
            </a: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concentrations are greatest above the tropics and decrease toward the polar regions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 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Its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height also varies with </a:t>
            </a: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seasonal changes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; it is highest in the summer and lowest in the winter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fa-IR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Air temperature within the tropopause remains constant with increasing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altitude</a:t>
            </a:r>
            <a:r>
              <a:rPr lang="fa-IR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60000"/>
              </a:lnSpc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Clouds frequently are found up to elevations of 9 km, and rarely reach 13 km. The exception is thunderstorms, where they  may get beyond 25 km.</a:t>
            </a:r>
          </a:p>
          <a:p>
            <a:pPr>
              <a:lnSpc>
                <a:spcPct val="160000"/>
              </a:lnSpc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5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96966"/>
            <a:ext cx="9144000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3200" b="1" dirty="0">
                <a:solidFill>
                  <a:srgbClr val="FF3300"/>
                </a:solidFill>
                <a:latin typeface="Garamond" pitchFamily="18" charset="0"/>
              </a:rPr>
              <a:t>The Stratosphere</a:t>
            </a:r>
          </a:p>
          <a:p>
            <a:endParaRPr lang="en-US" dirty="0">
              <a:latin typeface="Garamond" pitchFamily="18" charset="0"/>
            </a:endParaRPr>
          </a:p>
          <a:p>
            <a:r>
              <a:rPr lang="en-US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Q: Why does the temperature increase with height in the stratosphere?????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Ozone absorbs ultraviolet radiation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UV).The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ozone then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remits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this energy in the form of heat into the stratosphere, warming it up in the mid-upper parts of the layer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 layer of air where the temperature increases with height is called an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inversion layer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3" t="37204" r="11249" b="14882"/>
          <a:stretch>
            <a:fillRect/>
          </a:stretch>
        </p:blipFill>
        <p:spPr bwMode="auto">
          <a:xfrm>
            <a:off x="1752600" y="2663825"/>
            <a:ext cx="579120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907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Low" rtl="1" eaLnBrk="1" hangingPunct="1">
              <a:buFontTx/>
              <a:buNone/>
              <a:defRPr/>
            </a:pPr>
            <a:r>
              <a:rPr lang="fa-IR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استراتسفر </a:t>
            </a:r>
            <a:r>
              <a:rPr lang="en-US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(Stratosphere)</a:t>
            </a:r>
            <a:endParaRPr lang="fa-IR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Zar" pitchFamily="2" charset="-78"/>
            </a:endParaRPr>
          </a:p>
          <a:p>
            <a:pPr algn="justLow" rtl="1" eaLnBrk="1" hangingPunct="1">
              <a:defRPr/>
            </a:pP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به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طور متوسط تا ارتفاع 50 كیلومتری از سطح دریاها را شامل می‌شود.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 eaLnBrk="1" hangingPunct="1">
              <a:defRPr/>
            </a:pP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 eaLnBrk="1" hangingPunct="1">
              <a:defRPr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به طور كلی در لایة‌ استراتسفر ابر قابل توجهی ندارد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.</a:t>
            </a: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 eaLnBrk="1" hangingPunct="1">
              <a:defRPr/>
            </a:pP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 eaLnBrk="1" hangingPunct="1">
              <a:defRPr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یكی دیگر از ویژگی‌های بارز استراتسفر، تمركز مقدار زیادی ازن در آن می‌باشد كه در ارتفاع 16 تا 30 كیلومتری تجمع یافته‌اند. 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6164263" y="93663"/>
            <a:ext cx="29797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B Zar" pitchFamily="2" charset="-78"/>
              </a:defRPr>
            </a:lvl9pPr>
          </a:lstStyle>
          <a:p>
            <a:pPr algn="r" rtl="1" eaLnBrk="1" hangingPunct="1"/>
            <a:r>
              <a:rPr lang="fa-IR" sz="2800">
                <a:solidFill>
                  <a:schemeClr val="accent2"/>
                </a:solidFill>
              </a:rPr>
              <a:t>فصل دوم : </a:t>
            </a:r>
            <a:r>
              <a:rPr lang="ar-SA" sz="2800">
                <a:solidFill>
                  <a:schemeClr val="accent2"/>
                </a:solidFill>
              </a:rPr>
              <a:t>ساختار اتمسفر</a:t>
            </a:r>
            <a:r>
              <a:rPr lang="en-US" sz="280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3848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15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686800" cy="5867400"/>
          </a:xfrm>
        </p:spPr>
        <p:txBody>
          <a:bodyPr>
            <a:noAutofit/>
          </a:bodyPr>
          <a:lstStyle/>
          <a:p>
            <a:pPr marL="457200" indent="-457200" algn="r" rtl="1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000" b="1" dirty="0" smtClean="0">
                <a:solidFill>
                  <a:srgbClr val="0070C0"/>
                </a:solidFill>
                <a:cs typeface="B Nazanin" pitchFamily="2" charset="-78"/>
              </a:rPr>
              <a:t>چگونگی تغییر فصل ها</a:t>
            </a:r>
          </a:p>
          <a:p>
            <a:pPr marL="457200" indent="-457200" algn="r" rtl="1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000" b="1" dirty="0" smtClean="0">
                <a:solidFill>
                  <a:srgbClr val="0070C0"/>
                </a:solidFill>
                <a:cs typeface="B Nazanin" pitchFamily="2" charset="-78"/>
              </a:rPr>
              <a:t>دلیل تفاوت طول روز و شب در مناطق مختلف دنیا</a:t>
            </a:r>
          </a:p>
          <a:p>
            <a:pPr marL="457200" indent="-457200" algn="r" rtl="1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000" b="1" dirty="0" smtClean="0">
                <a:solidFill>
                  <a:srgbClr val="0070C0"/>
                </a:solidFill>
                <a:cs typeface="B Nazanin" pitchFamily="2" charset="-78"/>
              </a:rPr>
              <a:t>چگونگی تشکیل ابر و مه- رعد و برق </a:t>
            </a:r>
          </a:p>
          <a:p>
            <a:pPr marL="457200" indent="-457200" algn="r" rtl="1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000" b="1" dirty="0">
                <a:solidFill>
                  <a:srgbClr val="0070C0"/>
                </a:solidFill>
                <a:cs typeface="B Nazanin" pitchFamily="2" charset="-78"/>
              </a:rPr>
              <a:t>چگونگی تشکیل </a:t>
            </a:r>
            <a:r>
              <a:rPr lang="fa-IR" sz="2000" b="1" dirty="0" smtClean="0">
                <a:solidFill>
                  <a:srgbClr val="0070C0"/>
                </a:solidFill>
                <a:cs typeface="B Nazanin" pitchFamily="2" charset="-78"/>
              </a:rPr>
              <a:t>باران و برف- توفان </a:t>
            </a:r>
          </a:p>
          <a:p>
            <a:pPr marL="457200" indent="-457200" algn="r" rtl="1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000" b="1" dirty="0" smtClean="0">
                <a:solidFill>
                  <a:srgbClr val="0070C0"/>
                </a:solidFill>
                <a:cs typeface="B Nazanin" pitchFamily="2" charset="-78"/>
              </a:rPr>
              <a:t>پیش بینی بارش از روی شکل ظاهری ابر </a:t>
            </a:r>
          </a:p>
          <a:p>
            <a:pPr marL="457200" indent="-457200" algn="r" rtl="1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000" b="1" dirty="0">
                <a:solidFill>
                  <a:srgbClr val="0070C0"/>
                </a:solidFill>
                <a:cs typeface="B Nazanin" pitchFamily="2" charset="-78"/>
              </a:rPr>
              <a:t>چگونگی </a:t>
            </a:r>
            <a:r>
              <a:rPr lang="fa-IR" sz="2000" b="1" dirty="0" smtClean="0">
                <a:solidFill>
                  <a:srgbClr val="0070C0"/>
                </a:solidFill>
                <a:cs typeface="B Nazanin" pitchFamily="2" charset="-78"/>
              </a:rPr>
              <a:t>تشکیل باد </a:t>
            </a:r>
          </a:p>
          <a:p>
            <a:pPr marL="457200" indent="-457200" algn="r" rtl="1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000" b="1" dirty="0" smtClean="0">
                <a:solidFill>
                  <a:srgbClr val="0070C0"/>
                </a:solidFill>
                <a:cs typeface="B Nazanin" pitchFamily="2" charset="-78"/>
              </a:rPr>
              <a:t>آشنایی با اصلاحات برنامه های هواشناسی اخبار ( هوای پایدار و غیر پایدار- توده پرفشار و کم فشار)</a:t>
            </a:r>
          </a:p>
          <a:p>
            <a:pPr marL="457200" indent="-457200" algn="r" rtl="1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000" b="1" dirty="0" smtClean="0">
                <a:solidFill>
                  <a:srgbClr val="0070C0"/>
                </a:solidFill>
                <a:cs typeface="B Nazanin" pitchFamily="2" charset="-78"/>
              </a:rPr>
              <a:t>تغییر اقلیم و انتشار گازهای گلخانه ای </a:t>
            </a:r>
          </a:p>
          <a:p>
            <a:pPr marL="457200" indent="-457200" algn="r" rtl="1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fa-IR" sz="2000" b="1" dirty="0" smtClean="0">
                <a:solidFill>
                  <a:srgbClr val="0070C0"/>
                </a:solidFill>
                <a:cs typeface="B Nazanin" pitchFamily="2" charset="-78"/>
              </a:rPr>
              <a:t>جغرافیای اقلیمی ایران </a:t>
            </a:r>
            <a:endParaRPr lang="en-US" sz="2000" b="1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838200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  <a:cs typeface="B Nazanin" pitchFamily="2" charset="-78"/>
              </a:rPr>
              <a:t>عناوین </a:t>
            </a:r>
            <a:endParaRPr lang="en-US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568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79248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695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268426"/>
            <a:ext cx="9144000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3200" b="1" dirty="0">
                <a:solidFill>
                  <a:srgbClr val="FF3300"/>
                </a:solidFill>
                <a:latin typeface="Garamond" pitchFamily="18" charset="0"/>
              </a:rPr>
              <a:t>The Mesosphere</a:t>
            </a:r>
          </a:p>
          <a:p>
            <a:pPr algn="ctr"/>
            <a:endParaRPr lang="en-US" b="1" dirty="0">
              <a:solidFill>
                <a:srgbClr val="FF3300"/>
              </a:solidFill>
              <a:latin typeface="Garamond" pitchFamily="18" charset="0"/>
            </a:endParaRPr>
          </a:p>
          <a:p>
            <a:pPr algn="ctr"/>
            <a:endParaRPr lang="en-US" dirty="0">
              <a:latin typeface="Garamond" pitchFamily="18" charset="0"/>
            </a:endParaRPr>
          </a:p>
          <a:p>
            <a:pPr algn="ctr"/>
            <a:endParaRPr lang="en-US" dirty="0"/>
          </a:p>
        </p:txBody>
      </p:sp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93" t="27283" r="11249" b="13641"/>
          <a:stretch>
            <a:fillRect/>
          </a:stretch>
        </p:blipFill>
        <p:spPr bwMode="auto">
          <a:xfrm>
            <a:off x="1524000" y="1725613"/>
            <a:ext cx="5638800" cy="513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728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4"/>
          <p:cNvSpPr>
            <a:spLocks noGrp="1"/>
          </p:cNvSpPr>
          <p:nvPr>
            <p:ph idx="1"/>
          </p:nvPr>
        </p:nvSpPr>
        <p:spPr>
          <a:xfrm>
            <a:off x="152400" y="571500"/>
            <a:ext cx="8915400" cy="5784850"/>
          </a:xfrm>
        </p:spPr>
        <p:txBody>
          <a:bodyPr>
            <a:normAutofit lnSpcReduction="10000"/>
          </a:bodyPr>
          <a:lstStyle/>
          <a:p>
            <a:pPr algn="r" rtl="1">
              <a:buFont typeface="Wingdings" pitchFamily="2" charset="2"/>
              <a:buNone/>
            </a:pPr>
            <a:r>
              <a:rPr lang="fa-IR" sz="2400" b="1" dirty="0" smtClean="0">
                <a:solidFill>
                  <a:srgbClr val="0099FF"/>
                </a:solidFill>
                <a:cs typeface="Zar" pitchFamily="2" charset="-78"/>
              </a:rPr>
              <a:t>       3- </a:t>
            </a:r>
            <a:r>
              <a:rPr lang="fa-IR" sz="4000" b="1" dirty="0" smtClean="0">
                <a:solidFill>
                  <a:srgbClr val="0099FF"/>
                </a:solidFill>
                <a:cs typeface="B Kamran" pitchFamily="2" charset="-78"/>
              </a:rPr>
              <a:t>مزوسفر</a:t>
            </a:r>
            <a:r>
              <a:rPr lang="fa-IR" sz="2400" b="1" dirty="0" smtClean="0">
                <a:solidFill>
                  <a:srgbClr val="0099FF"/>
                </a:solidFill>
                <a:cs typeface="Zar" pitchFamily="2" charset="-78"/>
              </a:rPr>
              <a:t> (</a:t>
            </a:r>
            <a:r>
              <a:rPr lang="en-US" sz="2400" b="1" dirty="0" smtClean="0">
                <a:solidFill>
                  <a:srgbClr val="0099FF"/>
                </a:solidFill>
                <a:latin typeface="Garamond" pitchFamily="18" charset="0"/>
                <a:cs typeface="Zar" pitchFamily="2" charset="-78"/>
              </a:rPr>
              <a:t>Mesosphere</a:t>
            </a:r>
            <a:r>
              <a:rPr lang="fa-IR" sz="2400" b="1" dirty="0" smtClean="0">
                <a:solidFill>
                  <a:srgbClr val="0099FF"/>
                </a:solidFill>
                <a:cs typeface="Zar" pitchFamily="2" charset="-78"/>
              </a:rPr>
              <a:t>) </a:t>
            </a:r>
          </a:p>
          <a:p>
            <a:pPr algn="just" rtl="1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r>
              <a:rPr lang="fa-IR" sz="2400" b="1" dirty="0" smtClean="0">
                <a:cs typeface="Zar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ضخامت تقريبي 35 کيلومتري</a:t>
            </a:r>
          </a:p>
          <a:p>
            <a:pPr algn="just" rtl="1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" rtl="1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کاهش دما با افزايش ارتفاع ، افتاهنگ تقريبي 3 درجه به ازاء هر کيلومتر</a:t>
            </a:r>
          </a:p>
          <a:p>
            <a:pPr algn="just" rtl="1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" rtl="1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 بروز حداقل دماي اتمسفر (90- درجه سانتيگراد) در اين لايه</a:t>
            </a:r>
          </a:p>
          <a:p>
            <a:pPr algn="just" rtl="1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" rtl="1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 وزش بادهاي شديد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كه گاهاً سرعت آنها به 700 كیلومتر بر ساعت و بالاتر، می‌رسد</a:t>
            </a:r>
          </a:p>
          <a:p>
            <a:pPr algn="just" rtl="1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ميزان اندک بخار آب که بواسطه دماي بسيار پايين به صورت کريستال هاي يخ در مي آيند. </a:t>
            </a:r>
          </a:p>
          <a:p>
            <a:pPr algn="just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Because there are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decreased concentrations of ozone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water vapor, the temperature is lower than in the troposphere or stratosphere</a:t>
            </a:r>
          </a:p>
          <a:p>
            <a:pPr algn="just" rtl="1">
              <a:buClr>
                <a:srgbClr val="FFFF00"/>
              </a:buClr>
              <a:buSzPct val="92000"/>
              <a:buFont typeface="Wingdings" pitchFamily="2" charset="2"/>
              <a:buChar char="ü"/>
            </a:pPr>
            <a:endParaRPr lang="fa-IR" sz="2800" dirty="0" smtClean="0">
              <a:cs typeface="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142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268248"/>
            <a:ext cx="91440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The Thermosphere</a:t>
            </a:r>
          </a:p>
          <a:p>
            <a:pPr algn="ctr"/>
            <a:endParaRPr lang="en-US" sz="32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93" t="27283" r="8998" b="14882"/>
          <a:stretch>
            <a:fillRect/>
          </a:stretch>
        </p:blipFill>
        <p:spPr bwMode="auto">
          <a:xfrm>
            <a:off x="2819400" y="1600200"/>
            <a:ext cx="6019800" cy="507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526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4"/>
          <p:cNvSpPr>
            <a:spLocks noGrp="1"/>
          </p:cNvSpPr>
          <p:nvPr>
            <p:ph idx="1"/>
          </p:nvPr>
        </p:nvSpPr>
        <p:spPr>
          <a:xfrm>
            <a:off x="571500" y="785813"/>
            <a:ext cx="7929563" cy="5570537"/>
          </a:xfrm>
        </p:spPr>
        <p:txBody>
          <a:bodyPr>
            <a:normAutofit lnSpcReduction="10000"/>
          </a:bodyPr>
          <a:lstStyle/>
          <a:p>
            <a:pPr algn="r" rtl="1">
              <a:buFont typeface="Wingdings" pitchFamily="2" charset="2"/>
              <a:buNone/>
            </a:pPr>
            <a:r>
              <a:rPr lang="fa-IR" sz="2400" b="1" dirty="0" smtClean="0">
                <a:solidFill>
                  <a:srgbClr val="0099FF"/>
                </a:solidFill>
                <a:cs typeface="Zar" pitchFamily="2" charset="-78"/>
              </a:rPr>
              <a:t>      4- ترموسفر (</a:t>
            </a:r>
            <a:r>
              <a:rPr lang="en-US" sz="2400" b="1" dirty="0" smtClean="0">
                <a:solidFill>
                  <a:srgbClr val="0099FF"/>
                </a:solidFill>
                <a:cs typeface="Zar" pitchFamily="2" charset="-78"/>
              </a:rPr>
              <a:t>Thermosphere</a:t>
            </a:r>
            <a:r>
              <a:rPr lang="fa-IR" sz="2400" b="1" dirty="0" smtClean="0">
                <a:solidFill>
                  <a:srgbClr val="0099FF"/>
                </a:solidFill>
                <a:cs typeface="Zar" pitchFamily="2" charset="-78"/>
              </a:rPr>
              <a:t>)</a:t>
            </a:r>
            <a:endParaRPr lang="en-US" sz="2400" b="1" dirty="0" smtClean="0">
              <a:solidFill>
                <a:srgbClr val="0099FF"/>
              </a:solidFill>
              <a:cs typeface="Zar" pitchFamily="2" charset="-78"/>
            </a:endParaRPr>
          </a:p>
          <a:p>
            <a:pPr algn="r" rtl="1">
              <a:buFont typeface="Wingdings" pitchFamily="2" charset="2"/>
              <a:buNone/>
            </a:pPr>
            <a:endParaRPr lang="en-US" sz="2400" b="1" dirty="0" smtClean="0">
              <a:cs typeface="Zar" pitchFamily="2" charset="-78"/>
            </a:endParaRPr>
          </a:p>
          <a:p>
            <a:pPr algn="just" rtl="1">
              <a:buClr>
                <a:srgbClr val="FFFF00"/>
              </a:buClr>
              <a:buSzPct val="81000"/>
              <a:buFont typeface="Wingdings" pitchFamily="2" charset="2"/>
              <a:buChar char="ü"/>
            </a:pPr>
            <a:r>
              <a:rPr lang="en-US" sz="2400" dirty="0" smtClean="0">
                <a:cs typeface="Zar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بالاترين لايه اتمسفر از ديدگاه حرارتي که از بالا مرز مشخصي ندارد.</a:t>
            </a:r>
          </a:p>
          <a:p>
            <a:pPr algn="just" rtl="1">
              <a:buClr>
                <a:srgbClr val="FFFF00"/>
              </a:buClr>
              <a:buSzPct val="81000"/>
              <a:buFont typeface="Wingdings" pitchFamily="2" charset="2"/>
              <a:buChar char="ü"/>
            </a:pP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" rtl="1">
              <a:buClr>
                <a:srgbClr val="FFFF00"/>
              </a:buClr>
              <a:buSzPct val="81000"/>
              <a:buFont typeface="Wingdings" pitchFamily="2" charset="2"/>
              <a:buChar char="ü"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وقوع وارونگي دما (افزايش دما با افزايش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ارتفاع)</a:t>
            </a: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" rtl="1">
              <a:buClr>
                <a:srgbClr val="FFFF00"/>
              </a:buClr>
              <a:buSzPct val="81000"/>
              <a:buFont typeface="Wingdings" pitchFamily="2" charset="2"/>
              <a:buChar char="ü"/>
            </a:pP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" rtl="1">
              <a:buClr>
                <a:srgbClr val="FFFF00"/>
              </a:buClr>
              <a:buSzPct val="81000"/>
              <a:buFont typeface="Wingdings" pitchFamily="2" charset="2"/>
              <a:buChar char="ü"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تجزيه مولکول هاي گاز به اتم هاي سازنده به واسطه اشعه ماوراء بنفش و اشعه ايکس</a:t>
            </a:r>
          </a:p>
          <a:p>
            <a:pPr algn="just" rtl="1">
              <a:buClr>
                <a:srgbClr val="FFFF00"/>
              </a:buClr>
              <a:buSzPct val="81000"/>
              <a:buFont typeface="Wingdings" pitchFamily="2" charset="2"/>
              <a:buChar char="ü"/>
            </a:pPr>
            <a:endParaRPr lang="fa-IR" sz="2800" dirty="0" smtClean="0">
              <a:cs typeface="Zar" pitchFamily="2" charset="-78"/>
            </a:endParaRPr>
          </a:p>
          <a:p>
            <a:pPr algn="just">
              <a:buClr>
                <a:srgbClr val="FFFF00"/>
              </a:buClr>
              <a:buSzPct val="81000"/>
              <a:buFont typeface="Wingdings" pitchFamily="2" charset="2"/>
              <a:buChar char="ü"/>
            </a:pP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The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increase in temperature is due to the absorption of intense solar radiation by the </a:t>
            </a:r>
            <a:r>
              <a:rPr lang="en-US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remaining molecules of oxygen</a:t>
            </a:r>
          </a:p>
          <a:p>
            <a:pPr algn="just" rtl="1">
              <a:buClr>
                <a:srgbClr val="FFFF00"/>
              </a:buClr>
              <a:buSzPct val="81000"/>
              <a:buFont typeface="Wingdings" pitchFamily="2" charset="2"/>
              <a:buChar char="ü"/>
            </a:pPr>
            <a:r>
              <a:rPr lang="en-US" sz="2800" dirty="0" smtClean="0">
                <a:cs typeface="Zar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307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/>
          </a:bodyPr>
          <a:lstStyle/>
          <a:p>
            <a:pPr algn="justLow" rtl="1" eaLnBrk="1" hangingPunct="1">
              <a:buFontTx/>
              <a:buNone/>
            </a:pPr>
            <a:r>
              <a:rPr lang="fa-IR" b="1" dirty="0" smtClean="0">
                <a:solidFill>
                  <a:schemeClr val="accent2"/>
                </a:solidFill>
                <a:cs typeface="B Zar" pitchFamily="2" charset="-78"/>
              </a:rPr>
              <a:t>تقسیم</a:t>
            </a:r>
            <a:r>
              <a:rPr lang="fa-IR" b="1" dirty="0" smtClean="0">
                <a:solidFill>
                  <a:schemeClr val="accent2"/>
                </a:solidFill>
              </a:rPr>
              <a:t>‌</a:t>
            </a:r>
            <a:r>
              <a:rPr lang="fa-IR" b="1" dirty="0" smtClean="0">
                <a:solidFill>
                  <a:schemeClr val="accent2"/>
                </a:solidFill>
                <a:cs typeface="B Zar" pitchFamily="2" charset="-78"/>
              </a:rPr>
              <a:t>بندی از دیدگاه پدیده</a:t>
            </a:r>
            <a:r>
              <a:rPr lang="fa-IR" b="1" dirty="0" smtClean="0">
                <a:solidFill>
                  <a:schemeClr val="accent2"/>
                </a:solidFill>
              </a:rPr>
              <a:t>‌</a:t>
            </a:r>
            <a:r>
              <a:rPr lang="fa-IR" b="1" dirty="0" smtClean="0">
                <a:solidFill>
                  <a:schemeClr val="accent2"/>
                </a:solidFill>
                <a:cs typeface="B Zar" pitchFamily="2" charset="-78"/>
              </a:rPr>
              <a:t>های یونیزاسیون </a:t>
            </a:r>
            <a:endParaRPr lang="fa-IR" dirty="0" smtClean="0">
              <a:solidFill>
                <a:schemeClr val="accent2"/>
              </a:solidFill>
              <a:cs typeface="B Zar" pitchFamily="2" charset="-78"/>
            </a:endParaRPr>
          </a:p>
          <a:p>
            <a:pPr algn="justLow" rtl="1" eaLnBrk="1" hangingPunct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آن بخش از اتمسفر فوقانی كه حاوی مقادیر زیادی ذرات باردار است، </a:t>
            </a:r>
            <a:r>
              <a:rPr lang="fa-IR" sz="2400" b="1" dirty="0">
                <a:solidFill>
                  <a:schemeClr val="accent2"/>
                </a:solidFill>
                <a:latin typeface="Times New Roman" pitchFamily="18" charset="0"/>
                <a:cs typeface="B Nazanin" pitchFamily="2" charset="-78"/>
              </a:rPr>
              <a:t>یونسفر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نامیده می‌شود.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 eaLnBrk="1" hangingPunct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این لایه از ارتفاع</a:t>
            </a:r>
            <a:r>
              <a:rPr lang="fa-IR" sz="2400" b="1" dirty="0">
                <a:solidFill>
                  <a:schemeClr val="accent2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400" b="1" dirty="0" smtClean="0">
                <a:solidFill>
                  <a:schemeClr val="accent2"/>
                </a:solidFill>
                <a:latin typeface="Times New Roman" pitchFamily="18" charset="0"/>
                <a:cs typeface="B Nazanin" pitchFamily="2" charset="-78"/>
              </a:rPr>
              <a:t>60-70 </a:t>
            </a:r>
            <a:r>
              <a:rPr lang="fa-IR" sz="2400" b="1" dirty="0">
                <a:solidFill>
                  <a:schemeClr val="accent2"/>
                </a:solidFill>
                <a:latin typeface="Times New Roman" pitchFamily="18" charset="0"/>
                <a:cs typeface="B Nazanin" pitchFamily="2" charset="-78"/>
              </a:rPr>
              <a:t>كیلومتر به بالاتر را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شامل می‌شود. این لایه در اثر فرایندهای یونیزاسیون ملكول‌ها و اتم‌های گازها توسط پرتوهای پرانرژی خورشیدی، شكل می‌گیرد. این پرتوها باعث شكسته شدن اتم‌ها و ملكول‌های گازهای مختلف به الكترون‌ها و پروتون‌ها می‌شود. از جملة مهمترین ویژگی‌های این لایه می‌توان </a:t>
            </a:r>
            <a:r>
              <a:rPr lang="fa-IR" sz="2400" b="1" dirty="0">
                <a:solidFill>
                  <a:schemeClr val="accent2"/>
                </a:solidFill>
                <a:latin typeface="Times New Roman" pitchFamily="18" charset="0"/>
                <a:cs typeface="B Nazanin" pitchFamily="2" charset="-78"/>
              </a:rPr>
              <a:t>قابلیت بسیار بالای انعكاس امواج راداری و رادیوئی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این لایه را نام برد.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8609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4"/>
          <p:cNvSpPr>
            <a:spLocks noGrp="1"/>
          </p:cNvSpPr>
          <p:nvPr>
            <p:ph idx="1"/>
          </p:nvPr>
        </p:nvSpPr>
        <p:spPr>
          <a:xfrm>
            <a:off x="571500" y="785813"/>
            <a:ext cx="8001000" cy="5570537"/>
          </a:xfrm>
        </p:spPr>
        <p:txBody>
          <a:bodyPr/>
          <a:lstStyle/>
          <a:p>
            <a:pPr algn="just" rtl="1">
              <a:buClr>
                <a:srgbClr val="FFFF00"/>
              </a:buClr>
              <a:buSzPct val="85000"/>
              <a:buFont typeface="Wingdings" pitchFamily="2" charset="2"/>
              <a:buNone/>
            </a:pPr>
            <a:r>
              <a:rPr lang="fa-IR" sz="2800" dirty="0" smtClean="0">
                <a:solidFill>
                  <a:srgbClr val="009900"/>
                </a:solidFill>
                <a:cs typeface="Zar" pitchFamily="2" charset="-78"/>
              </a:rPr>
              <a:t>الف) لايه </a:t>
            </a:r>
            <a:r>
              <a:rPr lang="en-US" sz="2800" dirty="0" smtClean="0">
                <a:solidFill>
                  <a:srgbClr val="009900"/>
                </a:solidFill>
                <a:cs typeface="Zar" pitchFamily="2" charset="-78"/>
              </a:rPr>
              <a:t>D</a:t>
            </a:r>
            <a:r>
              <a:rPr lang="fa-IR" sz="2800" dirty="0" smtClean="0">
                <a:solidFill>
                  <a:srgbClr val="009900"/>
                </a:solidFill>
                <a:cs typeface="Zar" pitchFamily="2" charset="-78"/>
              </a:rPr>
              <a:t> : </a:t>
            </a:r>
          </a:p>
          <a:p>
            <a:pPr algn="just" rtl="1">
              <a:buClr>
                <a:srgbClr val="FFFF00"/>
              </a:buClr>
              <a:buSzPct val="85000"/>
              <a:buFont typeface="Courier New" pitchFamily="49" charset="0"/>
              <a:buChar char="o"/>
            </a:pPr>
            <a:r>
              <a:rPr lang="fa-IR" sz="2800" dirty="0" smtClean="0">
                <a:cs typeface="Zar" pitchFamily="2" charset="-78"/>
              </a:rPr>
              <a:t> </a:t>
            </a:r>
            <a:r>
              <a:rPr lang="fa-IR" sz="2400" dirty="0" smtClean="0">
                <a:cs typeface="Zar" pitchFamily="2" charset="-78"/>
              </a:rPr>
              <a:t>ارتفاع (65 تا 80 کيلومتري). </a:t>
            </a:r>
          </a:p>
          <a:p>
            <a:pPr algn="just" rtl="1">
              <a:buClr>
                <a:srgbClr val="FFFF00"/>
              </a:buClr>
              <a:buSzPct val="85000"/>
              <a:buFont typeface="Courier New" pitchFamily="49" charset="0"/>
              <a:buChar char="o"/>
            </a:pPr>
            <a:r>
              <a:rPr lang="fa-IR" sz="2400" dirty="0" smtClean="0">
                <a:cs typeface="Zar" pitchFamily="2" charset="-78"/>
              </a:rPr>
              <a:t> متشکل از الکترون و پروتون هاي حاصل از يونيزاسيون </a:t>
            </a:r>
            <a:r>
              <a:rPr lang="fa-IR" sz="2400" dirty="0" smtClean="0">
                <a:solidFill>
                  <a:srgbClr val="0099FF"/>
                </a:solidFill>
                <a:cs typeface="Zar" pitchFamily="2" charset="-78"/>
              </a:rPr>
              <a:t>گاز نیتروژن</a:t>
            </a:r>
            <a:r>
              <a:rPr lang="fa-IR" sz="2400" dirty="0" smtClean="0">
                <a:cs typeface="Zar" pitchFamily="2" charset="-78"/>
              </a:rPr>
              <a:t>. </a:t>
            </a:r>
          </a:p>
          <a:p>
            <a:pPr algn="just" rtl="1">
              <a:buClr>
                <a:srgbClr val="FFFF00"/>
              </a:buClr>
              <a:buSzPct val="85000"/>
              <a:buFont typeface="Courier New" pitchFamily="49" charset="0"/>
              <a:buChar char="o"/>
            </a:pPr>
            <a:endParaRPr lang="fa-IR" sz="2800" dirty="0" smtClean="0">
              <a:cs typeface="Zar" pitchFamily="2" charset="-78"/>
            </a:endParaRPr>
          </a:p>
          <a:p>
            <a:pPr algn="just" rtl="1">
              <a:buClr>
                <a:srgbClr val="FFFF00"/>
              </a:buClr>
              <a:buSzPct val="85000"/>
              <a:buFont typeface="Wingdings" pitchFamily="2" charset="2"/>
              <a:buNone/>
            </a:pPr>
            <a:r>
              <a:rPr lang="fa-IR" sz="2800" dirty="0" smtClean="0">
                <a:solidFill>
                  <a:srgbClr val="009900"/>
                </a:solidFill>
                <a:cs typeface="Zar" pitchFamily="2" charset="-78"/>
              </a:rPr>
              <a:t>ب) لايه </a:t>
            </a:r>
            <a:r>
              <a:rPr lang="en-US" sz="2800" dirty="0" smtClean="0">
                <a:solidFill>
                  <a:srgbClr val="009900"/>
                </a:solidFill>
                <a:cs typeface="Zar" pitchFamily="2" charset="-78"/>
              </a:rPr>
              <a:t>E</a:t>
            </a:r>
            <a:r>
              <a:rPr lang="fa-IR" sz="2800" dirty="0" smtClean="0">
                <a:solidFill>
                  <a:srgbClr val="009900"/>
                </a:solidFill>
                <a:cs typeface="Zar" pitchFamily="2" charset="-78"/>
              </a:rPr>
              <a:t> : </a:t>
            </a:r>
          </a:p>
          <a:p>
            <a:pPr algn="just" rtl="1">
              <a:buClr>
                <a:srgbClr val="FFFF00"/>
              </a:buClr>
              <a:buSzPct val="85000"/>
              <a:buFont typeface="Courier New" pitchFamily="49" charset="0"/>
              <a:buChar char="o"/>
            </a:pPr>
            <a:r>
              <a:rPr lang="fa-IR" sz="2400" dirty="0" smtClean="0">
                <a:cs typeface="Zar" pitchFamily="2" charset="-78"/>
              </a:rPr>
              <a:t> در حدود ارتفاع 110 کيلومتري تشکيل مي شود.</a:t>
            </a:r>
          </a:p>
          <a:p>
            <a:pPr algn="just" rtl="1">
              <a:buClr>
                <a:srgbClr val="FFFF00"/>
              </a:buClr>
              <a:buSzPct val="85000"/>
              <a:buFont typeface="Courier New" pitchFamily="49" charset="0"/>
              <a:buChar char="o"/>
            </a:pPr>
            <a:r>
              <a:rPr lang="fa-IR" sz="2400" dirty="0" smtClean="0">
                <a:cs typeface="Zar" pitchFamily="2" charset="-78"/>
              </a:rPr>
              <a:t> متشکل از الکترون و پروتون هاي حاصل از يونيزاسيون </a:t>
            </a:r>
            <a:r>
              <a:rPr lang="fa-IR" sz="2400" dirty="0" smtClean="0">
                <a:solidFill>
                  <a:srgbClr val="0099FF"/>
                </a:solidFill>
                <a:cs typeface="Zar" pitchFamily="2" charset="-78"/>
              </a:rPr>
              <a:t>مولکول اکسيژن</a:t>
            </a:r>
            <a:r>
              <a:rPr lang="fa-IR" sz="2400" dirty="0" smtClean="0">
                <a:cs typeface="Zar" pitchFamily="2" charset="-78"/>
              </a:rPr>
              <a:t>.</a:t>
            </a:r>
            <a:r>
              <a:rPr lang="fa-IR" sz="2400" dirty="0" smtClean="0">
                <a:solidFill>
                  <a:srgbClr val="0099FF"/>
                </a:solidFill>
                <a:cs typeface="Zar" pitchFamily="2" charset="-78"/>
              </a:rPr>
              <a:t> </a:t>
            </a:r>
          </a:p>
          <a:p>
            <a:pPr algn="just" rtl="1">
              <a:buClr>
                <a:srgbClr val="FFFF00"/>
              </a:buClr>
              <a:buSzPct val="85000"/>
              <a:buFont typeface="Courier New" pitchFamily="49" charset="0"/>
              <a:buChar char="o"/>
            </a:pPr>
            <a:endParaRPr lang="fa-IR" sz="2800" dirty="0" smtClean="0">
              <a:cs typeface="Zar" pitchFamily="2" charset="-78"/>
            </a:endParaRPr>
          </a:p>
          <a:p>
            <a:pPr algn="just" rtl="1">
              <a:buClr>
                <a:srgbClr val="FFFF00"/>
              </a:buClr>
              <a:buSzPct val="85000"/>
              <a:buFont typeface="Wingdings" pitchFamily="2" charset="2"/>
              <a:buNone/>
            </a:pPr>
            <a:r>
              <a:rPr lang="fa-IR" sz="2800" dirty="0" smtClean="0">
                <a:solidFill>
                  <a:srgbClr val="009900"/>
                </a:solidFill>
                <a:cs typeface="Zar" pitchFamily="2" charset="-78"/>
              </a:rPr>
              <a:t>ج) لايه </a:t>
            </a:r>
            <a:r>
              <a:rPr lang="en-US" sz="2800" dirty="0" smtClean="0">
                <a:solidFill>
                  <a:srgbClr val="009900"/>
                </a:solidFill>
                <a:cs typeface="Zar" pitchFamily="2" charset="-78"/>
              </a:rPr>
              <a:t>F</a:t>
            </a:r>
            <a:r>
              <a:rPr lang="fa-IR" sz="2800" dirty="0" smtClean="0">
                <a:solidFill>
                  <a:srgbClr val="009900"/>
                </a:solidFill>
                <a:cs typeface="Zar" pitchFamily="2" charset="-78"/>
              </a:rPr>
              <a:t> : </a:t>
            </a:r>
          </a:p>
          <a:p>
            <a:pPr algn="just" rtl="1">
              <a:buClr>
                <a:srgbClr val="FFFF00"/>
              </a:buClr>
              <a:buSzPct val="85000"/>
              <a:buFont typeface="Wingdings" pitchFamily="2" charset="2"/>
              <a:buNone/>
            </a:pPr>
            <a:r>
              <a:rPr lang="fa-IR" sz="2400" dirty="0" smtClean="0">
                <a:cs typeface="Zar" pitchFamily="2" charset="-78"/>
              </a:rPr>
              <a:t>از حدود 200 تا 400 کيلومتري. </a:t>
            </a:r>
          </a:p>
          <a:p>
            <a:pPr algn="just" rtl="1">
              <a:buClr>
                <a:srgbClr val="FFFF00"/>
              </a:buClr>
              <a:buSzPct val="85000"/>
              <a:buFont typeface="Courier New" pitchFamily="49" charset="0"/>
              <a:buChar char="o"/>
            </a:pPr>
            <a:r>
              <a:rPr lang="fa-IR" sz="2400" dirty="0" smtClean="0">
                <a:cs typeface="Zar" pitchFamily="2" charset="-78"/>
              </a:rPr>
              <a:t> يونيزاسيون </a:t>
            </a:r>
            <a:r>
              <a:rPr lang="fa-IR" sz="2400" dirty="0" smtClean="0">
                <a:solidFill>
                  <a:srgbClr val="0099FF"/>
                </a:solidFill>
                <a:cs typeface="Zar" pitchFamily="2" charset="-78"/>
              </a:rPr>
              <a:t>اتم هاي اکسيژن </a:t>
            </a:r>
            <a:r>
              <a:rPr lang="fa-IR" sz="2400" dirty="0" smtClean="0">
                <a:cs typeface="Zar" pitchFamily="2" charset="-78"/>
              </a:rPr>
              <a:t>توسط </a:t>
            </a:r>
            <a:r>
              <a:rPr lang="fa-IR" sz="2400" dirty="0" smtClean="0">
                <a:solidFill>
                  <a:srgbClr val="0099FF"/>
                </a:solidFill>
                <a:cs typeface="Zar" pitchFamily="2" charset="-78"/>
              </a:rPr>
              <a:t>پرتوهاي ماوراء بنفش</a:t>
            </a:r>
            <a:r>
              <a:rPr lang="fa-IR" sz="2400" dirty="0" smtClean="0">
                <a:cs typeface="Zar" pitchFamily="2" charset="-78"/>
              </a:rPr>
              <a:t>.    </a:t>
            </a:r>
            <a:endParaRPr lang="en-US" sz="2400" dirty="0" smtClean="0">
              <a:cs typeface="Za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52600" y="152400"/>
            <a:ext cx="487680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fa-IR" b="1" dirty="0">
                <a:solidFill>
                  <a:schemeClr val="accent2"/>
                </a:solidFill>
                <a:cs typeface="B Zar" pitchFamily="2" charset="-78"/>
              </a:rPr>
              <a:t>لایه</a:t>
            </a:r>
            <a:r>
              <a:rPr lang="en-US" b="1" dirty="0">
                <a:solidFill>
                  <a:schemeClr val="accent2"/>
                </a:solidFill>
                <a:cs typeface="B Zar" pitchFamily="2" charset="-78"/>
              </a:rPr>
              <a:t> </a:t>
            </a:r>
            <a:r>
              <a:rPr lang="fa-IR" b="1" dirty="0">
                <a:solidFill>
                  <a:schemeClr val="accent2"/>
                </a:solidFill>
                <a:cs typeface="B Zar" pitchFamily="2" charset="-78"/>
              </a:rPr>
              <a:t>یونیسفراز زیربخشهایی به صورت زیر تشكیل شده است: </a:t>
            </a:r>
          </a:p>
        </p:txBody>
      </p:sp>
    </p:spTree>
    <p:extLst>
      <p:ext uri="{BB962C8B-B14F-4D97-AF65-F5344CB8AC3E}">
        <p14:creationId xmlns:p14="http://schemas.microsoft.com/office/powerpoint/2010/main" val="292421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141595"/>
            <a:ext cx="9144000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3200" b="1" dirty="0">
                <a:solidFill>
                  <a:srgbClr val="FF3300"/>
                </a:solidFill>
                <a:latin typeface="Garamond" pitchFamily="18" charset="0"/>
              </a:rPr>
              <a:t>The Ionosphere and Radio Wave Propagation</a:t>
            </a:r>
          </a:p>
          <a:p>
            <a:endParaRPr lang="en-US" sz="20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ionosphere is important for radio wave (AM only) propagation....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 layer is good at absorbing AM radio waves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 layer disappears at night.... the E and F layers bounce the waves back to the earth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this explains why radio stations adjust their power output at sunset and sunrise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3" t="17361" r="7500" b="33484"/>
          <a:stretch>
            <a:fillRect/>
          </a:stretch>
        </p:blipFill>
        <p:spPr bwMode="auto">
          <a:xfrm>
            <a:off x="1143000" y="2382838"/>
            <a:ext cx="6705600" cy="44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95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4450"/>
            <a:ext cx="91440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993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/>
          </a:bodyPr>
          <a:lstStyle/>
          <a:p>
            <a:pPr algn="justLow" rtl="1"/>
            <a:r>
              <a:rPr lang="fa-IR" sz="28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پ</a:t>
            </a:r>
            <a:r>
              <a:rPr lang="ar-SA" sz="28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وشش گازی شكلی كه اطراف كره زمین را احاطه كرده است را </a:t>
            </a:r>
            <a:r>
              <a:rPr lang="ar-SA" sz="2800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اتمسفر</a:t>
            </a:r>
            <a:r>
              <a:rPr lang="fa-IR" sz="2800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یا جو</a:t>
            </a:r>
            <a:r>
              <a:rPr lang="ar-SA" sz="2800" dirty="0" smtClean="0">
                <a:solidFill>
                  <a:srgbClr val="00206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ar-SA" sz="28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می گویند.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" rtl="1"/>
            <a:r>
              <a:rPr lang="fa-IR" sz="36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علوم جوی 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Atmosphere science</a:t>
            </a:r>
            <a:r>
              <a:rPr lang="fa-IR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: دانش بررسی تفضیلی ابعاد جو، از سطح زمین تا خارج جو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3600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هواشناسی</a:t>
            </a:r>
            <a:r>
              <a:rPr lang="fa-IR" sz="2800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Meteorology</a:t>
            </a:r>
            <a:r>
              <a:rPr lang="fa-IR" sz="2800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: </a:t>
            </a:r>
            <a:r>
              <a:rPr lang="fa-IR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مطالعه سطوح پایین جو که دارای تغییرات دائمی می باشد</a:t>
            </a:r>
          </a:p>
          <a:p>
            <a:pPr algn="just" rtl="1"/>
            <a:r>
              <a:rPr lang="fa-IR" sz="36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وضع هوا 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weather</a:t>
            </a:r>
            <a:r>
              <a:rPr lang="fa-IR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: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تغییرات روزانه وضعیت جو در لایه پایینی (دما- بارندگی- رطوبت، باد و ...)</a:t>
            </a:r>
            <a:endParaRPr lang="en-US" sz="2800" dirty="0" smtClean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" rtl="1"/>
            <a:r>
              <a:rPr lang="fa-IR" sz="36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اقلیم 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climate</a:t>
            </a:r>
            <a:r>
              <a:rPr lang="fa-IR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: متوسط دراز مدت وضع هوا در یک منطقه ( تنها با دو پارامتر دما و بارندگی) 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6400800" cy="838200"/>
          </a:xfrm>
        </p:spPr>
        <p:txBody>
          <a:bodyPr>
            <a:normAutofit/>
          </a:bodyPr>
          <a:lstStyle/>
          <a:p>
            <a:pPr algn="ctr" rtl="1"/>
            <a:r>
              <a:rPr lang="fa-IR" dirty="0">
                <a:solidFill>
                  <a:srgbClr val="FF0000"/>
                </a:solidFill>
                <a:cs typeface="B Nazanin" pitchFamily="2" charset="-78"/>
              </a:rPr>
              <a:t>	اصطلاحات 	</a:t>
            </a:r>
            <a:endParaRPr lang="en-US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826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300000"/>
              </a:lnSpc>
            </a:pPr>
            <a:r>
              <a:rPr lang="fa-IR" b="1" dirty="0" smtClean="0">
                <a:solidFill>
                  <a:srgbClr val="0070C0"/>
                </a:solidFill>
                <a:cs typeface="B Nazanin" pitchFamily="2" charset="-78"/>
              </a:rPr>
              <a:t>ا- تغییرات هوا و علل آن را بشناسید</a:t>
            </a:r>
          </a:p>
          <a:p>
            <a:pPr algn="r" rtl="1">
              <a:lnSpc>
                <a:spcPct val="300000"/>
              </a:lnSpc>
            </a:pPr>
            <a:r>
              <a:rPr lang="fa-IR" b="1" dirty="0" smtClean="0">
                <a:solidFill>
                  <a:srgbClr val="0070C0"/>
                </a:solidFill>
                <a:cs typeface="B Nazanin" pitchFamily="2" charset="-78"/>
              </a:rPr>
              <a:t>2- آشنایی با اقلیم های مختلف </a:t>
            </a:r>
            <a:endParaRPr lang="en-US" b="1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>
            <a:normAutofit/>
          </a:bodyPr>
          <a:lstStyle/>
          <a:p>
            <a:pPr algn="ctr" rtl="1"/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اهداف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درس</a:t>
            </a:r>
            <a:endParaRPr lang="en-US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588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دما: مهمترین عاملی است که تغییرات آن باعث تغییر در سایر عناصر می گردد</a:t>
            </a:r>
          </a:p>
          <a:p>
            <a:pPr marL="624078" indent="-51435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عامل تشکیل ابرها- عامل ایجاد اختلاف فشار و در نتیجه ایجاد بادها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رطوبت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دید افقی (مه و غیره)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ابرها و وضعیت آسمان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نوع و مقدار بارندگی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فشار هوا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باد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FF0000"/>
                </a:solidFill>
                <a:cs typeface="B Nazanin" pitchFamily="2" charset="-78"/>
              </a:rPr>
              <a:t>مهمترین عناصر هواشناسی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3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540" name="Picture 4" descr="hydrocycle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4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36" y="1534391"/>
            <a:ext cx="7315200" cy="483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9541" name="AutoShape 5">
            <a:hlinkClick r:id="rId3"/>
          </p:cNvPr>
          <p:cNvSpPr>
            <a:spLocks noChangeArrowheads="1"/>
          </p:cNvSpPr>
          <p:nvPr/>
        </p:nvSpPr>
        <p:spPr bwMode="auto">
          <a:xfrm>
            <a:off x="3352800" y="5562600"/>
            <a:ext cx="990600" cy="457200"/>
          </a:xfrm>
          <a:prstGeom prst="rightArrow">
            <a:avLst>
              <a:gd name="adj1" fmla="val 50000"/>
              <a:gd name="adj2" fmla="val 54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6400800" cy="838200"/>
          </a:xfrm>
        </p:spPr>
        <p:txBody>
          <a:bodyPr>
            <a:normAutofit/>
          </a:bodyPr>
          <a:lstStyle/>
          <a:p>
            <a:pPr algn="ctr" rtl="1"/>
            <a:r>
              <a:rPr lang="fa-IR" dirty="0">
                <a:solidFill>
                  <a:srgbClr val="FF0000"/>
                </a:solidFill>
                <a:cs typeface="B Nazanin" pitchFamily="2" charset="-78"/>
              </a:rPr>
              <a:t>	</a:t>
            </a:r>
            <a:r>
              <a:rPr lang="fa-IR" dirty="0" smtClean="0">
                <a:solidFill>
                  <a:srgbClr val="FF0000"/>
                </a:solidFill>
                <a:cs typeface="B Nazanin" pitchFamily="2" charset="-78"/>
              </a:rPr>
              <a:t>چرخه هیدرولوژیکی</a:t>
            </a:r>
            <a:r>
              <a:rPr lang="fa-IR" dirty="0">
                <a:solidFill>
                  <a:srgbClr val="FF0000"/>
                </a:solidFill>
                <a:cs typeface="B Nazanin" pitchFamily="2" charset="-78"/>
              </a:rPr>
              <a:t>	</a:t>
            </a:r>
            <a:endParaRPr lang="en-US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0536" y="152400"/>
            <a:ext cx="6400800" cy="8382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rtl="1"/>
            <a:r>
              <a:rPr lang="fa-IR" smtClean="0">
                <a:solidFill>
                  <a:srgbClr val="FF0000"/>
                </a:solidFill>
                <a:cs typeface="B Nazanin" pitchFamily="2" charset="-78"/>
              </a:rPr>
              <a:t>	چرخه هیدرولوژیکی	</a:t>
            </a:r>
            <a:endParaRPr lang="en-US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977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justLow" rtl="1">
              <a:lnSpc>
                <a:spcPct val="200000"/>
              </a:lnSpc>
              <a:buFontTx/>
              <a:buNone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1- </a:t>
            </a:r>
            <a:r>
              <a:rPr lang="ar-SA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شرایط آب و هوایی اعم از نور ، حرارت و رطوبت و بارندگی تعیین كننده محصولاتی هستند كه قابل كشت در یك ناحیه می باشند. </a:t>
            </a:r>
          </a:p>
          <a:p>
            <a:pPr marL="609600" indent="-609600" algn="justLow" rtl="1">
              <a:lnSpc>
                <a:spcPct val="200000"/>
              </a:lnSpc>
              <a:buFontTx/>
              <a:buNone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2- </a:t>
            </a:r>
            <a:r>
              <a:rPr lang="ar-SA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انتشار بیماریهای گیاهی و آفات و علفهای هرز تابع شرایط آب و هوایی است و كنترل آنها نیازمند كنترل شرایط آب وهوایی و یا تطبیق مراحل رشد با شرایط مناسب آب وهوایی است . 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216777" y="86380"/>
            <a:ext cx="69477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609600" indent="-609600" algn="justLow" rtl="1">
              <a:buFontTx/>
              <a:buNone/>
            </a:pPr>
            <a:r>
              <a:rPr lang="ar-SA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اهمیت كاربرد</a:t>
            </a:r>
            <a:r>
              <a:rPr lang="ar-SA" sz="2800" dirty="0">
                <a:solidFill>
                  <a:srgbClr val="CC0000"/>
                </a:solidFill>
                <a:cs typeface="B Zar" pitchFamily="2" charset="-78"/>
              </a:rPr>
              <a:t> </a:t>
            </a:r>
            <a:r>
              <a:rPr lang="fa-IR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علم هواشناسی در کشاورزی عبارتند از</a:t>
            </a:r>
            <a:r>
              <a:rPr lang="ar-SA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:</a:t>
            </a:r>
            <a:endParaRPr lang="fa-IR" sz="2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Zar" pitchFamily="2" charset="-78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20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justLow" rtl="1">
              <a:lnSpc>
                <a:spcPct val="200000"/>
              </a:lnSpc>
              <a:buFontTx/>
              <a:buNone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3- وقوع پدیده‌های زیانبخش جوی مثل یخبندانها و سرماهای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زودرس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پاییزه و دیررس بهاره ، تگرگ ، سیل و خشكسالی و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…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كه مبارزه با آنها مستلزم شناخت شرایط و پیش بینی آب وهوایی است . </a:t>
            </a:r>
          </a:p>
          <a:p>
            <a:pPr algn="justLow" rtl="1">
              <a:lnSpc>
                <a:spcPct val="200000"/>
              </a:lnSpc>
              <a:buFontTx/>
              <a:buNone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4- به كمك علم هواشناسی كشاورزی می توان میزان تولید محصولات زراعی را تخمین زده و در صورت كمبود، نسبت به وارد كردن آنها از كشورهای دیگر اقدام كرد.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/>
            <a:endParaRPr lang="en-US" dirty="0">
              <a:cs typeface="B Zar" pitchFamily="2" charset="-78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098132" y="24456"/>
            <a:ext cx="69477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609600" indent="-609600" algn="justLow" rtl="1">
              <a:buFontTx/>
              <a:buNone/>
            </a:pPr>
            <a:r>
              <a:rPr lang="ar-SA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اهمیت كاربرد</a:t>
            </a:r>
            <a:r>
              <a:rPr lang="ar-SA" sz="2800" dirty="0">
                <a:solidFill>
                  <a:srgbClr val="CC0000"/>
                </a:solidFill>
                <a:cs typeface="B Zar" pitchFamily="2" charset="-78"/>
              </a:rPr>
              <a:t> </a:t>
            </a:r>
            <a:r>
              <a:rPr lang="fa-IR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علم هواشناسی در کشاورزی عبارتند از</a:t>
            </a:r>
            <a:r>
              <a:rPr lang="ar-SA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:</a:t>
            </a:r>
            <a:endParaRPr lang="fa-IR" sz="2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Zar" pitchFamily="2" charset="-78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69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pPr algn="justLow" rtl="1">
              <a:buFontTx/>
              <a:buNone/>
            </a:pPr>
            <a:r>
              <a:rPr lang="fa-IR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دیده</a:t>
            </a:r>
            <a:r>
              <a:rPr lang="fa-IR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‌</a:t>
            </a:r>
            <a:r>
              <a:rPr lang="fa-IR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بانی هواشناسی</a:t>
            </a:r>
          </a:p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مجموعه عملیاتی كه به منظور بدست آوردن اطلاعاتی راجع به اتمسفر در یك زمان </a:t>
            </a:r>
            <a:r>
              <a:rPr lang="fa-IR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و یك </a:t>
            </a:r>
            <a:r>
              <a:rPr lang="fa-IR" sz="28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مكان خاص صورت می گیرد، دیده‌بانی هواشناسی می‌گویند.</a:t>
            </a:r>
          </a:p>
          <a:p>
            <a:pPr algn="justLow" rtl="1">
              <a:lnSpc>
                <a:spcPct val="150000"/>
              </a:lnSpc>
            </a:pPr>
            <a:r>
              <a:rPr lang="fa-IR" sz="28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این دیده بانی شامل اندازه گیری های مربوط به دما ، رطوبت ، فشار ، سرعت و جهت باد، شدت و مدت تابش </a:t>
            </a:r>
            <a:r>
              <a:rPr lang="fa-IR" sz="2800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خورشیدی و</a:t>
            </a:r>
            <a:r>
              <a:rPr lang="fa-IR" sz="28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…  می باشد. 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80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229600" cy="4525963"/>
          </a:xfrm>
        </p:spPr>
        <p:txBody>
          <a:bodyPr/>
          <a:lstStyle/>
          <a:p>
            <a:pPr marL="609600" indent="-609600" algn="justLow" rtl="1">
              <a:buFontTx/>
              <a:buNone/>
            </a:pPr>
            <a:r>
              <a:rPr lang="fa-IR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اقسام دیده</a:t>
            </a:r>
            <a:r>
              <a:rPr lang="fa-IR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‌</a:t>
            </a:r>
            <a:r>
              <a:rPr lang="fa-IR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بانهای هواشناسی عبارتند از</a:t>
            </a:r>
            <a:r>
              <a:rPr lang="fa-IR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:</a:t>
            </a:r>
            <a:endParaRPr lang="fa-IR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Nazanin" pitchFamily="2" charset="-78"/>
            </a:endParaRPr>
          </a:p>
          <a:p>
            <a:pPr marL="609600" indent="-609600" algn="justLow" rtl="1">
              <a:buFontTx/>
              <a:buNone/>
            </a:pPr>
            <a:endParaRPr lang="fa-IR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Zar" pitchFamily="2" charset="-78"/>
            </a:endParaRPr>
          </a:p>
          <a:p>
            <a:pPr marL="609600" indent="-609600" algn="justLow" rtl="1">
              <a:lnSpc>
                <a:spcPct val="200000"/>
              </a:lnSpc>
              <a:buFontTx/>
              <a:buAutoNum type="arabicPeriod"/>
            </a:pP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دیده‌بانهای جو بالا </a:t>
            </a:r>
            <a:r>
              <a:rPr lang="fa-IR" sz="28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:كه </a:t>
            </a: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به لایه های بالایی اتمسفر مربوط می شوند . </a:t>
            </a:r>
          </a:p>
          <a:p>
            <a:pPr marL="609600" indent="-609600" algn="justLow" rtl="1">
              <a:lnSpc>
                <a:spcPct val="200000"/>
              </a:lnSpc>
              <a:buFontTx/>
              <a:buAutoNum type="arabicPeriod"/>
            </a:pP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دیده‌بانهای مربوط به سطح  زمین 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marL="609600" indent="-609600" algn="justLow" rtl="1">
              <a:buFontTx/>
              <a:buAutoNum type="arabicPeriod"/>
            </a:pPr>
            <a:endParaRPr lang="en-US" dirty="0">
              <a:cs typeface="B Zar" pitchFamily="2" charset="-78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973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300000"/>
              </a:lnSpc>
            </a:pPr>
            <a:r>
              <a:rPr lang="fa-IR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بالون </a:t>
            </a:r>
            <a:r>
              <a:rPr lang="fa-IR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های هواشناسی: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تا ارتفاع 30 کیلومتری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صعود می کنند (دما-فشار-رطوبت-باد)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ماهواره </a:t>
            </a:r>
            <a:r>
              <a:rPr lang="fa-IR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های هواشناسی: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در ارتفاع 120 کیلومتری در مدار زمین قرار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میگیرند</a:t>
            </a: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دیده‌بانهای جو بالا</a:t>
            </a:r>
            <a:r>
              <a:rPr 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/>
            </a:r>
            <a:br>
              <a:rPr 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</a:br>
            <a:endParaRPr lang="en-US" sz="27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092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محلی كه دیده‌بانیهای هواشناسی در آن انجام می گیرد، </a:t>
            </a:r>
            <a:r>
              <a:rPr lang="fa-IR" dirty="0">
                <a:solidFill>
                  <a:srgbClr val="CC0000"/>
                </a:solidFill>
                <a:cs typeface="B Zar" pitchFamily="2" charset="-78"/>
              </a:rPr>
              <a:t>ایستگاه هواشناسی</a:t>
            </a:r>
            <a:r>
              <a:rPr lang="fa-IR" dirty="0">
                <a:cs typeface="B Zar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می گویند. </a:t>
            </a:r>
          </a:p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در یك ایستگاه هواشناسی ، ادوات اندازه گیری عوامل و عناصر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جوی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نصب شده اند.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90797" y="150291"/>
            <a:ext cx="2803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 rtl="1">
              <a:buFontTx/>
              <a:buNone/>
            </a:pPr>
            <a:r>
              <a:rPr lang="fa-IR" sz="27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دیده بان های زمینی</a:t>
            </a:r>
          </a:p>
        </p:txBody>
      </p:sp>
    </p:spTree>
    <p:extLst>
      <p:ext uri="{BB962C8B-B14F-4D97-AF65-F5344CB8AC3E}">
        <p14:creationId xmlns:p14="http://schemas.microsoft.com/office/powerpoint/2010/main" val="2038478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 fontScale="92500"/>
          </a:bodyPr>
          <a:lstStyle/>
          <a:p>
            <a:pPr marL="609600" indent="-609600" algn="justLow" rtl="1">
              <a:lnSpc>
                <a:spcPct val="13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CC0000"/>
                </a:solidFill>
                <a:cs typeface="B Zar" pitchFamily="2" charset="-78"/>
              </a:rPr>
              <a:t>ایستگاههای بارانی سنجی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: در آنها فقط ریزشهای جوی اعم از باران و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برف اندازه گیری میشود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.</a:t>
            </a:r>
          </a:p>
          <a:p>
            <a:pPr marL="609600" indent="-609600" algn="justLow" rtl="1">
              <a:lnSpc>
                <a:spcPct val="130000"/>
              </a:lnSpc>
              <a:buFontTx/>
              <a:buAutoNum type="arabicPeriod"/>
            </a:pPr>
            <a:r>
              <a:rPr lang="fa-IR" sz="2400" b="1" dirty="0">
                <a:solidFill>
                  <a:srgbClr val="CC0000"/>
                </a:solidFill>
                <a:cs typeface="B Zar" pitchFamily="2" charset="-78"/>
              </a:rPr>
              <a:t>ایستگاههای كلیما </a:t>
            </a:r>
            <a:r>
              <a:rPr lang="fa-IR" sz="2400" b="1" dirty="0" smtClean="0">
                <a:solidFill>
                  <a:srgbClr val="CC0000"/>
                </a:solidFill>
                <a:cs typeface="B Zar" pitchFamily="2" charset="-78"/>
              </a:rPr>
              <a:t>تولوژی (اقلیم شناسی)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:</a:t>
            </a:r>
            <a:r>
              <a:rPr lang="fa-IR" dirty="0" smtClean="0">
                <a:cs typeface="B Zar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دراین ایستگاهها عوامل جوی نظیر بارندگی ، دمای هوا ، دمای خاك ، رطوبت جوی ، تبخیر ، جهت و سرعت باد، مقدار ابر و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وضع هوا اندازه گیری می‌شوند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.</a:t>
            </a:r>
            <a:endParaRPr lang="fa-IR" sz="2400" b="1" dirty="0" smtClean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marL="609600" indent="-609600" algn="justLow" rtl="1">
              <a:lnSpc>
                <a:spcPct val="130000"/>
              </a:lnSpc>
              <a:buFontTx/>
              <a:buAutoNum type="arabicPeriod"/>
            </a:pPr>
            <a:r>
              <a:rPr lang="fa-IR" sz="2400" b="1" dirty="0" smtClean="0">
                <a:solidFill>
                  <a:srgbClr val="CC0000"/>
                </a:solidFill>
                <a:cs typeface="B Zar" pitchFamily="2" charset="-78"/>
              </a:rPr>
              <a:t>ایستگاههای </a:t>
            </a:r>
            <a:r>
              <a:rPr lang="fa-IR" sz="2400" b="1" dirty="0">
                <a:solidFill>
                  <a:srgbClr val="CC0000"/>
                </a:solidFill>
                <a:cs typeface="B Zar" pitchFamily="2" charset="-78"/>
              </a:rPr>
              <a:t>سینوپتیك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: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کامل ترین نوع ایستگاه ها از لحاظ تجهیزات دیده بانی هستند در این ایستگاهها دما - رطوبت - فشار - ساعات آفتابی و شدت تابش خورشید - درجه ی ابرناکی محیط ، نوع و ارتفاع ابر ها - سرعت و جهت باد و ... اندازه گیری 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میشود</a:t>
            </a:r>
            <a:r>
              <a:rPr lang="en-US" sz="22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.</a:t>
            </a:r>
            <a:r>
              <a:rPr lang="fa-IR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این ایستگاه ها بطور 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همزمان در سراسر دنیا بر اساس ضوابط و مقررات سازمان جهانی هواشناسی بطور ۲۴ ساعته موظف به اندازه گیری و تهیه پارامترهای جوی و ارسال آنها در شبکه مخابراتی، بترتیب سه ساعت به سه ساعت بنام سینوپ و ساعت به ساعت بنام متار می‌باشند 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679494" y="86380"/>
            <a:ext cx="37850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609600" indent="-609600" algn="justLow" rtl="1">
              <a:buFontTx/>
              <a:buNone/>
            </a:pPr>
            <a:r>
              <a:rPr lang="fa-IR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انواع ایستگاههای هواشناسی 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0206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609600" indent="-609600" algn="justLow" rtl="1">
              <a:lnSpc>
                <a:spcPct val="130000"/>
              </a:lnSpc>
              <a:buFontTx/>
              <a:buAutoNum type="arabicPeriod"/>
            </a:pPr>
            <a:endParaRPr lang="fa-IR" sz="28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marL="0" indent="0" algn="justLow" rtl="1">
              <a:lnSpc>
                <a:spcPct val="130000"/>
              </a:lnSpc>
              <a:buNone/>
            </a:pPr>
            <a:r>
              <a:rPr lang="fa-IR" sz="2800" b="1" dirty="0">
                <a:solidFill>
                  <a:srgbClr val="CC0000"/>
                </a:solidFill>
                <a:cs typeface="B Zar" pitchFamily="2" charset="-78"/>
              </a:rPr>
              <a:t> ایستگاههای هواشناسی كشاورزی</a:t>
            </a: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: دراین ایستگاهها علاوه بر دیده‌بانیهای معمولی، دیده‌بانیهای فنولوژی </a:t>
            </a:r>
            <a:r>
              <a:rPr lang="fa-IR" sz="28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و اندازه </a:t>
            </a: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گیری عواملی كه در تخمین نیاز آبی گیاهان و تبادل بخار آب ،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CO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2</a:t>
            </a: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، </a:t>
            </a:r>
            <a:r>
              <a:rPr lang="fa-IR" sz="28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دما و رطوبت </a:t>
            </a: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خاک و سایر عوامل مؤثردر رشد </a:t>
            </a:r>
            <a:r>
              <a:rPr lang="fa-IR" sz="28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گیاهان، </a:t>
            </a: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انجام می‌گیرد.  این ایستگاه ها از نظر تعداد ، محدود هستند و بیشتر در مناطق مستعد برای کشاورزی تاسیس میشوند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8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سکوهای شناور یا بویی ها </a:t>
            </a:r>
            <a:r>
              <a:rPr 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(buoy)</a:t>
            </a: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: در اقیانوس ها و قطب ها کارگذاشته می شوند در قطب ها بیشتر از 15 ماه کارایی دارند و طوفان های شدید و دمای کمتر از 45- را تحمل می کنند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4600" y="76200"/>
            <a:ext cx="41910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B Zar" pitchFamily="2" charset="-78"/>
              </a:rPr>
              <a:t>انواع ایستگاههای هواشناسی </a:t>
            </a:r>
            <a:endParaRPr lang="en-US" sz="28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748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438400"/>
            <a:ext cx="8229600" cy="1828800"/>
          </a:xfrm>
        </p:spPr>
        <p:txBody>
          <a:bodyPr>
            <a:norm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پ</a:t>
            </a:r>
            <a:r>
              <a:rPr lang="ar-SA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وشش گازی شكلی كه اطراف كره زمین را احاطه كرده است را </a:t>
            </a:r>
            <a:r>
              <a:rPr lang="ar-SA" sz="2800" b="1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اتمسفر</a:t>
            </a:r>
            <a:r>
              <a:rPr lang="fa-IR" sz="2800" b="1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یا جو</a:t>
            </a:r>
            <a:r>
              <a:rPr lang="ar-SA" sz="2800" b="1" dirty="0" smtClean="0">
                <a:solidFill>
                  <a:srgbClr val="00206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ar-SA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می گویند</a:t>
            </a:r>
            <a:r>
              <a:rPr lang="ar-SA" sz="28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.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880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B Zar" pitchFamily="2" charset="-78"/>
              </a:rPr>
              <a:t>Meteorological station</a:t>
            </a:r>
          </a:p>
        </p:txBody>
      </p:sp>
      <p:pic>
        <p:nvPicPr>
          <p:cNvPr id="4" name="Content Placeholder 3" descr="e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782" y="838200"/>
            <a:ext cx="6934200" cy="56276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8322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B Zar" pitchFamily="2" charset="-78"/>
              </a:rPr>
              <a:t>Meteorological station</a:t>
            </a:r>
          </a:p>
        </p:txBody>
      </p:sp>
      <p:pic>
        <p:nvPicPr>
          <p:cNvPr id="4" name="Content Placeholder 3" descr="meteorological-stati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600200"/>
            <a:ext cx="6743981" cy="4708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86366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B Zar" pitchFamily="2" charset="-78"/>
              </a:rPr>
              <a:t>     Agricultural station</a:t>
            </a:r>
          </a:p>
        </p:txBody>
      </p:sp>
      <p:pic>
        <p:nvPicPr>
          <p:cNvPr id="4" name="Content Placeholder 3" descr="EMS%20-%20PET%20ET%20stati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1352267">
            <a:off x="1447800" y="1524000"/>
            <a:ext cx="6643734" cy="49720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7902615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mahdi\Desktop\buoy_550_436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424"/>
            <a:ext cx="4518153" cy="530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hdi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080" y="346364"/>
            <a:ext cx="4506904" cy="430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130727" y="5562600"/>
            <a:ext cx="29466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rtlCol="0" anchor="ctr">
            <a:sp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/>
            <a:r>
              <a:rPr lang="fa-IR" sz="2400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تصویر بویی در اقیانوس ها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563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mahdi\Desktop\OB-11-making-connections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722644" cy="530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189538" y="228600"/>
            <a:ext cx="28007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تصویر یک </a:t>
            </a:r>
            <a:r>
              <a:rPr lang="fa-IR" sz="2400" b="1" dirty="0" smtClean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بویی در قطب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263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Low" rtl="1">
              <a:buFontTx/>
              <a:buNone/>
            </a:pPr>
            <a:r>
              <a:rPr lang="fa-IR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پناهگاه های هواشناسی</a:t>
            </a:r>
            <a:endParaRPr lang="fa-IR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Zar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برخی از ادوات مورد استفاده بمنظور سنجش عناصر جوی، نسبت به یكسری عوامل نظیر باد ، تابش مستقیم و 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…</a:t>
            </a: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حساس هستند. از این جهت ، آنها را داخل  جعبه ای به نام پناهگاه هواشناسی قرار میدهند .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84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229600" cy="4525963"/>
          </a:xfrm>
        </p:spPr>
        <p:txBody>
          <a:bodyPr>
            <a:normAutofit lnSpcReduction="10000"/>
          </a:bodyPr>
          <a:lstStyle/>
          <a:p>
            <a:pPr algn="justLow" rtl="1">
              <a:buFontTx/>
              <a:buNone/>
            </a:pPr>
            <a:r>
              <a:rPr lang="fa-IR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مشخصات </a:t>
            </a:r>
            <a:r>
              <a:rPr lang="ar-SA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Zar" pitchFamily="2" charset="-78"/>
              </a:rPr>
              <a:t>پناهگاه های هواشناسی</a:t>
            </a:r>
            <a:endParaRPr lang="ar-SA" sz="28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Zar" pitchFamily="2" charset="-78"/>
            </a:endParaRPr>
          </a:p>
          <a:p>
            <a:pPr algn="justLow" rtl="1">
              <a:lnSpc>
                <a:spcPct val="160000"/>
              </a:lnSpc>
            </a:pPr>
            <a:r>
              <a:rPr lang="ar-SA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مكعبی </a:t>
            </a:r>
            <a:r>
              <a:rPr lang="ar-SA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به طول 70 ، عرض 40 و ارتفاع </a:t>
            </a:r>
            <a:r>
              <a:rPr lang="ar-SA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55</a:t>
            </a: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>
              <a:lnSpc>
                <a:spcPct val="160000"/>
              </a:lnSpc>
            </a:pPr>
            <a:r>
              <a:rPr lang="ar-SA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ar-SA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معمولا كف آنها را دو جداره می سازند تا تاثیر زمینتاب بر روی ادوات اندازه گیری به حداقل برسد </a:t>
            </a: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>
              <a:lnSpc>
                <a:spcPct val="160000"/>
              </a:lnSpc>
            </a:pPr>
            <a:r>
              <a:rPr lang="ar-SA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ar-SA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دیواره های آنها را به شكل كركره ای و طوری می سازند كه اولا تشعشع مستقیم وارد آنها نشود و ثانیا هوا به راحتی به پناهگاه وارد و از آن خارج شود. </a:t>
            </a: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>
              <a:lnSpc>
                <a:spcPct val="160000"/>
              </a:lnSpc>
            </a:pPr>
            <a:r>
              <a:rPr lang="ar-SA" sz="24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ارتفاع </a:t>
            </a:r>
            <a:r>
              <a:rPr lang="ar-SA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این پناهگاه ها از سطح زمین بین 200ـ 125 سانتی متر است.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endParaRPr lang="fa-IR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/>
            <a:endParaRPr lang="en-US" sz="2800" dirty="0">
              <a:cs typeface="B Zar" pitchFamily="2" charset="-78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8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597535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795429" y="184447"/>
            <a:ext cx="34307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تصویر یک </a:t>
            </a:r>
            <a:r>
              <a:rPr lang="ar-SA" sz="2400" b="1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پناهگاه هواشناسی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B Nazanin" pitchFamily="2" charset="-78"/>
              </a:rPr>
              <a:t> </a:t>
            </a: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493963"/>
            <a:ext cx="2700337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9174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ناشی از تراکم غلیظ الکترون ها و پروتون های پر انرژی که با سرعت زیاد در حرکتند </a:t>
            </a:r>
          </a:p>
          <a:p>
            <a:pPr marL="109728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فاصله 3200 و 16000 کیلومتری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700" dirty="0">
                <a:solidFill>
                  <a:schemeClr val="accent2"/>
                </a:solidFill>
                <a:latin typeface="+mn-lt"/>
                <a:ea typeface="+mn-ea"/>
                <a:cs typeface="B Zar" pitchFamily="2" charset="-78"/>
              </a:rPr>
              <a:t>کمربندهای تابشی </a:t>
            </a:r>
            <a:r>
              <a:rPr lang="en-US" sz="2700" dirty="0">
                <a:solidFill>
                  <a:schemeClr val="accent2"/>
                </a:solidFill>
                <a:latin typeface="+mn-lt"/>
                <a:ea typeface="+mn-ea"/>
                <a:cs typeface="B Zar" pitchFamily="2" charset="-78"/>
              </a:rPr>
              <a:t>van </a:t>
            </a:r>
            <a:r>
              <a:rPr lang="en-US" sz="2700" dirty="0" err="1">
                <a:solidFill>
                  <a:schemeClr val="accent2"/>
                </a:solidFill>
                <a:latin typeface="+mn-lt"/>
                <a:ea typeface="+mn-ea"/>
                <a:cs typeface="B Zar" pitchFamily="2" charset="-78"/>
              </a:rPr>
              <a:t>Alen</a:t>
            </a:r>
            <a:endParaRPr lang="en-US" sz="2700" dirty="0">
              <a:solidFill>
                <a:schemeClr val="accent2"/>
              </a:solidFill>
              <a:latin typeface="+mn-lt"/>
              <a:ea typeface="+mn-ea"/>
              <a:cs typeface="B Zar" pitchFamily="2" charset="-78"/>
            </a:endParaRPr>
          </a:p>
        </p:txBody>
      </p:sp>
      <p:pic>
        <p:nvPicPr>
          <p:cNvPr id="1026" name="Picture 2" descr="C:\Users\mahdi\Desktop\v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982" y="2743200"/>
            <a:ext cx="4940300" cy="362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mahdi\Desktop\Rendering_of_Van_Allen_radiation_belts_of_Earth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666750"/>
            <a:ext cx="7366000" cy="55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73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458200" cy="5486400"/>
          </a:xfrm>
        </p:spPr>
        <p:txBody>
          <a:bodyPr>
            <a:noAutofit/>
          </a:bodyPr>
          <a:lstStyle/>
          <a:p>
            <a:pPr algn="justLow" rtl="1">
              <a:lnSpc>
                <a:spcPct val="200000"/>
              </a:lnSpc>
              <a:defRPr/>
            </a:pPr>
            <a:r>
              <a:rPr lang="fa-IR" sz="19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اتمسفر </a:t>
            </a:r>
            <a:r>
              <a:rPr lang="fa-IR" sz="19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زمین مخلوطی از گازهای مختلف است كه دور تا دور كرة زمین را فراگرفته‌اند و نمی‌توان ارتفاع ثابتی برای آنها درنظر گرفت. عمدتاً تمركز گازهای اتمسفری در 100 كیلومتر اولیه زمین می‌باشد و مجموعه وقایعی كه در این لایه رخ می‌دهد از اهمیت بالایی برخوردار است. </a:t>
            </a:r>
            <a:endParaRPr lang="fa-IR" sz="1900" b="1" dirty="0" smtClean="0">
              <a:solidFill>
                <a:srgbClr val="0070C0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  <a:defRPr/>
            </a:pPr>
            <a:r>
              <a:rPr lang="fa-IR" sz="19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به جز بخار آب اختلاط گازها تا ارتفاع </a:t>
            </a:r>
            <a:r>
              <a:rPr lang="en-US" sz="19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km</a:t>
            </a:r>
            <a:r>
              <a:rPr lang="fa-IR" sz="19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60 تا 70 تقریبا ثابت است </a:t>
            </a:r>
          </a:p>
          <a:p>
            <a:pPr algn="justLow" rtl="1">
              <a:lnSpc>
                <a:spcPct val="200000"/>
              </a:lnSpc>
              <a:defRPr/>
            </a:pPr>
            <a:r>
              <a:rPr lang="fa-IR" sz="19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به طور متوسط یک درصد از حجم اتمسفر را بخار آب تشکیل میدهد که مقدار آن در مکانهای مختلف از 0 تا 4 درصد متغیر است. و با افزایش ارتفاع مقدار آن کم می شود (به دلیل وجود اقیانوس ها و سرد بودن لایه های فوقانی)</a:t>
            </a:r>
          </a:p>
          <a:p>
            <a:pPr algn="justLow" rtl="1">
              <a:lnSpc>
                <a:spcPct val="200000"/>
              </a:lnSpc>
              <a:defRPr/>
            </a:pPr>
            <a:r>
              <a:rPr lang="fa-IR" sz="19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علاوه بر ترکیبات ثابت جو، اتمسفر حاوی مواد معلق گوناگون مانند ذرات نمک، گرد و غبار می باشد که جزو ترکیبات گازی اتمسفر درنظر گرفته نمی شوند</a:t>
            </a:r>
            <a:endParaRPr lang="en-US" sz="190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281637" y="391180"/>
            <a:ext cx="2010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9pPr>
          </a:lstStyle>
          <a:p>
            <a:pPr algn="ctr" rtl="1" eaLnBrk="1" hangingPunct="1"/>
            <a:r>
              <a:rPr lang="ar-SA" sz="2800" b="1" dirty="0" smtClean="0">
                <a:solidFill>
                  <a:schemeClr val="accent2"/>
                </a:solidFill>
              </a:rPr>
              <a:t>ساختار </a:t>
            </a:r>
            <a:r>
              <a:rPr lang="ar-SA" sz="2800" b="1" dirty="0">
                <a:solidFill>
                  <a:schemeClr val="accent2"/>
                </a:solidFill>
              </a:rPr>
              <a:t>اتمسفر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963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52400"/>
            <a:ext cx="5562600" cy="671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37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1524000"/>
            <a:ext cx="8686801" cy="5079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96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mahdi\Desktop\71218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9587"/>
            <a:ext cx="9144000" cy="583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55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3247001" y="86380"/>
            <a:ext cx="2010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9pPr>
          </a:lstStyle>
          <a:p>
            <a:pPr algn="ctr" rtl="1" eaLnBrk="1" hangingPunct="1"/>
            <a:r>
              <a:rPr lang="ar-SA" sz="2800" b="1" dirty="0" smtClean="0">
                <a:solidFill>
                  <a:schemeClr val="accent2"/>
                </a:solidFill>
              </a:rPr>
              <a:t>ساختار </a:t>
            </a:r>
            <a:r>
              <a:rPr lang="ar-SA" sz="2800" b="1" dirty="0">
                <a:solidFill>
                  <a:schemeClr val="accent2"/>
                </a:solidFill>
              </a:rPr>
              <a:t>اتمسفر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609600"/>
            <a:ext cx="9144000" cy="730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316" name="Line 111"/>
          <p:cNvSpPr>
            <a:spLocks noChangeShapeType="1"/>
          </p:cNvSpPr>
          <p:nvPr/>
        </p:nvSpPr>
        <p:spPr bwMode="auto">
          <a:xfrm>
            <a:off x="8648700" y="1341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7" name="Line 114"/>
          <p:cNvSpPr>
            <a:spLocks noChangeShapeType="1"/>
          </p:cNvSpPr>
          <p:nvPr/>
        </p:nvSpPr>
        <p:spPr bwMode="auto">
          <a:xfrm>
            <a:off x="8648700" y="1341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8" name="Line 401"/>
          <p:cNvSpPr>
            <a:spLocks noChangeShapeType="1"/>
          </p:cNvSpPr>
          <p:nvPr/>
        </p:nvSpPr>
        <p:spPr bwMode="auto">
          <a:xfrm>
            <a:off x="8648700" y="1341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0" name="Group 85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802227154"/>
              </p:ext>
            </p:extLst>
          </p:nvPr>
        </p:nvGraphicFramePr>
        <p:xfrm>
          <a:off x="0" y="914400"/>
          <a:ext cx="5844019" cy="5421456"/>
        </p:xfrm>
        <a:graphic>
          <a:graphicData uri="http://schemas.openxmlformats.org/drawingml/2006/table">
            <a:tbl>
              <a:tblPr rtl="1"/>
              <a:tblGrid>
                <a:gridCol w="2106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3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0588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تركیبات اتمسفری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درصدی از حجم هوا كه</a:t>
                      </a:r>
                      <a:r>
                        <a:rPr kumimoji="0" lang="en-US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 </a:t>
                      </a:r>
                      <a:r>
                        <a:rPr kumimoji="0" lang="ar-SA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توسط </a:t>
                      </a: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گازهای مختلف</a:t>
                      </a:r>
                      <a:r>
                        <a:rPr kumimoji="0" lang="ar-SA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 اشغال شده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2000" b="1" kern="120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وزن ملكولی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نیتروژن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 (N</a:t>
                      </a:r>
                      <a:r>
                        <a:rPr kumimoji="0" lang="en-US" sz="1800" b="1" kern="1200" baseline="-25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2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)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78/08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18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اكسیژن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(O</a:t>
                      </a:r>
                      <a:r>
                        <a:rPr kumimoji="0" lang="en-US" sz="1800" b="1" kern="1200" baseline="-25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2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)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20/9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32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آرگون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  (</a:t>
                      </a:r>
                      <a:r>
                        <a:rPr kumimoji="0" lang="en-US" sz="1800" b="1" kern="1200" dirty="0" err="1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Ar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)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0/93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40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دی‌اكسیدكربن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(CO</a:t>
                      </a:r>
                      <a:r>
                        <a:rPr kumimoji="0" lang="en-US" sz="1800" b="1" kern="1200" baseline="-25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2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)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0/033</a:t>
                      </a:r>
                      <a:r>
                        <a:rPr kumimoji="0" lang="ar-SA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 (متغیر)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44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نئون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(Ne)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0/0018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21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هلیم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(He)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0/0052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4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ازن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(O</a:t>
                      </a:r>
                      <a:r>
                        <a:rPr kumimoji="0" lang="en-US" sz="1800" b="1" kern="1200" baseline="-250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3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)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0.00006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48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هیدروژن</a:t>
                      </a:r>
                      <a:r>
                        <a:rPr kumimoji="0" lang="en-US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(H)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0/0005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fa-IR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2/2</a:t>
                      </a:r>
                      <a:endParaRPr kumimoji="0" lang="ar-SA" sz="20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كریپتون</a:t>
                      </a:r>
                      <a:endParaRPr kumimoji="0" lang="en-US" sz="1800" b="1" kern="1200" dirty="0" smtClean="0">
                        <a:solidFill>
                          <a:srgbClr val="0070C0"/>
                        </a:solidFill>
                        <a:latin typeface="Times New Roman" pitchFamily="18" charset="0"/>
                        <a:ea typeface="+mn-ea"/>
                        <a:cs typeface="B Nazanin" pitchFamily="2" charset="-78"/>
                      </a:endParaRP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2000" b="1" kern="120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ناچیز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ـــ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گزنون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2000" b="1" kern="120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ناچیز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ـــ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469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18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متان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2000" b="1" kern="120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ناچیز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0975" algn="l"/>
                        </a:tabLst>
                      </a:pPr>
                      <a:r>
                        <a:rPr kumimoji="0" lang="ar-SA" sz="2000" b="1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ـــ</a:t>
                      </a:r>
                    </a:p>
                  </a:txBody>
                  <a:tcPr marT="48094" marB="480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3319" name="Line 404"/>
          <p:cNvSpPr>
            <a:spLocks noChangeShapeType="1"/>
          </p:cNvSpPr>
          <p:nvPr/>
        </p:nvSpPr>
        <p:spPr bwMode="auto">
          <a:xfrm>
            <a:off x="8648700" y="134143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4" name="Rectangle 855"/>
          <p:cNvSpPr>
            <a:spLocks noChangeArrowheads="1"/>
          </p:cNvSpPr>
          <p:nvPr/>
        </p:nvSpPr>
        <p:spPr bwMode="auto">
          <a:xfrm>
            <a:off x="5826991" y="1142735"/>
            <a:ext cx="32893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Low" rtl="1">
              <a:tabLst>
                <a:tab pos="180975" algn="l"/>
              </a:tabLst>
            </a:pPr>
            <a:r>
              <a:rPr lang="fa-IR" sz="20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این جدول متوسط تركیبات اتمسفری را در هوای خشك تا ارتفاع 25 كیلومتری نشان می‌دهد.</a:t>
            </a:r>
          </a:p>
        </p:txBody>
      </p:sp>
      <p:pic>
        <p:nvPicPr>
          <p:cNvPr id="1337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802" y="2604653"/>
            <a:ext cx="32861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8027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940491"/>
          </a:xfrm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با افزایش ارتفاع غلظت هوا نیز کاهش می </a:t>
            </a:r>
            <a:r>
              <a:rPr lang="fa-IR" sz="28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یابد (به دلیل کاهش جاذبه زمین)</a:t>
            </a:r>
          </a:p>
          <a:p>
            <a:pPr algn="just" rtl="1">
              <a:lnSpc>
                <a:spcPct val="200000"/>
              </a:lnSpc>
            </a:pPr>
            <a:r>
              <a:rPr lang="fa-IR" sz="28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800" b="1" dirty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در ابتدا کاهش غلظت هوا بسیار سریع می باشد.  50 درصد </a:t>
            </a:r>
            <a:r>
              <a:rPr lang="fa-IR" sz="2800" b="1" dirty="0" smtClean="0">
                <a:solidFill>
                  <a:srgbClr val="0070C0"/>
                </a:solidFill>
                <a:latin typeface="Times New Roman" pitchFamily="18" charset="0"/>
                <a:cs typeface="B Nazanin" pitchFamily="2" charset="-78"/>
              </a:rPr>
              <a:t>جرم هوا در 5/5 کیلومتر اولیه قرار دارد و 75 درصد آن در 11 کیلومتر ابتدایی.</a:t>
            </a:r>
          </a:p>
        </p:txBody>
      </p:sp>
      <p:sp>
        <p:nvSpPr>
          <p:cNvPr id="4" name="Text Box 4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752600" y="304800"/>
            <a:ext cx="5562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B Zar" pitchFamily="2" charset="-78"/>
              </a:defRPr>
            </a:lvl9pPr>
          </a:lstStyle>
          <a:p>
            <a:pPr algn="ctr" rtl="1" eaLnBrk="1" hangingPunct="1"/>
            <a:r>
              <a:rPr lang="ar-SA" sz="2800" b="1" dirty="0" smtClean="0">
                <a:solidFill>
                  <a:schemeClr val="accent2"/>
                </a:solidFill>
              </a:rPr>
              <a:t>ساختار </a:t>
            </a:r>
            <a:r>
              <a:rPr lang="ar-SA" sz="2800" b="1" dirty="0">
                <a:solidFill>
                  <a:schemeClr val="accent2"/>
                </a:solidFill>
              </a:rPr>
              <a:t>اتمسفر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35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299154"/>
            <a:ext cx="9144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3200" b="1" dirty="0">
                <a:solidFill>
                  <a:srgbClr val="FF3300"/>
                </a:solidFill>
                <a:latin typeface="Garamond" pitchFamily="18" charset="0"/>
              </a:rPr>
              <a:t>Vertical Profile of Density</a:t>
            </a:r>
          </a:p>
          <a:p>
            <a:r>
              <a:rPr lang="en-US" dirty="0" smtClean="0">
                <a:latin typeface="Garamond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density (mass/volume) of air decreases with height.</a:t>
            </a:r>
          </a:p>
          <a:p>
            <a:pPr algn="ctr"/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9" name="Picture 3" descr="rho_pres_vert_di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95400"/>
            <a:ext cx="5638800" cy="545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18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304800" y="152400"/>
            <a:ext cx="861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FF3300"/>
                </a:solidFill>
                <a:latin typeface="Garamond" pitchFamily="18" charset="0"/>
              </a:rPr>
              <a:t>Vertical Profile of Pressure</a:t>
            </a:r>
          </a:p>
        </p:txBody>
      </p:sp>
      <p:graphicFrame>
        <p:nvGraphicFramePr>
          <p:cNvPr id="72707" name="Group 3"/>
          <p:cNvGraphicFramePr>
            <a:graphicFrameLocks noGrp="1"/>
          </p:cNvGraphicFramePr>
          <p:nvPr/>
        </p:nvGraphicFramePr>
        <p:xfrm>
          <a:off x="0" y="463550"/>
          <a:ext cx="9144000" cy="4375150"/>
        </p:xfrm>
        <a:graphic>
          <a:graphicData uri="http://schemas.openxmlformats.org/drawingml/2006/table">
            <a:tbl>
              <a:tblPr/>
              <a:tblGrid>
                <a:gridCol w="91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7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26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                                             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0" y="4838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4479925" y="57531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1" hangingPunct="1"/>
            <a:endParaRPr lang="en-US"/>
          </a:p>
          <a:p>
            <a:pPr algn="ctr"/>
            <a:endParaRPr lang="en-US"/>
          </a:p>
        </p:txBody>
      </p:sp>
      <p:pic>
        <p:nvPicPr>
          <p:cNvPr id="72715" name="Picture 11" descr="ever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163" y="685800"/>
            <a:ext cx="5919787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83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11490</TotalTime>
  <Words>2134</Words>
  <Application>Microsoft Office PowerPoint</Application>
  <PresentationFormat>On-screen Show (4:3)</PresentationFormat>
  <Paragraphs>213</Paragraphs>
  <Slides>52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7" baseType="lpstr">
      <vt:lpstr>Arial</vt:lpstr>
      <vt:lpstr>B Kamran</vt:lpstr>
      <vt:lpstr>B Nazanin</vt:lpstr>
      <vt:lpstr>B Zar</vt:lpstr>
      <vt:lpstr>Calibri</vt:lpstr>
      <vt:lpstr>Courier New</vt:lpstr>
      <vt:lpstr>Garamond</vt:lpstr>
      <vt:lpstr>Lucida Sans Unicode</vt:lpstr>
      <vt:lpstr>Times New Roman</vt:lpstr>
      <vt:lpstr>Verdana</vt:lpstr>
      <vt:lpstr>Wingdings</vt:lpstr>
      <vt:lpstr>Wingdings 2</vt:lpstr>
      <vt:lpstr>Wingdings 3</vt:lpstr>
      <vt:lpstr>Zar</vt:lpstr>
      <vt:lpstr>Concourse</vt:lpstr>
      <vt:lpstr>PowerPoint Presentation</vt:lpstr>
      <vt:lpstr>عناوین </vt:lpstr>
      <vt:lpstr>اهداف درس</vt:lpstr>
      <vt:lpstr>PowerPoint Presentation</vt:lpstr>
      <vt:lpstr>PowerPoint Presentation</vt:lpstr>
      <vt:lpstr>PowerPoint Presentation</vt:lpstr>
      <vt:lpstr>ساختار اتمسفر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اصطلاحات  </vt:lpstr>
      <vt:lpstr>مهمترین عناصر هواشناسی</vt:lpstr>
      <vt:lpstr> چرخه هیدرولوژیکی </vt:lpstr>
      <vt:lpstr>PowerPoint Presentation</vt:lpstr>
      <vt:lpstr>PowerPoint Presentation</vt:lpstr>
      <vt:lpstr>PowerPoint Presentation</vt:lpstr>
      <vt:lpstr>PowerPoint Presentation</vt:lpstr>
      <vt:lpstr>دیده‌بانهای جو بالا </vt:lpstr>
      <vt:lpstr>PowerPoint Presentation</vt:lpstr>
      <vt:lpstr>PowerPoint Presentation</vt:lpstr>
      <vt:lpstr>انواع ایستگاههای هواشناسی </vt:lpstr>
      <vt:lpstr>Meteorological station</vt:lpstr>
      <vt:lpstr>Meteorological station</vt:lpstr>
      <vt:lpstr>     Agricultural station</vt:lpstr>
      <vt:lpstr>PowerPoint Presentation</vt:lpstr>
      <vt:lpstr> تصویر یک بویی در قطب</vt:lpstr>
      <vt:lpstr>PowerPoint Presentation</vt:lpstr>
      <vt:lpstr>PowerPoint Presentation</vt:lpstr>
      <vt:lpstr>PowerPoint Presentation</vt:lpstr>
      <vt:lpstr>کمربندهای تابشی van Alen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mahdi</dc:creator>
  <cp:lastModifiedBy>Windows User</cp:lastModifiedBy>
  <cp:revision>123</cp:revision>
  <dcterms:created xsi:type="dcterms:W3CDTF">2015-09-10T09:43:32Z</dcterms:created>
  <dcterms:modified xsi:type="dcterms:W3CDTF">2018-02-13T19:12:45Z</dcterms:modified>
</cp:coreProperties>
</file>