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1"/>
  </p:notesMasterIdLst>
  <p:sldIdLst>
    <p:sldId id="256" r:id="rId2"/>
    <p:sldId id="628" r:id="rId3"/>
    <p:sldId id="629" r:id="rId4"/>
    <p:sldId id="630" r:id="rId5"/>
    <p:sldId id="631" r:id="rId6"/>
    <p:sldId id="632" r:id="rId7"/>
    <p:sldId id="633" r:id="rId8"/>
    <p:sldId id="634" r:id="rId9"/>
    <p:sldId id="635" r:id="rId10"/>
    <p:sldId id="636" r:id="rId11"/>
    <p:sldId id="637" r:id="rId12"/>
    <p:sldId id="638" r:id="rId13"/>
    <p:sldId id="639" r:id="rId14"/>
    <p:sldId id="640" r:id="rId15"/>
    <p:sldId id="641" r:id="rId16"/>
    <p:sldId id="642" r:id="rId17"/>
    <p:sldId id="643" r:id="rId18"/>
    <p:sldId id="644" r:id="rId19"/>
    <p:sldId id="651" r:id="rId20"/>
    <p:sldId id="652" r:id="rId21"/>
    <p:sldId id="645" r:id="rId22"/>
    <p:sldId id="646" r:id="rId23"/>
    <p:sldId id="647" r:id="rId24"/>
    <p:sldId id="625" r:id="rId25"/>
    <p:sldId id="648" r:id="rId26"/>
    <p:sldId id="649" r:id="rId27"/>
    <p:sldId id="650" r:id="rId28"/>
    <p:sldId id="626" r:id="rId29"/>
    <p:sldId id="517" r:id="rId30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41CC"/>
    <a:srgbClr val="FF6600"/>
    <a:srgbClr val="0066FF"/>
    <a:srgbClr val="3366FF"/>
    <a:srgbClr val="70F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71" autoAdjust="0"/>
  </p:normalViewPr>
  <p:slideViewPr>
    <p:cSldViewPr snapToGrid="0">
      <p:cViewPr varScale="1">
        <p:scale>
          <a:sx n="65" d="100"/>
          <a:sy n="65" d="100"/>
        </p:scale>
        <p:origin x="8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6/5/2021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6/5/2021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6/5/2021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6/5/2021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6/5/2021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6/5/2021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6/5/2021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6/5/2021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chemeClr val="accent4">
                <a:lumMod val="0"/>
                <a:lumOff val="100000"/>
              </a:schemeClr>
            </a:gs>
            <a:gs pos="0">
              <a:srgbClr val="DF41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87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سیالات پیشرفته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فصل سوم: جریان های داخلی آرام و حل های تحلیلی دقیق در مکانیک سیالات جریان آرام – بخش پنجم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خرداد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Viscous Fluid Flow: Frank White: 0001259002128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5" y="115161"/>
            <a:ext cx="2169968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11102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10</a:t>
            </a:fld>
            <a:endParaRPr lang="en-US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3" y="248859"/>
            <a:ext cx="9244795" cy="6323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439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11</a:t>
            </a:fld>
            <a:endParaRPr lang="en-US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92" y="233079"/>
            <a:ext cx="9190133" cy="596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471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29215" y="639729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12</a:t>
            </a:fld>
            <a:endParaRPr lang="en-US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1" y="449737"/>
            <a:ext cx="10358603" cy="500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0" y="291341"/>
            <a:ext cx="6055649" cy="454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411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13</a:t>
            </a:fld>
            <a:endParaRPr lang="en-US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015" y="365149"/>
            <a:ext cx="9562105" cy="595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50" y="1067481"/>
            <a:ext cx="4176469" cy="276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274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14</a:t>
            </a:fld>
            <a:endParaRPr lang="en-US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5" y="243599"/>
            <a:ext cx="9781750" cy="595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878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38364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15</a:t>
            </a:fld>
            <a:endParaRPr lang="en-US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48" y="470705"/>
            <a:ext cx="9668258" cy="448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616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06636" y="635635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16</a:t>
            </a:fld>
            <a:endParaRPr lang="en-US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770" y="643719"/>
            <a:ext cx="9273511" cy="401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728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61227" y="642458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17</a:t>
            </a:fld>
            <a:endParaRPr 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51" y="95534"/>
            <a:ext cx="9507513" cy="659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16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38397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18</a:t>
            </a:fld>
            <a:endParaRPr lang="en-US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02" y="373395"/>
            <a:ext cx="9239322" cy="5795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268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9E45CE-55D5-4E98-8473-9B80E9AD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19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2C2A39-28BF-49CC-B224-00D700DFE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320" y="682496"/>
            <a:ext cx="9433359" cy="549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83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</a:t>
            </a:fld>
            <a:endParaRPr lang="en-US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194" y="186553"/>
            <a:ext cx="9254888" cy="660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803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2D4C26-4CED-4751-8C61-F9C6C8D1E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20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2C831C-63FF-42A9-BCA8-39FC95B9B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987" y="449656"/>
            <a:ext cx="9096026" cy="595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97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39729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21</a:t>
            </a:fld>
            <a:endParaRPr lang="en-U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31" y="327760"/>
            <a:ext cx="10578370" cy="5813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400" y="3220978"/>
            <a:ext cx="5316053" cy="279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1" descr="Ekman&amp;#39;s Transport Lab - Melinda V. Marine Scienc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7"/>
          <a:stretch/>
        </p:blipFill>
        <p:spPr bwMode="auto">
          <a:xfrm>
            <a:off x="750626" y="2966452"/>
            <a:ext cx="4266491" cy="323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790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719" y="263450"/>
            <a:ext cx="3248025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416" y="225688"/>
            <a:ext cx="3576688" cy="296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653744" y="1624055"/>
                <a:ext cx="2131700" cy="123513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 rtl="1"/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fa-IR" sz="2000" b="1" dirty="0">
                    <a:cs typeface="B Nazanin" pitchFamily="2" charset="-78"/>
                  </a:rPr>
                  <a:t> : عرض جغرافیایی</a:t>
                </a:r>
              </a:p>
              <a:p>
                <a:pPr algn="just" rtl="1"/>
                <a:endParaRPr lang="fa-IR" sz="2000" b="1" dirty="0">
                  <a:cs typeface="B Nazanin" pitchFamily="2" charset="-78"/>
                </a:endParaRPr>
              </a:p>
              <a:p>
                <a:pPr algn="just" rtl="1"/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fa-IR" sz="2000" b="1" dirty="0">
                    <a:cs typeface="B Nazanin" pitchFamily="2" charset="-78"/>
                  </a:rPr>
                  <a:t> : سرعت زاویه ای چرخش زمین</a:t>
                </a:r>
                <a:endParaRPr lang="en-US" sz="2000" b="1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3744" y="1624055"/>
                <a:ext cx="2131700" cy="1235130"/>
              </a:xfrm>
              <a:prstGeom prst="rect">
                <a:avLst/>
              </a:prstGeom>
              <a:blipFill rotWithShape="1">
                <a:blip r:embed="rId5"/>
                <a:stretch>
                  <a:fillRect l="-5114" t="-3902" r="-2841" b="-12195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24021E5F-3C62-4EBA-A0B5-9192112847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5719" y="3355202"/>
            <a:ext cx="9161001" cy="325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849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547418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C83A4B-06C4-4513-A59F-A771250E6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565" y="558838"/>
            <a:ext cx="9898870" cy="574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29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92988" y="647918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24</a:t>
            </a:fld>
            <a:endParaRPr lang="en-US"/>
          </a:p>
        </p:txBody>
      </p:sp>
      <p:sp>
        <p:nvSpPr>
          <p:cNvPr id="3" name="AutoShape 2" descr="Essentials of Oceanograp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Essentials of Oceanograph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Essentials of Oceanograph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Essentials of Oceanograph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247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675" y="160337"/>
            <a:ext cx="8150273" cy="648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678675" y="6605518"/>
            <a:ext cx="8338782" cy="124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99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25</a:t>
            </a:fld>
            <a:endParaRPr lang="en-U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314" y="254047"/>
            <a:ext cx="9540269" cy="607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387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8296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26</a:t>
            </a:fld>
            <a:endParaRPr lang="en-US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137" y="200948"/>
            <a:ext cx="9071426" cy="647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873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56511" y="6461071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27</a:t>
            </a:fld>
            <a:endParaRPr lang="en-US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594" y="129228"/>
            <a:ext cx="9156795" cy="651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12" y="2055172"/>
            <a:ext cx="4421066" cy="444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7178722" y="1528549"/>
            <a:ext cx="3233667" cy="522709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pic>
        <p:nvPicPr>
          <p:cNvPr id="7" name="Picture 6" descr="Ekman spiral - Wiki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972" y="1695018"/>
            <a:ext cx="2979588" cy="497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7080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92988" y="641099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28</a:t>
            </a:fld>
            <a:endParaRPr lang="en-US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13" y="307431"/>
            <a:ext cx="10344305" cy="59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5212" y="1514901"/>
            <a:ext cx="5513695" cy="3507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08" y="2063910"/>
            <a:ext cx="4544632" cy="295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080" y="1320960"/>
            <a:ext cx="63722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825" y="4665543"/>
            <a:ext cx="360045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764889" y="6157411"/>
            <a:ext cx="2842299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rtl="1"/>
            <a:r>
              <a:rPr lang="fa-IR" sz="2000" dirty="0">
                <a:cs typeface="B Nazanin" pitchFamily="2" charset="-78"/>
              </a:rPr>
              <a:t>جریان جفری هافمن در یک گوشه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36225" y="3626884"/>
            <a:ext cx="2745474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rtl="1"/>
            <a:r>
              <a:rPr lang="fa-IR" sz="2000" dirty="0">
                <a:cs typeface="B Nazanin" pitchFamily="2" charset="-78"/>
              </a:rPr>
              <a:t>جریان حول یک دیسک گردان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01006" y="5333996"/>
            <a:ext cx="2688615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rtl="1"/>
            <a:r>
              <a:rPr lang="fa-IR" sz="2000" dirty="0">
                <a:cs typeface="B Nazanin" pitchFamily="2" charset="-78"/>
              </a:rPr>
              <a:t>جریان در نزدیکی نقطه سکون</a:t>
            </a:r>
            <a:endParaRPr lang="en-US" sz="20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4334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29</a:t>
            </a:fld>
            <a:endParaRPr lang="en-US"/>
          </a:p>
        </p:txBody>
      </p:sp>
      <p:pic>
        <p:nvPicPr>
          <p:cNvPr id="3" name="Picture 2" descr="The Most Powerful Way to End a Presentation by Eric Holtzclaw ...">
            <a:extLst>
              <a:ext uri="{FF2B5EF4-FFF2-40B4-BE49-F238E27FC236}">
                <a16:creationId xmlns:a16="http://schemas.microsoft.com/office/drawing/2014/main" id="{CA98F1B4-C258-44D1-8653-C952DC224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7" y="792391"/>
            <a:ext cx="10155826" cy="52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9298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</a:t>
            </a:fld>
            <a:endParaRPr 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72" y="64471"/>
            <a:ext cx="9512915" cy="677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57505" y="5677466"/>
            <a:ext cx="2088107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rtl="1"/>
            <a:r>
              <a:rPr lang="fa-IR" sz="2000" b="1" dirty="0">
                <a:cs typeface="B Nazanin" pitchFamily="2" charset="-78"/>
              </a:rPr>
              <a:t>چون در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t=0</a:t>
            </a:r>
            <a:r>
              <a:rPr lang="fa-IR" sz="2000" b="1" dirty="0">
                <a:cs typeface="B Nazanin" pitchFamily="2" charset="-78"/>
              </a:rPr>
              <a:t> داریم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82857" y="6212003"/>
            <a:ext cx="2088107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rtl="1"/>
            <a:r>
              <a:rPr lang="fa-IR" sz="2000" b="1" dirty="0">
                <a:cs typeface="B Nazanin" pitchFamily="2" charset="-78"/>
              </a:rPr>
              <a:t>و</a:t>
            </a:r>
            <a:endParaRPr lang="en-US" sz="20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6343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4732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4</a:t>
            </a:fld>
            <a:endParaRPr 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534" y="191069"/>
            <a:ext cx="5595156" cy="6347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22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7015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5</a:t>
            </a:fld>
            <a:endParaRPr lang="en-US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46" y="234643"/>
            <a:ext cx="8400133" cy="6398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805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47918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6</a:t>
            </a:fld>
            <a:endParaRPr lang="en-US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63" y="398131"/>
            <a:ext cx="9986791" cy="585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028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83806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7</a:t>
            </a:fld>
            <a:endParaRPr lang="en-US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742" y="192989"/>
            <a:ext cx="8824486" cy="655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60561" y="736979"/>
            <a:ext cx="4367284" cy="200622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07" y="641443"/>
            <a:ext cx="5043820" cy="237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495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525000" y="642458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8</a:t>
            </a:fld>
            <a:endParaRPr lang="en-US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630" y="177424"/>
            <a:ext cx="8182331" cy="646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632813" y="1228293"/>
            <a:ext cx="1419366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cs typeface="B Nazanin" pitchFamily="2" charset="-78"/>
              </a:rPr>
              <a:t>: از طرفی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51630" y="805212"/>
            <a:ext cx="2213211" cy="477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cs typeface="B Nazanin" pitchFamily="2" charset="-78"/>
              </a:rPr>
              <a:t>: از معادله پیوستگی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33266" y="1228293"/>
            <a:ext cx="1951630" cy="341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787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39729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9</a:t>
            </a:fld>
            <a:endParaRPr lang="en-US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663" y="276582"/>
            <a:ext cx="9215508" cy="590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798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23141</TotalTime>
  <Words>104</Words>
  <Application>Microsoft Office PowerPoint</Application>
  <PresentationFormat>Widescreen</PresentationFormat>
  <Paragraphs>46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Cambria Math</vt:lpstr>
      <vt:lpstr>Times New Roman</vt:lpstr>
      <vt:lpstr>Office Theme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561</cp:revision>
  <cp:lastPrinted>2021-06-05T14:21:02Z</cp:lastPrinted>
  <dcterms:created xsi:type="dcterms:W3CDTF">2020-03-03T09:30:57Z</dcterms:created>
  <dcterms:modified xsi:type="dcterms:W3CDTF">2021-06-05T14:21:22Z</dcterms:modified>
</cp:coreProperties>
</file>