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Default Extension="tiff" ContentType="image/tif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0"/>
  </p:notesMasterIdLst>
  <p:handoutMasterIdLst>
    <p:handoutMasterId r:id="rId5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3" r:id="rId15"/>
    <p:sldId id="284" r:id="rId16"/>
    <p:sldId id="285" r:id="rId17"/>
    <p:sldId id="286" r:id="rId18"/>
    <p:sldId id="287" r:id="rId19"/>
    <p:sldId id="275" r:id="rId20"/>
    <p:sldId id="276" r:id="rId21"/>
    <p:sldId id="278" r:id="rId22"/>
    <p:sldId id="279" r:id="rId23"/>
    <p:sldId id="280" r:id="rId24"/>
    <p:sldId id="281" r:id="rId25"/>
    <p:sldId id="277" r:id="rId26"/>
    <p:sldId id="288" r:id="rId27"/>
    <p:sldId id="289" r:id="rId28"/>
    <p:sldId id="292" r:id="rId29"/>
    <p:sldId id="294" r:id="rId30"/>
    <p:sldId id="295" r:id="rId31"/>
    <p:sldId id="296" r:id="rId32"/>
    <p:sldId id="291" r:id="rId33"/>
    <p:sldId id="297" r:id="rId34"/>
    <p:sldId id="298" r:id="rId35"/>
    <p:sldId id="299" r:id="rId36"/>
    <p:sldId id="300" r:id="rId37"/>
    <p:sldId id="302" r:id="rId38"/>
    <p:sldId id="303" r:id="rId39"/>
    <p:sldId id="304" r:id="rId40"/>
    <p:sldId id="305" r:id="rId41"/>
    <p:sldId id="306" r:id="rId42"/>
    <p:sldId id="307" r:id="rId43"/>
    <p:sldId id="310" r:id="rId44"/>
    <p:sldId id="311" r:id="rId45"/>
    <p:sldId id="308" r:id="rId46"/>
    <p:sldId id="309" r:id="rId47"/>
    <p:sldId id="312" r:id="rId48"/>
    <p:sldId id="282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78" autoAdjust="0"/>
    <p:restoredTop sz="94660"/>
  </p:normalViewPr>
  <p:slideViewPr>
    <p:cSldViewPr>
      <p:cViewPr varScale="1">
        <p:scale>
          <a:sx n="70" d="100"/>
          <a:sy n="70" d="100"/>
        </p:scale>
        <p:origin x="-10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EC428D-3242-4525-989D-0A432845CA2B}" type="datetimeFigureOut">
              <a:rPr lang="en-US" smtClean="0"/>
              <a:pPr/>
              <a:t>4/26/2016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20EBB-5DE0-4F25-BBA3-DB5247A1B57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D2DC21-8230-4332-B645-88C11C320ABD}" type="datetimeFigureOut">
              <a:rPr lang="en-US" smtClean="0"/>
              <a:pPr/>
              <a:t>4/26/2016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4C501-7571-4831-9C25-BD496E8E377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4C501-7571-4831-9C25-BD496E8E377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1A84E-932D-4FAA-A2F4-69A6A7B397F0}" type="datetime1">
              <a:rPr lang="en-US" smtClean="0"/>
              <a:pPr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7F8F5-A98B-43A8-9794-1164BF25694B}" type="datetime1">
              <a:rPr lang="en-US" smtClean="0"/>
              <a:pPr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EC3E5-9687-4843-9219-0A3144B3E6A6}" type="datetime1">
              <a:rPr lang="en-US" smtClean="0"/>
              <a:pPr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7BC37-EAE7-4616-A479-4495D55C0F00}" type="datetime1">
              <a:rPr lang="en-US" smtClean="0"/>
              <a:pPr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16A7D-6CF1-4590-8D34-AFEF607D6E54}" type="datetime1">
              <a:rPr lang="en-US" smtClean="0"/>
              <a:pPr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26F6C-E6F9-4D12-A867-ED36FDAEC673}" type="datetime1">
              <a:rPr lang="en-US" smtClean="0"/>
              <a:pPr/>
              <a:t>4/26/2016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92FCE-73A3-4C4F-8F9C-9FACE719E857}" type="datetime1">
              <a:rPr lang="en-US" smtClean="0"/>
              <a:pPr/>
              <a:t>4/26/2016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617A-6B1B-4A87-8341-0AC416B1071D}" type="datetime1">
              <a:rPr lang="en-US" smtClean="0"/>
              <a:pPr/>
              <a:t>4/26/2016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A310-F400-4260-9AC7-A5803AF863BB}" type="datetime1">
              <a:rPr lang="en-US" smtClean="0"/>
              <a:pPr/>
              <a:t>4/26/2016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D1E84-889E-446A-9D26-EFF4C920AAF3}" type="datetime1">
              <a:rPr lang="en-US" smtClean="0"/>
              <a:pPr/>
              <a:t>4/26/2016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5080B-CF23-4093-BD9C-9D066E6CB6E5}" type="datetime1">
              <a:rPr lang="en-US" smtClean="0"/>
              <a:pPr/>
              <a:t>4/26/2016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35D62-D89C-476C-9485-9F3C493C6C89}" type="datetime1">
              <a:rPr lang="en-US" smtClean="0"/>
              <a:pPr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tif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21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tif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22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tif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tiff"/><Relationship Id="rId3" Type="http://schemas.openxmlformats.org/officeDocument/2006/relationships/image" Target="../media/image17.gif"/><Relationship Id="rId7" Type="http://schemas.openxmlformats.org/officeDocument/2006/relationships/image" Target="../media/image22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tif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iff"/><Relationship Id="rId3" Type="http://schemas.openxmlformats.org/officeDocument/2006/relationships/image" Target="../media/image17.gif"/><Relationship Id="rId7" Type="http://schemas.openxmlformats.org/officeDocument/2006/relationships/image" Target="../media/image22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tif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video" Target="file:///C:\Documents%20and%20Settings\LEO\My%20Documents\Downloads\Video\79769_1_vid_10_iwi7n3.mov" TargetMode="External"/><Relationship Id="rId2" Type="http://schemas.openxmlformats.org/officeDocument/2006/relationships/video" Target="file:///C:\Documents%20and%20Settings\LEO\Desktop\Clip_79769_1_vid_10_iwi7n3%5b(000009)04-25-59%5d.AVI" TargetMode="External"/><Relationship Id="rId1" Type="http://schemas.openxmlformats.org/officeDocument/2006/relationships/video" Target="file:///C:\Documents%20and%20Settings\LEO\Desktop\Clip_79769_1_vid_10_iwi7n3%5b(000012)04-34-23%5d.AVI" TargetMode="External"/><Relationship Id="rId5" Type="http://schemas.openxmlformats.org/officeDocument/2006/relationships/image" Target="../media/image41.png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6430" y="1065074"/>
            <a:ext cx="849912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Neural Control of Tracking Task via </a:t>
            </a:r>
          </a:p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Attention-Gated Reinforcement Learning </a:t>
            </a:r>
          </a:p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for Brain-Machine Interface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2990671"/>
            <a:ext cx="89054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Yiwen Wang,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Member, IEEE, Fang Wang, Student Member, IEEE, Kai Xu, Qiaosheng Zhang,</a:t>
            </a:r>
          </a:p>
          <a:p>
            <a:pPr algn="ctr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Member, IEEE, Shaomin Zhang, Xiaoxiang Zheng, Member, IEEE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EEG</a:t>
            </a:r>
            <a:endParaRPr lang="en-US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LEO\Desktop\emotiv_epoc_bo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057400"/>
            <a:ext cx="2870054" cy="1904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LEO\Desktop\downloa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1752600"/>
            <a:ext cx="1924050" cy="2371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Documents and Settings\LEO\Desktop\a08fig0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4267200"/>
            <a:ext cx="4025900" cy="223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Documents and Settings\LEO\Desktop\3016642-slide-emotivinsightmediaimage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4343400"/>
            <a:ext cx="3817335" cy="2147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BMI Process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LEO\Desktop\P_BC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2499" y="5105400"/>
            <a:ext cx="1934033" cy="144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392499" y="1295400"/>
            <a:ext cx="1928157" cy="9541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Signal</a:t>
            </a:r>
          </a:p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Acquisition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LEO\Desktop\EE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2499" y="2209800"/>
            <a:ext cx="1905000" cy="1219200"/>
          </a:xfrm>
          <a:prstGeom prst="rect">
            <a:avLst/>
          </a:prstGeom>
          <a:noFill/>
        </p:spPr>
      </p:pic>
      <p:sp>
        <p:nvSpPr>
          <p:cNvPr id="7" name="Right Arrow 6"/>
          <p:cNvSpPr/>
          <p:nvPr/>
        </p:nvSpPr>
        <p:spPr>
          <a:xfrm>
            <a:off x="5526099" y="2057400"/>
            <a:ext cx="762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464256" y="1295400"/>
            <a:ext cx="1880643" cy="9541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Signal</a:t>
            </a:r>
          </a:p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Pre-Process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Documents and Settings\LEO\Desktop\downloa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0499" y="2209800"/>
            <a:ext cx="1905000" cy="1219200"/>
          </a:xfrm>
          <a:prstGeom prst="rect">
            <a:avLst/>
          </a:prstGeom>
          <a:noFill/>
        </p:spPr>
      </p:pic>
      <p:sp>
        <p:nvSpPr>
          <p:cNvPr id="10" name="Down Arrow 9"/>
          <p:cNvSpPr/>
          <p:nvPr/>
        </p:nvSpPr>
        <p:spPr>
          <a:xfrm>
            <a:off x="6973899" y="3581400"/>
            <a:ext cx="8382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303443" y="4191000"/>
            <a:ext cx="2154757" cy="9541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Signal</a:t>
            </a:r>
          </a:p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Classification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Documents and Settings\LEO\Desktop\ultrasonic-signal-classificatio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8099" y="5144262"/>
            <a:ext cx="2133600" cy="140893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397821" y="4191000"/>
            <a:ext cx="1917513" cy="9541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Computer</a:t>
            </a:r>
          </a:p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Interaction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Left Arrow 14"/>
          <p:cNvSpPr/>
          <p:nvPr/>
        </p:nvSpPr>
        <p:spPr>
          <a:xfrm>
            <a:off x="5373699" y="5029200"/>
            <a:ext cx="838200" cy="609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Up Arrow 16"/>
          <p:cNvSpPr/>
          <p:nvPr/>
        </p:nvSpPr>
        <p:spPr>
          <a:xfrm>
            <a:off x="3352800" y="3581400"/>
            <a:ext cx="2286000" cy="457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Feedback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C:\Documents and Settings\LEO\Desktop\eeg-brain-anti-distraction-system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219199"/>
            <a:ext cx="2790939" cy="2382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Right Arrow 18"/>
          <p:cNvSpPr/>
          <p:nvPr/>
        </p:nvSpPr>
        <p:spPr>
          <a:xfrm>
            <a:off x="2743200" y="2057400"/>
            <a:ext cx="5334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1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BMI Process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LEO\Desktop\P_BC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2499" y="5105400"/>
            <a:ext cx="1934033" cy="144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397821" y="4191000"/>
            <a:ext cx="1917513" cy="9541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Computer</a:t>
            </a:r>
          </a:p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Interaction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Bent Arrow 19"/>
          <p:cNvSpPr/>
          <p:nvPr/>
        </p:nvSpPr>
        <p:spPr>
          <a:xfrm rot="16200000">
            <a:off x="2057400" y="4800600"/>
            <a:ext cx="609600" cy="19812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03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5652" y="4876800"/>
            <a:ext cx="2076209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BioFeedback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Up Arrow 21"/>
          <p:cNvSpPr/>
          <p:nvPr/>
        </p:nvSpPr>
        <p:spPr>
          <a:xfrm>
            <a:off x="1295400" y="3886200"/>
            <a:ext cx="457200" cy="914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228600" y="3276600"/>
            <a:ext cx="2662204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Visual Feedback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42972" y="4876800"/>
            <a:ext cx="2803974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Adaptive Decoder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Up Arrow 25"/>
          <p:cNvSpPr/>
          <p:nvPr/>
        </p:nvSpPr>
        <p:spPr>
          <a:xfrm>
            <a:off x="7086600" y="3886200"/>
            <a:ext cx="457200" cy="914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324600" y="3276600"/>
            <a:ext cx="182880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RL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Bent-Up Arrow 29"/>
          <p:cNvSpPr/>
          <p:nvPr/>
        </p:nvSpPr>
        <p:spPr>
          <a:xfrm>
            <a:off x="5334000" y="5410200"/>
            <a:ext cx="2133600" cy="68580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Up Arrow 12"/>
          <p:cNvSpPr/>
          <p:nvPr/>
        </p:nvSpPr>
        <p:spPr>
          <a:xfrm>
            <a:off x="1371600" y="2743200"/>
            <a:ext cx="457200" cy="457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C:\Documents and Settings\LEO\Desktop\biofeedbac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143000"/>
            <a:ext cx="2301217" cy="1524000"/>
          </a:xfrm>
          <a:prstGeom prst="rect">
            <a:avLst/>
          </a:prstGeom>
          <a:noFill/>
        </p:spPr>
      </p:pic>
      <p:sp>
        <p:nvSpPr>
          <p:cNvPr id="15" name="Oval Callout 14"/>
          <p:cNvSpPr/>
          <p:nvPr/>
        </p:nvSpPr>
        <p:spPr>
          <a:xfrm>
            <a:off x="2895600" y="1600200"/>
            <a:ext cx="1752600" cy="990600"/>
          </a:xfrm>
          <a:prstGeom prst="wedgeEllipseCallout">
            <a:avLst>
              <a:gd name="adj1" fmla="val -57433"/>
              <a:gd name="adj2" fmla="val 266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It’s trial &amp;</a:t>
            </a:r>
          </a:p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Error!!!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Up Arrow 15"/>
          <p:cNvSpPr/>
          <p:nvPr/>
        </p:nvSpPr>
        <p:spPr>
          <a:xfrm>
            <a:off x="7086600" y="2743200"/>
            <a:ext cx="457200" cy="457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 descr="C:\Documents and Settings\LEO\Desktop\ReinforcementLearni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1371600"/>
            <a:ext cx="3832811" cy="1295400"/>
          </a:xfrm>
          <a:prstGeom prst="rect">
            <a:avLst/>
          </a:prstGeom>
          <a:noFill/>
        </p:spPr>
      </p:pic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0" grpId="0" animBg="1"/>
      <p:bldP spid="13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RL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LEO\Desktop\ReinforcementLearn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371600"/>
            <a:ext cx="3832811" cy="129540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124485" y="2895600"/>
            <a:ext cx="779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- استفاده از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Errp</a:t>
            </a:r>
            <a:r>
              <a:rPr lang="fa-IR" dirty="0" smtClean="0">
                <a:cs typeface="B Nazanin" pitchFamily="2" charset="-78"/>
              </a:rPr>
              <a:t> استخراج شده از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EEG</a:t>
            </a:r>
            <a:r>
              <a:rPr lang="fa-IR" dirty="0" smtClean="0">
                <a:cs typeface="B Nazanin" pitchFamily="2" charset="-78"/>
              </a:rPr>
              <a:t> به عنوان سیگنال پاداش به منظور کاهش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action</a:t>
            </a:r>
            <a:r>
              <a:rPr lang="fa-IR" dirty="0" smtClean="0">
                <a:cs typeface="B Nazanin" pitchFamily="2" charset="-78"/>
              </a:rPr>
              <a:t>های اشتباه  </a:t>
            </a:r>
            <a:r>
              <a:rPr lang="en-US" dirty="0" smtClean="0">
                <a:cs typeface="B Nazanin" pitchFamily="2" charset="-78"/>
              </a:rPr>
              <a:t>[1]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-167536" y="3288268"/>
            <a:ext cx="9082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- استفاده از متدهای اختلاف زمانی برای آموزش طبقه بندی کنندهای عصبی بطور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on-line</a:t>
            </a:r>
            <a:r>
              <a:rPr lang="fa-IR" dirty="0" smtClean="0">
                <a:cs typeface="B Nazanin" pitchFamily="2" charset="-78"/>
              </a:rPr>
              <a:t> در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BCI</a:t>
            </a:r>
            <a:r>
              <a:rPr lang="fa-IR" dirty="0" smtClean="0">
                <a:cs typeface="B Nazanin" pitchFamily="2" charset="-78"/>
              </a:rPr>
              <a:t>های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EEG-Based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[2]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51506" y="3669268"/>
            <a:ext cx="72346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- طراحی سیستم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RL-Based BMI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a-IR" dirty="0" smtClean="0">
                <a:latin typeface="Times New Roman" pitchFamily="18" charset="0"/>
                <a:cs typeface="B Nazanin" pitchFamily="2" charset="-78"/>
              </a:rPr>
              <a:t>که با استفاده از </a:t>
            </a:r>
            <a:r>
              <a:rPr lang="en-US" dirty="0" smtClean="0">
                <a:latin typeface="Times New Roman" pitchFamily="18" charset="0"/>
                <a:cs typeface="B Nazanin" pitchFamily="2" charset="-78"/>
              </a:rPr>
              <a:t>Q(</a:t>
            </a:r>
            <a:r>
              <a:rPr lang="en-US" dirty="0" smtClean="0"/>
              <a:t>λ)</a:t>
            </a:r>
            <a:r>
              <a:rPr lang="en-US" dirty="0" smtClean="0">
                <a:latin typeface="Times New Roman" pitchFamily="18" charset="0"/>
                <a:cs typeface="B Nazanin" pitchFamily="2" charset="-78"/>
              </a:rPr>
              <a:t>-learning</a:t>
            </a:r>
            <a:r>
              <a:rPr lang="fa-IR" dirty="0" smtClean="0">
                <a:latin typeface="Times New Roman" pitchFamily="18" charset="0"/>
                <a:cs typeface="B Nazanin" pitchFamily="2" charset="-78"/>
              </a:rPr>
              <a:t> در آن موش ها برای کنترل</a:t>
            </a:r>
            <a:endParaRPr lang="en-US" dirty="0" smtClean="0">
              <a:latin typeface="Times New Roman" pitchFamily="18" charset="0"/>
              <a:cs typeface="B Nazanin" pitchFamily="2" charset="-78"/>
            </a:endParaRPr>
          </a:p>
          <a:p>
            <a:pPr algn="r" rtl="1"/>
            <a:r>
              <a:rPr lang="en-US" dirty="0" smtClean="0">
                <a:latin typeface="Times New Roman" pitchFamily="18" charset="0"/>
                <a:cs typeface="B Nazanin" pitchFamily="2" charset="-78"/>
              </a:rPr>
              <a:t>    </a:t>
            </a:r>
            <a:r>
              <a:rPr lang="fa-IR" dirty="0" smtClean="0">
                <a:latin typeface="Times New Roman" pitchFamily="18" charset="0"/>
                <a:cs typeface="B Nazanin" pitchFamily="2" charset="-78"/>
              </a:rPr>
              <a:t> دست مصنوعی آموزش داده شدند. </a:t>
            </a:r>
            <a:r>
              <a:rPr lang="en-US" dirty="0" smtClean="0">
                <a:latin typeface="Times New Roman" pitchFamily="18" charset="0"/>
                <a:cs typeface="B Nazanin" pitchFamily="2" charset="-78"/>
              </a:rPr>
              <a:t>[3]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5115580"/>
            <a:ext cx="883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[1]   </a:t>
            </a:r>
            <a:r>
              <a:rPr lang="vi-VN" sz="1400" dirty="0" smtClean="0">
                <a:latin typeface="Times New Roman" pitchFamily="18" charset="0"/>
                <a:cs typeface="Times New Roman" pitchFamily="18" charset="0"/>
              </a:rPr>
              <a:t>R. Chavarriaga, and J. del R Millán, “Learning from EEG error-related potentials in noninvasive brain-computer 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       i</a:t>
            </a:r>
            <a:r>
              <a:rPr lang="vi-VN" sz="1400" dirty="0" smtClean="0">
                <a:latin typeface="Times New Roman" pitchFamily="18" charset="0"/>
                <a:cs typeface="Times New Roman" pitchFamily="18" charset="0"/>
              </a:rPr>
              <a:t>nterfaces,” </a:t>
            </a:r>
            <a:r>
              <a:rPr lang="vi-VN" sz="1400" i="1" dirty="0" smtClean="0">
                <a:latin typeface="Times New Roman" pitchFamily="18" charset="0"/>
                <a:cs typeface="Times New Roman" pitchFamily="18" charset="0"/>
              </a:rPr>
              <a:t>IEEE Trans. Neural Syst. Rehabil. Eng., vol. 18, no. 4, pp. 381-388, 2010. 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5663625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[2]   J. Millan, "On the need for on-line learning in brain-computer interfaces."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IEEE International Joint  Conference on </a:t>
            </a:r>
          </a:p>
          <a:p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        Neural Networks, vol. 4, pp. 2877-2882,2004</a:t>
            </a:r>
            <a:r>
              <a:rPr lang="en-US" i="1" dirty="0" smtClean="0"/>
              <a:t>.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0" y="625858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[3]   J. DiGiovanna, B. Mahmoudi, J. Fortes, J. C. Principe, and J. C. Sanchez, “Coadaptive brain–machine interface via  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       reinforcement learning,”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IEEE Trans. Biomed. Eng., vol. 56, no. 1, pp. 54-64, 2009.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8" grpId="0"/>
      <p:bldP spid="31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RL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600200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Reinforcement Learning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RL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600200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Reinforcement Learning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43400" y="1447800"/>
            <a:ext cx="99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Monotype Corsiva" pitchFamily="66" charset="0"/>
                <a:cs typeface="Times New Roman" pitchFamily="18" charset="0"/>
              </a:rPr>
              <a:t>VS.</a:t>
            </a:r>
            <a:endParaRPr lang="en-US" sz="48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RL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607403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Reinforcement Learning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43400" y="1455003"/>
            <a:ext cx="99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Monotype Corsiva" pitchFamily="66" charset="0"/>
                <a:cs typeface="Times New Roman" pitchFamily="18" charset="0"/>
              </a:rPr>
              <a:t>VS.</a:t>
            </a:r>
            <a:endParaRPr lang="en-US" sz="48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05400" y="1607403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Supervised Learning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RL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607403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Reinforcement Learning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43400" y="1455003"/>
            <a:ext cx="99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Monotype Corsiva" pitchFamily="66" charset="0"/>
                <a:cs typeface="Times New Roman" pitchFamily="18" charset="0"/>
              </a:rPr>
              <a:t>VS.</a:t>
            </a:r>
            <a:endParaRPr lang="en-US" sz="48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05400" y="1607403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Supervised Learning</a:t>
            </a:r>
            <a:endParaRPr 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85800" y="2625298"/>
            <a:ext cx="8229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Supervied learning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: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   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 این روش یادگیری که بطور گسترده­ای در شبکه­های عصبی مصنوعی کاربرد دارند، برای مسائل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neuroboligical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 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حداقل به دو علت مناسب نیستند: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9600" y="3810000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/>
              <a:t>1- در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supervised</a:t>
            </a:r>
            <a:r>
              <a:rPr lang="en-US" dirty="0" smtClean="0">
                <a:cs typeface="+mj-cs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learning</a:t>
            </a:r>
            <a:r>
              <a:rPr lang="fa-IR" dirty="0" smtClean="0">
                <a:cs typeface="+mj-cs"/>
              </a:rPr>
              <a:t> </a:t>
            </a:r>
            <a:r>
              <a:rPr lang="fa-IR" dirty="0" smtClean="0">
                <a:cs typeface="B Nazanin" pitchFamily="2" charset="-78"/>
              </a:rPr>
              <a:t>در هر بار آموزش، سیگنال خطای لایه خروجی باید به لایه ورودی انتشار کند. این سیگنال­های خطا در مسائل </a:t>
            </a:r>
            <a:r>
              <a:rPr lang="en-US" dirty="0" smtClean="0">
                <a:latin typeface="Times New Roman" pitchFamily="18" charset="0"/>
                <a:cs typeface="B Nazanin" pitchFamily="2" charset="-78"/>
              </a:rPr>
              <a:t>neurobiological</a:t>
            </a:r>
            <a:r>
              <a:rPr lang="fa-IR" dirty="0" smtClean="0">
                <a:cs typeface="B Nazanin" pitchFamily="2" charset="-78"/>
              </a:rPr>
              <a:t> قابل مشاهده نمی­باشند.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09600" y="4572000"/>
            <a:ext cx="8229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a-I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2-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Supervised learning</a:t>
            </a:r>
            <a:r>
              <a:rPr kumimoji="0" lang="fa-I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 نیاز به یک " آموزش دهنده" دارد تا در طول آموزش الگوهای درست را در لایه خروجی تعیین کند. </a:t>
            </a:r>
            <a:r>
              <a:rPr lang="fa-IR" sz="1600" dirty="0" smtClean="0">
                <a:latin typeface="Times New Roman" pitchFamily="18" charset="0"/>
                <a:ea typeface="Calibri" pitchFamily="34" charset="0"/>
                <a:cs typeface="B Nazanin" pitchFamily="2" charset="-78"/>
              </a:rPr>
              <a:t>در چنین مسائلی تعیین تمام فعالیت های عصبی همچون قشر حرکتی مغز کار پیچیده ای است.</a:t>
            </a:r>
            <a:endParaRPr kumimoji="0" lang="fa-I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6106180"/>
            <a:ext cx="830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P. R. Roelfsema, and A. Ooyen, “Attention-gated reinforcement learning of internal representations for classification,”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Neural Comput., vol. 17, no. 10, pp. 2176-2214, 2005.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11" grpId="0"/>
      <p:bldP spid="30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RL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28600" y="1683603"/>
            <a:ext cx="48006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Reinforcement Learning</a:t>
            </a:r>
            <a:endParaRPr 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43400" y="1531203"/>
            <a:ext cx="99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Monotype Corsiva" pitchFamily="66" charset="0"/>
                <a:cs typeface="Times New Roman" pitchFamily="18" charset="0"/>
              </a:rPr>
              <a:t>VS.</a:t>
            </a:r>
            <a:endParaRPr lang="en-US" sz="48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05400" y="1683603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Supervised Learning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2743200"/>
            <a:ext cx="8686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Reinforcement learning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:   </a:t>
            </a:r>
            <a:r>
              <a:rPr lang="fa-IR" dirty="0" smtClean="0">
                <a:latin typeface="Times New Roman" pitchFamily="18" charset="0"/>
                <a:cs typeface="B Nazanin" pitchFamily="2" charset="-78"/>
              </a:rPr>
              <a:t>این روش یادگیری یکی از مدل های پرطرفدار در مسائل </a:t>
            </a:r>
            <a:r>
              <a:rPr lang="en-US" dirty="0" smtClean="0">
                <a:latin typeface="Times New Roman" pitchFamily="18" charset="0"/>
                <a:cs typeface="B Nazanin" pitchFamily="2" charset="-78"/>
              </a:rPr>
              <a:t>neurobiological</a:t>
            </a:r>
            <a:r>
              <a:rPr lang="fa-IR" dirty="0" smtClean="0">
                <a:latin typeface="Times New Roman" pitchFamily="18" charset="0"/>
                <a:cs typeface="B Nazanin" pitchFamily="2" charset="-78"/>
              </a:rPr>
              <a:t> می باشد.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3276600"/>
            <a:ext cx="8686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در مسائل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neurobiological</a:t>
            </a:r>
            <a:r>
              <a:rPr lang="fa-IR" dirty="0" smtClean="0">
                <a:cs typeface="B Nazanin" pitchFamily="2" charset="-78"/>
              </a:rPr>
              <a:t> با استفاده از </a:t>
            </a:r>
            <a:r>
              <a:rPr lang="en-US" dirty="0" smtClean="0">
                <a:cs typeface="B Nazanin" pitchFamily="2" charset="-78"/>
              </a:rPr>
              <a:t>RL</a:t>
            </a:r>
            <a:r>
              <a:rPr lang="fa-IR" dirty="0" smtClean="0">
                <a:cs typeface="B Nazanin" pitchFamily="2" charset="-78"/>
              </a:rPr>
              <a:t> خروجی ها بطور تصادفی 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stochastic</a:t>
            </a:r>
            <a:r>
              <a:rPr lang="fa-IR" dirty="0" smtClean="0">
                <a:cs typeface="B Nazanin" pitchFamily="2" charset="-78"/>
              </a:rPr>
              <a:t>) انتخاب می شوند. بنابراین شبکه عصبی میتواند خروجی های متنوعی را به ازای هر داده ورودی انتخاب کند. (همانند عملکرد یادگیری انسان و حیوان)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4038600"/>
            <a:ext cx="8686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rtl="1" fontAlgn="base">
              <a:spcBef>
                <a:spcPct val="0"/>
              </a:spcBef>
              <a:spcAft>
                <a:spcPct val="0"/>
              </a:spcAft>
            </a:pPr>
            <a:r>
              <a:rPr lang="fa-IR" dirty="0" smtClean="0">
                <a:latin typeface="Times New Roman" pitchFamily="18" charset="0"/>
                <a:cs typeface="B Nazanin" pitchFamily="2" charset="-78"/>
              </a:rPr>
              <a:t>مدل های </a:t>
            </a:r>
            <a:r>
              <a:rPr lang="en-US" dirty="0" smtClean="0">
                <a:latin typeface="Times New Roman" pitchFamily="18" charset="0"/>
                <a:cs typeface="B Nazanin" pitchFamily="2" charset="-78"/>
              </a:rPr>
              <a:t>bioloical RL </a:t>
            </a:r>
            <a:r>
              <a:rPr lang="fa-IR" dirty="0" smtClean="0">
                <a:latin typeface="Times New Roman" pitchFamily="18" charset="0"/>
                <a:cs typeface="B Nazanin" pitchFamily="2" charset="-78"/>
              </a:rPr>
              <a:t>بر اساس میزان پاداش دریافتی در یک آزمایش، که میتواند بهتر یا بدتر از میزان پاداش پیش بینی شده باشد، تغییر رفتار دهد (</a:t>
            </a:r>
            <a:r>
              <a:rPr lang="en-US" dirty="0" smtClean="0">
                <a:latin typeface="Times New Roman" pitchFamily="18" charset="0"/>
                <a:cs typeface="B Nazanin" pitchFamily="2" charset="-78"/>
              </a:rPr>
              <a:t>action </a:t>
            </a:r>
            <a:r>
              <a:rPr lang="fa-IR" dirty="0" smtClean="0">
                <a:latin typeface="Times New Roman" pitchFamily="18" charset="0"/>
                <a:cs typeface="B Nazanin" pitchFamily="2" charset="-78"/>
              </a:rPr>
              <a:t>متفاوت انتخاب کند).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5068670"/>
            <a:ext cx="8686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rtl="1" fontAlgn="base">
              <a:spcBef>
                <a:spcPct val="0"/>
              </a:spcBef>
              <a:spcAft>
                <a:spcPct val="0"/>
              </a:spcAft>
            </a:pP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مشکل!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مدل های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biological RL 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که از قوانین یادگیری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biologic 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استفاده می کنند، به کارآمدی مدل های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supervised learning 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در بهینه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tune 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کردن نرون های لایه مخفی در شبکه عصبی نیستند.</a:t>
            </a:r>
          </a:p>
          <a:p>
            <a:pPr lvl="0" algn="just" rtl="1" fontAlgn="base">
              <a:spcBef>
                <a:spcPct val="0"/>
              </a:spcBef>
              <a:spcAft>
                <a:spcPct val="0"/>
              </a:spcAft>
            </a:pP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علت: عدم وجود مکانیزم بهینه برای ارزش دهی به نرون هایی که نقش مهمی در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stimulus-response 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دارند.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106180"/>
            <a:ext cx="830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P. R. Roelfsema, and A. Ooyen, “Attention-gated reinforcement learning of internal representations for classification,”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Neural Comput., vol. 17, no. 10, pp. 2176-2214, 2005.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1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Center-Out Task</a:t>
            </a:r>
            <a:endParaRPr lang="en-US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90500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b="1" dirty="0" smtClean="0">
                <a:cs typeface="B Nazanin" pitchFamily="2" charset="-78"/>
              </a:rPr>
              <a:t>کنترل عصبی برای عملیات پیگردی با استفاده </a:t>
            </a:r>
          </a:p>
          <a:p>
            <a:pPr algn="ctr" rtl="1"/>
            <a:r>
              <a:rPr lang="fa-IR" sz="3600" b="1" dirty="0" smtClean="0">
                <a:cs typeface="B Nazanin" pitchFamily="2" charset="-78"/>
              </a:rPr>
              <a:t>از یادگیری تقویتی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Attention-Gated</a:t>
            </a:r>
            <a:r>
              <a:rPr lang="fa-IR" sz="3600" b="1" dirty="0" smtClean="0">
                <a:cs typeface="B Nazanin" pitchFamily="2" charset="-78"/>
              </a:rPr>
              <a:t> در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BMI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65760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/>
              <a:t>استاد درس: دکتر منصور فاتح</a:t>
            </a:r>
          </a:p>
          <a:p>
            <a:pPr algn="ctr" rtl="1"/>
            <a:endParaRPr lang="fa-IR" dirty="0" smtClean="0"/>
          </a:p>
          <a:p>
            <a:pPr algn="ctr" rtl="1"/>
            <a:endParaRPr lang="fa-IR" dirty="0" smtClean="0"/>
          </a:p>
          <a:p>
            <a:pPr algn="ctr" rtl="1"/>
            <a:endParaRPr lang="fa-IR" dirty="0" smtClean="0"/>
          </a:p>
          <a:p>
            <a:pPr algn="ctr" rtl="1"/>
            <a:r>
              <a:rPr lang="fa-IR" dirty="0" smtClean="0"/>
              <a:t>ارائه دهنده: سیدسینا سجادپور</a:t>
            </a:r>
          </a:p>
          <a:p>
            <a:pPr algn="ctr" rtl="1"/>
            <a:endParaRPr lang="fa-IR" dirty="0" smtClean="0"/>
          </a:p>
          <a:p>
            <a:pPr algn="ctr" rtl="1"/>
            <a:endParaRPr lang="fa-IR" dirty="0" smtClean="0"/>
          </a:p>
          <a:p>
            <a:pPr algn="ctr" rtl="1"/>
            <a:r>
              <a:rPr lang="fa-IR" dirty="0" smtClean="0"/>
              <a:t>تاریخ ارائه: 1395/1/29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03141" y="1154668"/>
            <a:ext cx="4280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dirty="0" smtClean="0">
                <a:cs typeface="B Nazanin" pitchFamily="2" charset="-78"/>
              </a:rPr>
              <a:t>درس: یادگیری تقویتی </a:t>
            </a:r>
            <a:r>
              <a:rPr lang="fa-IR" dirty="0" smtClean="0"/>
              <a:t>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Reinforcement Learning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Center-Out Task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Documents and Settings\LEO\Desktop\sd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799" y="1295400"/>
            <a:ext cx="4495801" cy="30608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C:\Documents and Settings\LEO\Desktop\Artificial Intelligence - foundations of computational agents -- 11.3.3 Q-learning_files\arrow-lef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4788" y="2487613"/>
            <a:ext cx="457200" cy="457200"/>
          </a:xfrm>
          <a:prstGeom prst="rect">
            <a:avLst/>
          </a:prstGeom>
          <a:noFill/>
        </p:spPr>
      </p:pic>
      <p:pic>
        <p:nvPicPr>
          <p:cNvPr id="1030" name="Picture 6" descr="C:\Documents and Settings\LEO\Desktop\Artificial Intelligence - foundations of computational agents -- 11.3.3 Q-learning_files\arrow-righ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2438400"/>
            <a:ext cx="457200" cy="457200"/>
          </a:xfrm>
          <a:prstGeom prst="rect">
            <a:avLst/>
          </a:prstGeom>
          <a:noFill/>
        </p:spPr>
      </p:pic>
      <p:pic>
        <p:nvPicPr>
          <p:cNvPr id="1031" name="Picture 7" descr="C:\Documents and Settings\LEO\Desktop\Artificial Intelligence - foundations of computational agents -- 11.3.3 Q-learning_files\arrow-up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1937984"/>
            <a:ext cx="457200" cy="457200"/>
          </a:xfrm>
          <a:prstGeom prst="rect">
            <a:avLst/>
          </a:prstGeom>
          <a:noFill/>
        </p:spPr>
      </p:pic>
      <p:pic>
        <p:nvPicPr>
          <p:cNvPr id="17" name="Picture 7" descr="C:\Documents and Settings\LEO\Desktop\Artificial Intelligence - foundations of computational agents -- 11.3.3 Q-learning_files\arrow-up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7086600" y="2971800"/>
            <a:ext cx="457200" cy="457200"/>
          </a:xfrm>
          <a:prstGeom prst="rect">
            <a:avLst/>
          </a:prstGeom>
          <a:noFill/>
        </p:spPr>
      </p:pic>
      <p:pic>
        <p:nvPicPr>
          <p:cNvPr id="1032" name="Picture 8" descr="C:\Documents and Settings\LEO\Desktop\fef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4191000"/>
            <a:ext cx="2743200" cy="186762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1" name="Rounded Rectangular Callout 20"/>
          <p:cNvSpPr/>
          <p:nvPr/>
        </p:nvSpPr>
        <p:spPr>
          <a:xfrm>
            <a:off x="1981200" y="5410200"/>
            <a:ext cx="2057400" cy="838200"/>
          </a:xfrm>
          <a:prstGeom prst="wedgeRoundRectCallout">
            <a:avLst>
              <a:gd name="adj1" fmla="val 175403"/>
              <a:gd name="adj2" fmla="val -791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Pause for 500ms on center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Center-Out Task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Documents and Settings\LEO\Desktop\sd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799" y="1295400"/>
            <a:ext cx="4495801" cy="30608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C:\Documents and Settings\LEO\Desktop\Artificial Intelligence - foundations of computational agents -- 11.3.3 Q-learning_files\arrow-lef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4788" y="2487613"/>
            <a:ext cx="457200" cy="457200"/>
          </a:xfrm>
          <a:prstGeom prst="rect">
            <a:avLst/>
          </a:prstGeom>
          <a:noFill/>
        </p:spPr>
      </p:pic>
      <p:pic>
        <p:nvPicPr>
          <p:cNvPr id="1030" name="Picture 6" descr="C:\Documents and Settings\LEO\Desktop\Artificial Intelligence - foundations of computational agents -- 11.3.3 Q-learning_files\arrow-righ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2438400"/>
            <a:ext cx="457200" cy="457200"/>
          </a:xfrm>
          <a:prstGeom prst="rect">
            <a:avLst/>
          </a:prstGeom>
          <a:noFill/>
        </p:spPr>
      </p:pic>
      <p:pic>
        <p:nvPicPr>
          <p:cNvPr id="1031" name="Picture 7" descr="C:\Documents and Settings\LEO\Desktop\Artificial Intelligence - foundations of computational agents -- 11.3.3 Q-learning_files\arrow-up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1937984"/>
            <a:ext cx="457200" cy="457200"/>
          </a:xfrm>
          <a:prstGeom prst="rect">
            <a:avLst/>
          </a:prstGeom>
          <a:noFill/>
        </p:spPr>
      </p:pic>
      <p:pic>
        <p:nvPicPr>
          <p:cNvPr id="17" name="Picture 7" descr="C:\Documents and Settings\LEO\Desktop\Artificial Intelligence - foundations of computational agents -- 11.3.3 Q-learning_files\arrow-up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7086600" y="2971800"/>
            <a:ext cx="457200" cy="457200"/>
          </a:xfrm>
          <a:prstGeom prst="rect">
            <a:avLst/>
          </a:prstGeom>
          <a:noFill/>
        </p:spPr>
      </p:pic>
      <p:pic>
        <p:nvPicPr>
          <p:cNvPr id="1032" name="Picture 8" descr="C:\Documents and Settings\LEO\Desktop\fef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4191000"/>
            <a:ext cx="2743200" cy="186762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050" name="Picture 2" descr="C:\Documents and Settings\LEO\Desktop\dvcdc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10199" y="4191000"/>
            <a:ext cx="2798097" cy="1905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4" name="Rounded Rectangular Callout 13"/>
          <p:cNvSpPr/>
          <p:nvPr/>
        </p:nvSpPr>
        <p:spPr>
          <a:xfrm>
            <a:off x="1981200" y="5410200"/>
            <a:ext cx="2057400" cy="838200"/>
          </a:xfrm>
          <a:prstGeom prst="wedgeRoundRectCallout">
            <a:avLst>
              <a:gd name="adj1" fmla="val 175403"/>
              <a:gd name="adj2" fmla="val -791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Robot appears in one of 4 directions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Center-Out Task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Documents and Settings\LEO\Desktop\sd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799" y="1295400"/>
            <a:ext cx="4495801" cy="30608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C:\Documents and Settings\LEO\Desktop\Artificial Intelligence - foundations of computational agents -- 11.3.3 Q-learning_files\arrow-lef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4788" y="2487613"/>
            <a:ext cx="457200" cy="457200"/>
          </a:xfrm>
          <a:prstGeom prst="rect">
            <a:avLst/>
          </a:prstGeom>
          <a:noFill/>
        </p:spPr>
      </p:pic>
      <p:pic>
        <p:nvPicPr>
          <p:cNvPr id="1030" name="Picture 6" descr="C:\Documents and Settings\LEO\Desktop\Artificial Intelligence - foundations of computational agents -- 11.3.3 Q-learning_files\arrow-righ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2438400"/>
            <a:ext cx="457200" cy="457200"/>
          </a:xfrm>
          <a:prstGeom prst="rect">
            <a:avLst/>
          </a:prstGeom>
          <a:noFill/>
        </p:spPr>
      </p:pic>
      <p:pic>
        <p:nvPicPr>
          <p:cNvPr id="1031" name="Picture 7" descr="C:\Documents and Settings\LEO\Desktop\Artificial Intelligence - foundations of computational agents -- 11.3.3 Q-learning_files\arrow-up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1937984"/>
            <a:ext cx="457200" cy="457200"/>
          </a:xfrm>
          <a:prstGeom prst="rect">
            <a:avLst/>
          </a:prstGeom>
          <a:noFill/>
        </p:spPr>
      </p:pic>
      <p:pic>
        <p:nvPicPr>
          <p:cNvPr id="17" name="Picture 7" descr="C:\Documents and Settings\LEO\Desktop\Artificial Intelligence - foundations of computational agents -- 11.3.3 Q-learning_files\arrow-up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7086600" y="2971800"/>
            <a:ext cx="457200" cy="457200"/>
          </a:xfrm>
          <a:prstGeom prst="rect">
            <a:avLst/>
          </a:prstGeom>
          <a:noFill/>
        </p:spPr>
      </p:pic>
      <p:pic>
        <p:nvPicPr>
          <p:cNvPr id="1032" name="Picture 8" descr="C:\Documents and Settings\LEO\Desktop\fef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4191000"/>
            <a:ext cx="2743200" cy="186762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074" name="Picture 2" descr="C:\Documents and Settings\LEO\Desktop\cdcsds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10200" y="4187304"/>
            <a:ext cx="2803524" cy="190869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Center-Out Task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Documents and Settings\LEO\Desktop\sd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799" y="1295400"/>
            <a:ext cx="4495801" cy="30608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C:\Documents and Settings\LEO\Desktop\Artificial Intelligence - foundations of computational agents -- 11.3.3 Q-learning_files\arrow-lef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4788" y="2487613"/>
            <a:ext cx="457200" cy="457200"/>
          </a:xfrm>
          <a:prstGeom prst="rect">
            <a:avLst/>
          </a:prstGeom>
          <a:noFill/>
        </p:spPr>
      </p:pic>
      <p:pic>
        <p:nvPicPr>
          <p:cNvPr id="1030" name="Picture 6" descr="C:\Documents and Settings\LEO\Desktop\Artificial Intelligence - foundations of computational agents -- 11.3.3 Q-learning_files\arrow-righ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2438400"/>
            <a:ext cx="457200" cy="457200"/>
          </a:xfrm>
          <a:prstGeom prst="rect">
            <a:avLst/>
          </a:prstGeom>
          <a:noFill/>
        </p:spPr>
      </p:pic>
      <p:pic>
        <p:nvPicPr>
          <p:cNvPr id="1031" name="Picture 7" descr="C:\Documents and Settings\LEO\Desktop\Artificial Intelligence - foundations of computational agents -- 11.3.3 Q-learning_files\arrow-up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1937984"/>
            <a:ext cx="457200" cy="457200"/>
          </a:xfrm>
          <a:prstGeom prst="rect">
            <a:avLst/>
          </a:prstGeom>
          <a:noFill/>
        </p:spPr>
      </p:pic>
      <p:pic>
        <p:nvPicPr>
          <p:cNvPr id="17" name="Picture 7" descr="C:\Documents and Settings\LEO\Desktop\Artificial Intelligence - foundations of computational agents -- 11.3.3 Q-learning_files\arrow-up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7086600" y="2971800"/>
            <a:ext cx="457200" cy="457200"/>
          </a:xfrm>
          <a:prstGeom prst="rect">
            <a:avLst/>
          </a:prstGeom>
          <a:noFill/>
        </p:spPr>
      </p:pic>
      <p:pic>
        <p:nvPicPr>
          <p:cNvPr id="1032" name="Picture 8" descr="C:\Documents and Settings\LEO\Desktop\fef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4191000"/>
            <a:ext cx="2743200" cy="186762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074" name="Picture 2" descr="C:\Documents and Settings\LEO\Desktop\cdcsds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10200" y="4187304"/>
            <a:ext cx="2803524" cy="190869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4" name="Picture 3" descr="C:\Documents and Settings\LEO\Desktop\cdcscdv.t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10200" y="4176497"/>
            <a:ext cx="2819400" cy="191950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5" name="Explosion 1 14"/>
          <p:cNvSpPr/>
          <p:nvPr/>
        </p:nvSpPr>
        <p:spPr>
          <a:xfrm>
            <a:off x="381000" y="4800600"/>
            <a:ext cx="4876800" cy="1905000"/>
          </a:xfrm>
          <a:prstGeom prst="irregularSeal1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BINGO</a:t>
            </a:r>
            <a:endParaRPr lang="en-US" sz="4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Center-Out Task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Documents and Settings\LEO\Desktop\sd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799" y="1295400"/>
            <a:ext cx="4495801" cy="30608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C:\Documents and Settings\LEO\Desktop\Artificial Intelligence - foundations of computational agents -- 11.3.3 Q-learning_files\arrow-lef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4788" y="2487613"/>
            <a:ext cx="457200" cy="457200"/>
          </a:xfrm>
          <a:prstGeom prst="rect">
            <a:avLst/>
          </a:prstGeom>
          <a:noFill/>
        </p:spPr>
      </p:pic>
      <p:pic>
        <p:nvPicPr>
          <p:cNvPr id="1030" name="Picture 6" descr="C:\Documents and Settings\LEO\Desktop\Artificial Intelligence - foundations of computational agents -- 11.3.3 Q-learning_files\arrow-righ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2438400"/>
            <a:ext cx="457200" cy="457200"/>
          </a:xfrm>
          <a:prstGeom prst="rect">
            <a:avLst/>
          </a:prstGeom>
          <a:noFill/>
        </p:spPr>
      </p:pic>
      <p:pic>
        <p:nvPicPr>
          <p:cNvPr id="1031" name="Picture 7" descr="C:\Documents and Settings\LEO\Desktop\Artificial Intelligence - foundations of computational agents -- 11.3.3 Q-learning_files\arrow-up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1937984"/>
            <a:ext cx="457200" cy="457200"/>
          </a:xfrm>
          <a:prstGeom prst="rect">
            <a:avLst/>
          </a:prstGeom>
          <a:noFill/>
        </p:spPr>
      </p:pic>
      <p:pic>
        <p:nvPicPr>
          <p:cNvPr id="17" name="Picture 7" descr="C:\Documents and Settings\LEO\Desktop\Artificial Intelligence - foundations of computational agents -- 11.3.3 Q-learning_files\arrow-up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7086600" y="2971800"/>
            <a:ext cx="457200" cy="457200"/>
          </a:xfrm>
          <a:prstGeom prst="rect">
            <a:avLst/>
          </a:prstGeom>
          <a:noFill/>
        </p:spPr>
      </p:pic>
      <p:pic>
        <p:nvPicPr>
          <p:cNvPr id="1032" name="Picture 8" descr="C:\Documents and Settings\LEO\Desktop\fef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4191000"/>
            <a:ext cx="2743200" cy="186762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074" name="Picture 2" descr="C:\Documents and Settings\LEO\Desktop\cdcsds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10200" y="4187304"/>
            <a:ext cx="2803524" cy="190869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098" name="Picture 2" descr="C:\Documents and Settings\LEO\Desktop\ccs.t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75275" y="4152718"/>
            <a:ext cx="2854325" cy="194328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5" name="Rounded Rectangular Callout 14"/>
          <p:cNvSpPr/>
          <p:nvPr/>
        </p:nvSpPr>
        <p:spPr>
          <a:xfrm>
            <a:off x="1981200" y="5410200"/>
            <a:ext cx="2057400" cy="838200"/>
          </a:xfrm>
          <a:prstGeom prst="wedgeRoundRectCallout">
            <a:avLst>
              <a:gd name="adj1" fmla="val 175403"/>
              <a:gd name="adj2" fmla="val -791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Pause for 500ms on center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Center-Out Task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1524000"/>
            <a:ext cx="8458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درحالی که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cursor</a:t>
            </a:r>
            <a:r>
              <a:rPr lang="fa-IR" sz="2000" dirty="0" smtClean="0"/>
              <a:t> روی صفحه نمایش توسط حرکت دست میمون کنترل میشود، اطلاعات دریافتی از واکنش های عصبی بصورت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online</a:t>
            </a:r>
            <a:r>
              <a:rPr lang="fa-IR" sz="2000" dirty="0" smtClean="0"/>
              <a:t> توسط سیستم دریافت، پیش پردازش و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decode</a:t>
            </a:r>
            <a:r>
              <a:rPr lang="fa-IR" sz="2000" dirty="0" smtClean="0"/>
              <a:t> میشوند.</a:t>
            </a:r>
          </a:p>
          <a:p>
            <a:pPr algn="r" rtl="1"/>
            <a:endParaRPr lang="en-US" sz="2000" dirty="0" smtClean="0"/>
          </a:p>
          <a:p>
            <a:pPr algn="r" rtl="1"/>
            <a:r>
              <a:rPr lang="fa-IR" sz="2000" dirty="0" smtClean="0"/>
              <a:t>داده های دریافت شده توسط سیستم به 7 دسته (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action</a:t>
            </a:r>
            <a:r>
              <a:rPr lang="fa-IR" sz="2000" dirty="0" smtClean="0"/>
              <a:t>) تقسیم بندی میشوند. </a:t>
            </a:r>
          </a:p>
          <a:p>
            <a:pPr algn="r" rtl="1"/>
            <a:endParaRPr lang="en-US" sz="2000" dirty="0" smtClean="0"/>
          </a:p>
          <a:p>
            <a:pPr lvl="0" algn="r" rtl="1"/>
            <a:r>
              <a:rPr lang="fa-IR" sz="20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up</a:t>
            </a:r>
          </a:p>
          <a:p>
            <a:pPr lvl="0" algn="r" rtl="1"/>
            <a:r>
              <a:rPr lang="fa-IR" sz="20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down</a:t>
            </a:r>
          </a:p>
          <a:p>
            <a:pPr lvl="0" algn="r" rtl="1"/>
            <a:r>
              <a:rPr lang="fa-IR" sz="20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left</a:t>
            </a:r>
          </a:p>
          <a:p>
            <a:pPr lvl="0" algn="r" rtl="1"/>
            <a:r>
              <a:rPr lang="fa-IR" sz="2000" dirty="0" smtClean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right</a:t>
            </a:r>
          </a:p>
          <a:p>
            <a:pPr lvl="0" algn="r" rtl="1"/>
            <a:r>
              <a:rPr lang="fa-IR" sz="2000" dirty="0" smtClean="0"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fa-IR" sz="2000" dirty="0" smtClean="0"/>
              <a:t>ثابت نگه داشتن جهت حرکت بر روی محور </a:t>
            </a:r>
            <a:r>
              <a:rPr lang="en-US" sz="2000" dirty="0" smtClean="0"/>
              <a:t>y</a:t>
            </a:r>
            <a:r>
              <a:rPr lang="fa-IR" sz="2000" dirty="0" smtClean="0"/>
              <a:t>ها (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holding1</a:t>
            </a:r>
            <a:r>
              <a:rPr lang="fa-IR" sz="2000" dirty="0" smtClean="0"/>
              <a:t>)</a:t>
            </a:r>
            <a:endParaRPr lang="en-US" sz="2000" dirty="0" smtClean="0"/>
          </a:p>
          <a:p>
            <a:pPr lvl="0" algn="r" rtl="1"/>
            <a:r>
              <a:rPr lang="fa-IR" sz="2000" dirty="0" smtClean="0"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fa-IR" sz="2000" dirty="0" smtClean="0"/>
              <a:t>ثابت نگه داشتن جهت حرکت بر روی محور </a:t>
            </a:r>
            <a:r>
              <a:rPr lang="en-US" sz="2000" dirty="0" smtClean="0"/>
              <a:t>x</a:t>
            </a:r>
            <a:r>
              <a:rPr lang="fa-IR" sz="2000" dirty="0" smtClean="0"/>
              <a:t>ها (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holding2</a:t>
            </a:r>
            <a:r>
              <a:rPr lang="fa-IR" sz="2000" dirty="0" smtClean="0"/>
              <a:t>)</a:t>
            </a:r>
            <a:endParaRPr lang="en-US" sz="2000" dirty="0" smtClean="0"/>
          </a:p>
          <a:p>
            <a:pPr algn="r" rtl="1"/>
            <a:r>
              <a:rPr lang="fa-IR" sz="2000" dirty="0" smtClean="0">
                <a:latin typeface="Times New Roman" pitchFamily="18" charset="0"/>
                <a:cs typeface="Times New Roman" pitchFamily="18" charset="0"/>
              </a:rPr>
              <a:t>7) </a:t>
            </a:r>
            <a:r>
              <a:rPr lang="fa-IR" sz="2000" dirty="0" smtClean="0"/>
              <a:t>استراحت یا قرار دادن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joystick</a:t>
            </a:r>
            <a:r>
              <a:rPr lang="fa-IR" sz="2000" dirty="0" smtClean="0"/>
              <a:t> در حالت بی حرکت (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resting</a:t>
            </a:r>
            <a:r>
              <a:rPr lang="fa-IR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5537537"/>
            <a:ext cx="845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cs typeface="B Nazanin" pitchFamily="2" charset="-78"/>
              </a:rPr>
              <a:t>در این مقاله از مدل </a:t>
            </a:r>
            <a:r>
              <a:rPr lang="en-US" sz="2000" dirty="0" smtClean="0">
                <a:cs typeface="B Nazanin" pitchFamily="2" charset="-78"/>
              </a:rPr>
              <a:t>AGREL</a:t>
            </a:r>
            <a:r>
              <a:rPr lang="fa-IR" sz="2000" dirty="0" smtClean="0">
                <a:cs typeface="B Nazanin" pitchFamily="2" charset="-78"/>
              </a:rPr>
              <a:t> برای پیش بینی تصمیم میمون جهت حرکت </a:t>
            </a:r>
            <a:r>
              <a:rPr lang="en-US" sz="2000" dirty="0" smtClean="0">
                <a:cs typeface="B Nazanin" pitchFamily="2" charset="-78"/>
              </a:rPr>
              <a:t>cursor</a:t>
            </a:r>
            <a:r>
              <a:rPr lang="fa-IR" sz="2000" dirty="0" smtClean="0">
                <a:cs typeface="B Nazanin" pitchFamily="2" charset="-78"/>
              </a:rPr>
              <a:t> استفاده شده است.</a:t>
            </a:r>
            <a:endParaRPr lang="en-US" sz="2000" dirty="0" smtClean="0">
              <a:cs typeface="B Nazanin" pitchFamily="2" charset="-78"/>
            </a:endParaRPr>
          </a:p>
          <a:p>
            <a:pPr algn="r" rtl="1"/>
            <a:r>
              <a:rPr lang="fa-IR" sz="2000" dirty="0" smtClean="0">
                <a:cs typeface="B Nazanin" pitchFamily="2" charset="-78"/>
              </a:rPr>
              <a:t>سپس نتایج بدست آمده از این مدل را با مدل های </a:t>
            </a:r>
            <a:r>
              <a:rPr lang="en-US" sz="2000" dirty="0" smtClean="0">
                <a:cs typeface="B Nazanin" pitchFamily="2" charset="-78"/>
              </a:rPr>
              <a:t>Q-learning</a:t>
            </a:r>
            <a:r>
              <a:rPr lang="fa-IR" sz="2000" dirty="0" smtClean="0">
                <a:cs typeface="B Nazanin" pitchFamily="2" charset="-78"/>
              </a:rPr>
              <a:t> و </a:t>
            </a:r>
            <a:r>
              <a:rPr lang="en-US" sz="2000" dirty="0" smtClean="0">
                <a:cs typeface="B Nazanin" pitchFamily="2" charset="-78"/>
              </a:rPr>
              <a:t>softmax</a:t>
            </a:r>
            <a:r>
              <a:rPr lang="fa-IR" sz="2000" dirty="0" smtClean="0">
                <a:cs typeface="B Nazanin" pitchFamily="2" charset="-78"/>
              </a:rPr>
              <a:t> مقایسه شده اند.</a:t>
            </a:r>
            <a:endParaRPr lang="en-US" sz="2000" dirty="0" smtClean="0">
              <a:cs typeface="B Nazanin" pitchFamily="2" charset="-78"/>
            </a:endParaRPr>
          </a:p>
          <a:p>
            <a:pPr algn="r" rtl="1"/>
            <a:endParaRPr lang="en-US" sz="2000" dirty="0">
              <a:latin typeface="Times New Roman" pitchFamily="18" charset="0"/>
              <a:cs typeface="B Nazanin" pitchFamily="2" charset="-7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AGREL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1959114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مدل های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biological RL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که از قوانین یادگیری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biologic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استفاده می کنند، به کارآمدی مدل های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supervised learning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در بهینه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tune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کردن نرون های لایه مخفی در شبکه عصبی نیستند.</a:t>
            </a:r>
            <a:endParaRPr lang="en-US" sz="2000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3048000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در مدل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AGREL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این مشکل در مسائل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neurobiological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با اضافه کردن یک سیگنال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attentional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حل شده است.</a:t>
            </a:r>
            <a:endParaRPr lang="en-US" sz="2000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1219200" y="3832086"/>
            <a:ext cx="3733800" cy="762000"/>
          </a:xfrm>
          <a:prstGeom prst="wedgeRoundRectCallout">
            <a:avLst>
              <a:gd name="adj1" fmla="val -45689"/>
              <a:gd name="adj2" fmla="val -10723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Feedback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a-IR" dirty="0" smtClean="0">
                <a:latin typeface="Times New Roman" pitchFamily="18" charset="0"/>
                <a:cs typeface="B Nazanin" pitchFamily="2" charset="-78"/>
              </a:rPr>
              <a:t>برای پردازش های زودتر از سمت پاسخ شبکه برای انتخاب </a:t>
            </a:r>
            <a:r>
              <a:rPr lang="en-US" dirty="0" smtClean="0">
                <a:latin typeface="Times New Roman" pitchFamily="18" charset="0"/>
                <a:cs typeface="B Nazanin" pitchFamily="2" charset="-78"/>
              </a:rPr>
              <a:t>state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106180"/>
            <a:ext cx="830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P. R. Roelfsema, and A. Ooyen, “Attention-gated reinforcement learning of internal representations for classification,”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Neural Comput., vol. 17, no. 10, pp. 2176-2214, 2005.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90600" y="1905000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Supervised Learning</a:t>
            </a:r>
            <a:endParaRPr 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48000" y="3048000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Reinforcement Learning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0600" y="1905000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Supervised Learning</a:t>
            </a:r>
            <a:endParaRPr 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48000" y="3048000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Reinforcement Learning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0600" y="1905000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Supervised Learning</a:t>
            </a:r>
            <a:endParaRPr 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36576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Biological problems</a:t>
            </a:r>
            <a:endParaRPr lang="en-US" sz="3200" b="1" dirty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86874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BMI</a:t>
            </a:r>
            <a:endParaRPr lang="en-US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26391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Brain–Machine Interface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6576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Brain–Computer Interface (BCI)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24511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Mind-Machine Interface (MMI)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8768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Direct Neural Interface (DNI)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Alternate Process 5"/>
          <p:cNvSpPr/>
          <p:nvPr/>
        </p:nvSpPr>
        <p:spPr>
          <a:xfrm>
            <a:off x="838200" y="1600200"/>
            <a:ext cx="7010400" cy="35814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48000" y="3048000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Reinforcement Learning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0600" y="1905000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Supervised Learning</a:t>
            </a:r>
            <a:endParaRPr 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36576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Biological problems</a:t>
            </a:r>
            <a:endParaRPr lang="en-US" sz="3200" b="1" dirty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Alternate Process 5"/>
          <p:cNvSpPr/>
          <p:nvPr/>
        </p:nvSpPr>
        <p:spPr>
          <a:xfrm>
            <a:off x="838200" y="1600200"/>
            <a:ext cx="7010400" cy="35814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286000" y="2590800"/>
            <a:ext cx="45720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AGREL</a:t>
            </a:r>
            <a:endParaRPr lang="en-US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AGREL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295400"/>
            <a:ext cx="845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AGREL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یک شبکه عصبی است برای انتخاب رفتار یک حیوان یا انسان که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stimuli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ها را دسته بندی میکند. فرض می کنیم که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P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تا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stimuli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داریم که میخواهیم آنها را توسط شبکه عصبی به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C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کلاس مجزا و بدون اشتراک تقسیم بندی کنیم.</a:t>
            </a:r>
          </a:p>
        </p:txBody>
      </p:sp>
      <p:pic>
        <p:nvPicPr>
          <p:cNvPr id="5" name="Picture 3" descr="C:\Documents and Settings\LEO\Desktop\EE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438400"/>
            <a:ext cx="1071563" cy="685800"/>
          </a:xfrm>
          <a:prstGeom prst="rect">
            <a:avLst/>
          </a:prstGeom>
          <a:noFill/>
        </p:spPr>
      </p:pic>
      <p:pic>
        <p:nvPicPr>
          <p:cNvPr id="6" name="Picture 3" descr="C:\Documents and Settings\LEO\Desktop\EE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037" y="3200400"/>
            <a:ext cx="1071563" cy="685800"/>
          </a:xfrm>
          <a:prstGeom prst="rect">
            <a:avLst/>
          </a:prstGeom>
          <a:noFill/>
        </p:spPr>
      </p:pic>
      <p:pic>
        <p:nvPicPr>
          <p:cNvPr id="7" name="Picture 3" descr="C:\Documents and Settings\LEO\Desktop\EE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962400"/>
            <a:ext cx="1071563" cy="685800"/>
          </a:xfrm>
          <a:prstGeom prst="rect">
            <a:avLst/>
          </a:prstGeom>
          <a:noFill/>
        </p:spPr>
      </p:pic>
      <p:pic>
        <p:nvPicPr>
          <p:cNvPr id="9" name="Picture 3" descr="C:\Documents and Settings\LEO\Desktop\EE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5715000"/>
            <a:ext cx="1071563" cy="6858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81000" y="2514600"/>
            <a:ext cx="30168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2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3</a:t>
            </a:r>
          </a:p>
          <a:p>
            <a:endParaRPr lang="en-US" dirty="0" smtClean="0"/>
          </a:p>
          <a:p>
            <a:r>
              <a:rPr lang="en-US" dirty="0" smtClean="0"/>
              <a:t>.</a:t>
            </a:r>
          </a:p>
          <a:p>
            <a:r>
              <a:rPr lang="en-US" dirty="0" smtClean="0"/>
              <a:t>.</a:t>
            </a:r>
          </a:p>
          <a:p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P</a:t>
            </a:r>
            <a:endParaRPr lang="en-US" dirty="0"/>
          </a:p>
        </p:txBody>
      </p:sp>
      <p:pic>
        <p:nvPicPr>
          <p:cNvPr id="12" name="Picture 2" descr="C:\Documents and Settings\LEO\Desktop\N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514600"/>
            <a:ext cx="5715000" cy="3505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AGREL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3657600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AGREL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از رابطه ریز برای تعیین احتمال انتخاب عنصر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(action) k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به عنوان عنصر برنده استفاده می کند. (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stochastic softmax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)</a:t>
            </a: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419600"/>
            <a:ext cx="8126413" cy="157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1219200"/>
            <a:ext cx="4406899" cy="241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6106180"/>
            <a:ext cx="830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P. R. Roelfsema, and A. Ooyen, “Attention-gated reinforcement learning of internal representations for classification,”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Neural Comput., vol. 17, no. 10, pp. 2176-2214, 2005.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AGREL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3657600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در صورت انتخاب صحیح شبکه برای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action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مناسب برای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stimuli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مشخص، پاداش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r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دریافت میشود. در صورت انتخاب صحیح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r=1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و در صورت عدم انتخاب صحیح هیچ گونه پاداشی دریافت نمیشود.</a:t>
            </a:r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219200"/>
            <a:ext cx="4406899" cy="241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6096000"/>
            <a:ext cx="830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P. R. Roelfsema, and A. Ooyen, “Attention-gated reinforcement learning of internal representations for classification,”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Neural Comput., vol. 17, no. 10, pp. 2176-2214, 2005.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AGREL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3657600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در هر مرحله آموزش، وزن های شبکه در لایه میانی و لایه خروجی طبق قاعده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Hebbian،  update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میشوند.</a:t>
            </a:r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219200"/>
            <a:ext cx="4406899" cy="241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4419600"/>
            <a:ext cx="3670300" cy="63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ounded Rectangular Callout 7"/>
          <p:cNvSpPr/>
          <p:nvPr/>
        </p:nvSpPr>
        <p:spPr>
          <a:xfrm>
            <a:off x="533400" y="5181600"/>
            <a:ext cx="3733800" cy="762000"/>
          </a:xfrm>
          <a:prstGeom prst="wedgeRoundRectCallout">
            <a:avLst>
              <a:gd name="adj1" fmla="val 40574"/>
              <a:gd name="adj2" fmla="val -8037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این قاعده تنها برای عنصر خروجی برنده اعمال میشود.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106180"/>
            <a:ext cx="830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P. R. Roelfsema, and A. Ooyen, “Attention-gated reinforcement learning of internal representations for classification,”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Neural Comput., vol. 17, no. 10, pp. 2176-2214, 2005.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AGREL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219200"/>
            <a:ext cx="4406899" cy="241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3733800"/>
            <a:ext cx="3670300" cy="63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4343400"/>
            <a:ext cx="2489200" cy="8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2200" y="5105400"/>
            <a:ext cx="4699000" cy="149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Oval Callout 11"/>
          <p:cNvSpPr/>
          <p:nvPr/>
        </p:nvSpPr>
        <p:spPr>
          <a:xfrm>
            <a:off x="228600" y="3886200"/>
            <a:ext cx="2057400" cy="990600"/>
          </a:xfrm>
          <a:prstGeom prst="wedgeEllipseCallout">
            <a:avLst>
              <a:gd name="adj1" fmla="val 149648"/>
              <a:gd name="adj2" fmla="val 211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میزان پاداش دریافت شده</a:t>
            </a:r>
            <a:endParaRPr lang="en-US" dirty="0"/>
          </a:p>
        </p:txBody>
      </p:sp>
      <p:sp>
        <p:nvSpPr>
          <p:cNvPr id="14" name="Oval Callout 13"/>
          <p:cNvSpPr/>
          <p:nvPr/>
        </p:nvSpPr>
        <p:spPr>
          <a:xfrm>
            <a:off x="6553200" y="3733800"/>
            <a:ext cx="2057400" cy="1447800"/>
          </a:xfrm>
          <a:prstGeom prst="wedgeEllipseCallout">
            <a:avLst>
              <a:gd name="adj1" fmla="val -92475"/>
              <a:gd name="adj2" fmla="val 18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میزان پاداش مورد انتظار برای </a:t>
            </a:r>
            <a:endParaRPr lang="en-US" dirty="0" smtClean="0"/>
          </a:p>
          <a:p>
            <a:pPr algn="ctr"/>
            <a:r>
              <a:rPr lang="en-US" dirty="0" smtClean="0"/>
              <a:t>Stimuli P</a:t>
            </a:r>
            <a:endParaRPr lang="en-US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7086600" y="2819400"/>
            <a:ext cx="1905000" cy="762000"/>
          </a:xfrm>
          <a:prstGeom prst="wedgeRoundRectCallou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2800" y="2971800"/>
            <a:ext cx="171450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AGREL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219200"/>
            <a:ext cx="4406899" cy="241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81000" y="3657600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در مرحله آخر وزن های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Vij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که بین لایه ورودی و لایه میانی است نیز با استفاده از قاعده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Hebbian،  update </a:t>
            </a:r>
            <a:r>
              <a:rPr lang="fa-IR" sz="2000" dirty="0" smtClean="0">
                <a:latin typeface="Times New Roman" pitchFamily="18" charset="0"/>
                <a:cs typeface="B Nazanin" pitchFamily="2" charset="-78"/>
              </a:rPr>
              <a:t>میشوند.</a:t>
            </a: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495800"/>
            <a:ext cx="8901113" cy="142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0" y="6106180"/>
            <a:ext cx="830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P. R. Roelfsema, and A. Ooyen, “Attention-gated reinforcement learning of internal representations for classification,”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Neural Comput., vol. 17, no. 10, pp. 2176-2214, 2005.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24384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Q-Learning</a:t>
            </a:r>
            <a:endParaRPr lang="en-US" sz="9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Q-Learning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24200" y="1752600"/>
            <a:ext cx="1228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AGENT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3505200" y="2819400"/>
            <a:ext cx="12192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State</a:t>
            </a:r>
          </a:p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248400" y="2819400"/>
            <a:ext cx="12192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State</a:t>
            </a:r>
          </a:p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i+1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3581400" y="4724400"/>
            <a:ext cx="1524000" cy="1143000"/>
          </a:xfrm>
          <a:prstGeom prst="wedgeEllipseCallout">
            <a:avLst>
              <a:gd name="adj1" fmla="val 660"/>
              <a:gd name="adj2" fmla="val -105858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Actions set A</a:t>
            </a:r>
            <a:endParaRPr lang="en-US" dirty="0"/>
          </a:p>
        </p:txBody>
      </p:sp>
      <p:cxnSp>
        <p:nvCxnSpPr>
          <p:cNvPr id="12" name="Straight Arrow Connector 11"/>
          <p:cNvCxnSpPr>
            <a:stCxn id="6" idx="6"/>
            <a:endCxn id="7" idx="2"/>
          </p:cNvCxnSpPr>
          <p:nvPr/>
        </p:nvCxnSpPr>
        <p:spPr>
          <a:xfrm>
            <a:off x="4724400" y="3429000"/>
            <a:ext cx="1524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181600" y="3048000"/>
            <a:ext cx="652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Explosion 1 13"/>
          <p:cNvSpPr/>
          <p:nvPr/>
        </p:nvSpPr>
        <p:spPr>
          <a:xfrm>
            <a:off x="4648200" y="3505200"/>
            <a:ext cx="1828800" cy="9144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REWARD</a:t>
            </a:r>
            <a:endParaRPr lang="en-US" sz="1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0" y="3200400"/>
            <a:ext cx="2590800" cy="1371600"/>
          </a:xfrm>
          <a:prstGeom prst="wedgeEllipseCallout">
            <a:avLst>
              <a:gd name="adj1" fmla="val 82837"/>
              <a:gd name="adj2" fmla="val -46156"/>
            </a:avLst>
          </a:prstGeom>
          <a:solidFill>
            <a:srgbClr val="92D05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هدف کسب بیشترین پاداش در مجموع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0" y="6214646"/>
            <a:ext cx="8153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 Reinforcement Learning: An Introduction. Richard Sutton and Andrew Barto. MIT Press, 1998.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6" name="AutoShape 2" descr="Image result for ches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267" name="Picture 3" descr="C:\Documents and Settings\LEO\Desktop\downlo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990600"/>
            <a:ext cx="2480310" cy="16002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3" grpId="0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BMI</a:t>
            </a:r>
            <a:endParaRPr lang="en-US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LEO\Desktop\brain-circulation-110818-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2057400"/>
            <a:ext cx="3754438" cy="3891556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Q-Learning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38" name="Picture 2" descr="Q: S \times A \to \mathbb{R}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-136525"/>
            <a:ext cx="1228725" cy="171450"/>
          </a:xfrm>
          <a:prstGeom prst="rect">
            <a:avLst/>
          </a:prstGeom>
          <a:noFill/>
        </p:spPr>
      </p:pic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524000"/>
            <a:ext cx="2247900" cy="58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286000"/>
            <a:ext cx="8686800" cy="1161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0" y="3715315"/>
            <a:ext cx="8763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α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: ضریب یادگیری: تعیین میکند که به چه میزان اطلاعات جدید میتواند جایگزین اطلاعات قبلی شود.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: باعث میشود که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agent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 چیزی را یاد نگیرد.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: باعث میشود که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agent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 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فقط به اطلاعات جدید توجه کند.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γ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: تعیین میکند که پاداش های آینده چقدر اهمیت دارند.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  نزدیک به صفر، به دنبال پاداش های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short-term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  نزدیک به یک، به دنبال پاداش های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long-term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Q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: مقدار دلخواه برای شروع</a:t>
            </a:r>
            <a:endParaRPr kumimoji="0" lang="fa-I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214646"/>
            <a:ext cx="8153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 Reinforcement Learning: An Introduction. Richard Sutton and Andrew Barto. MIT Press, 1998.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22860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SOFTMAX</a:t>
            </a:r>
            <a:endParaRPr lang="en-US" sz="9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SoftMax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2743200"/>
            <a:ext cx="2184400" cy="132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AGREL , Q-Learning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676400"/>
            <a:ext cx="88392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cs typeface="B Nazanin" pitchFamily="2" charset="-78"/>
              </a:rPr>
              <a:t>برای مقایسه </a:t>
            </a:r>
            <a:r>
              <a:rPr lang="fa-IR" sz="2400" dirty="0" smtClean="0">
                <a:cs typeface="B Nazanin" pitchFamily="2" charset="-78"/>
              </a:rPr>
              <a:t>روش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AGREL</a:t>
            </a:r>
            <a:r>
              <a:rPr lang="fa-IR" sz="2400" dirty="0" smtClean="0">
                <a:cs typeface="B Nazanin" pitchFamily="2" charset="-78"/>
              </a:rPr>
              <a:t> با روش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Q-learning</a:t>
            </a:r>
            <a:r>
              <a:rPr lang="fa-IR" sz="2400" dirty="0" smtClean="0">
                <a:cs typeface="B Nazanin" pitchFamily="2" charset="-78"/>
              </a:rPr>
              <a:t> از دو سیاست برای انتخاب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action</a:t>
            </a:r>
            <a:r>
              <a:rPr lang="en-US" sz="2400" dirty="0" smtClean="0">
                <a:cs typeface="B Nazanin" pitchFamily="2" charset="-78"/>
              </a:rPr>
              <a:t> </a:t>
            </a:r>
            <a:r>
              <a:rPr lang="fa-IR" sz="2400" dirty="0" smtClean="0">
                <a:cs typeface="B Nazanin" pitchFamily="2" charset="-78"/>
              </a:rPr>
              <a:t>برنده در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Q-Learning</a:t>
            </a:r>
            <a:r>
              <a:rPr lang="fa-IR" sz="2400" dirty="0" smtClean="0">
                <a:cs typeface="B Nazanin" pitchFamily="2" charset="-78"/>
              </a:rPr>
              <a:t> استفاده شده است:</a:t>
            </a:r>
          </a:p>
          <a:p>
            <a:pPr algn="r" rtl="1"/>
            <a:endParaRPr lang="fa-IR" sz="2400" dirty="0" smtClean="0">
              <a:cs typeface="B Nazanin" pitchFamily="2" charset="-78"/>
            </a:endParaRPr>
          </a:p>
          <a:p>
            <a:pPr marL="457200" indent="-457200" algn="r" rtl="1">
              <a:buAutoNum type="arabicParenR"/>
            </a:pPr>
            <a:r>
              <a:rPr lang="fa-IR" sz="2400" dirty="0" smtClean="0">
                <a:cs typeface="B Nazanin" pitchFamily="2" charset="-78"/>
              </a:rPr>
              <a:t>سیاست حریصانه 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Q-greedy</a:t>
            </a:r>
            <a:r>
              <a:rPr lang="fa-IR" sz="2400" dirty="0" smtClean="0">
                <a:cs typeface="B Nazanin" pitchFamily="2" charset="-78"/>
              </a:rPr>
              <a:t>)</a:t>
            </a:r>
          </a:p>
          <a:p>
            <a:pPr marL="457200" indent="-457200" algn="r" rtl="1">
              <a:buAutoNum type="arabicParenR"/>
            </a:pPr>
            <a:r>
              <a:rPr lang="fa-IR" sz="2400" dirty="0" smtClean="0">
                <a:cs typeface="B Nazanin" pitchFamily="2" charset="-78"/>
              </a:rPr>
              <a:t>سیاست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stochastic</a:t>
            </a:r>
            <a:r>
              <a:rPr lang="en-US" sz="2400" dirty="0" smtClean="0">
                <a:cs typeface="B Nazanin" pitchFamily="2" charset="-78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softmax</a:t>
            </a:r>
            <a:r>
              <a:rPr lang="fa-IR" sz="2400" dirty="0" smtClean="0">
                <a:cs typeface="B Nazanin" pitchFamily="2" charset="-78"/>
              </a:rPr>
              <a:t> 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Q-softmax</a:t>
            </a:r>
            <a:r>
              <a:rPr lang="fa-IR" sz="2400" dirty="0" smtClean="0">
                <a:cs typeface="B Nazanin" pitchFamily="2" charset="-78"/>
              </a:rPr>
              <a:t>)</a:t>
            </a:r>
          </a:p>
          <a:p>
            <a:pPr marL="457200" indent="-457200" algn="r" rtl="1"/>
            <a:endParaRPr lang="fa-IR" sz="2400" dirty="0" smtClean="0">
              <a:cs typeface="B Nazanin" pitchFamily="2" charset="-78"/>
            </a:endParaRPr>
          </a:p>
          <a:p>
            <a:pPr marL="457200" indent="-457200" algn="r" rtl="1"/>
            <a:endParaRPr lang="fa-IR" sz="2400" dirty="0" smtClean="0">
              <a:cs typeface="B Nazanin" pitchFamily="2" charset="-78"/>
            </a:endParaRPr>
          </a:p>
          <a:p>
            <a:pPr marL="457200" indent="-457200" algn="r" rtl="1"/>
            <a:r>
              <a:rPr lang="fa-IR" sz="2400" dirty="0" smtClean="0">
                <a:cs typeface="B Nazanin" pitchFamily="2" charset="-78"/>
              </a:rPr>
              <a:t>در هر سه روش از داده های ورودی یکسان، شبکه عصبی یکسان و خروجی های یکسان استفاده شده است.</a:t>
            </a:r>
          </a:p>
          <a:p>
            <a:pPr marL="457200" indent="-457200" algn="r" rtl="1"/>
            <a:r>
              <a:rPr lang="fa-IR" sz="2400" dirty="0" smtClean="0">
                <a:cs typeface="B Nazanin" pitchFamily="2" charset="-78"/>
              </a:rPr>
              <a:t>اما سیاست متفاوت برای انتخاب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action</a:t>
            </a:r>
            <a:r>
              <a:rPr lang="fa-I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اتخاذ شده است.</a:t>
            </a:r>
            <a:endParaRPr lang="en-US" sz="2400" dirty="0" smtClean="0">
              <a:cs typeface="B Nazanin" pitchFamily="2" charset="-7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AGREL , Q-Learning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76400"/>
            <a:ext cx="8839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cs typeface="B Nazanin" pitchFamily="2" charset="-78"/>
              </a:rPr>
              <a:t>سیاست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Q-greedy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76200" y="4705290"/>
            <a:ext cx="8839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cs typeface="B Nazanin" pitchFamily="2" charset="-78"/>
              </a:rPr>
              <a:t>سیاست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Q-softmax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4648200"/>
            <a:ext cx="4965700" cy="129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angle 9"/>
          <p:cNvSpPr/>
          <p:nvPr/>
        </p:nvSpPr>
        <p:spPr>
          <a:xfrm>
            <a:off x="0" y="5934670"/>
            <a:ext cx="8077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J. DiGiovanna, B. Mahmoudi, J. Fortes, J. C. Principe, and J. C. Sanchez, “Coadaptive brain–machine interface via reinforcement learning,”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IEEE Trans. Biomed. Eng., vol. 56, no. 1, pp. 54-64, 2009 </a:t>
            </a:r>
          </a:p>
        </p:txBody>
      </p:sp>
      <p:pic>
        <p:nvPicPr>
          <p:cNvPr id="2050" name="Picture 2" descr="C:\Documents and Settings\LEO\Desktop\Picture1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371600"/>
            <a:ext cx="5334001" cy="2705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Results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81225"/>
            <a:ext cx="827722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04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Results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733550"/>
            <a:ext cx="83629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48</a:t>
            </a:fld>
            <a:endParaRPr lang="en-US"/>
          </a:p>
        </p:txBody>
      </p:sp>
      <p:pic>
        <p:nvPicPr>
          <p:cNvPr id="3" name="Clip_79769_1_vid_10_iwi7n3[(000012)04-34-23]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048000" y="2286000"/>
            <a:ext cx="3048000" cy="2286000"/>
          </a:xfrm>
          <a:prstGeom prst="rect">
            <a:avLst/>
          </a:prstGeom>
        </p:spPr>
      </p:pic>
      <p:pic>
        <p:nvPicPr>
          <p:cNvPr id="4" name="Clip_79769_1_vid_10_iwi7n3[(000009)04-25-59]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3200400" y="2438400"/>
            <a:ext cx="3048000" cy="2286000"/>
          </a:xfrm>
          <a:prstGeom prst="rect">
            <a:avLst/>
          </a:prstGeom>
        </p:spPr>
      </p:pic>
      <p:pic>
        <p:nvPicPr>
          <p:cNvPr id="5" name="79769_1_vid_10_iwi7n3.mo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5" cstate="print"/>
          <a:stretch>
            <a:fillRect/>
          </a:stretch>
        </p:blipFill>
        <p:spPr>
          <a:xfrm>
            <a:off x="3352800" y="2590800"/>
            <a:ext cx="3048000" cy="2286000"/>
          </a:xfrm>
          <a:prstGeom prst="rect">
            <a:avLst/>
          </a:prstGeom>
        </p:spPr>
      </p:pic>
      <p:pic>
        <p:nvPicPr>
          <p:cNvPr id="6" name="79769_1_vid_10_iwi7n3.mo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5" cstate="print"/>
          <a:stretch>
            <a:fillRect/>
          </a:stretch>
        </p:blipFill>
        <p:spPr>
          <a:xfrm>
            <a:off x="3505200" y="2743200"/>
            <a:ext cx="3048000" cy="2286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2590800"/>
            <a:ext cx="88392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dirty="0" smtClean="0">
                <a:latin typeface="IranNastaliq" pitchFamily="18" charset="0"/>
                <a:cs typeface="IranNastaliq" pitchFamily="18" charset="0"/>
              </a:rPr>
              <a:t>با تشکر از توجه شما</a:t>
            </a:r>
            <a:endParaRPr lang="en-US" sz="8000" dirty="0" smtClean="0">
              <a:latin typeface="IranNastaliq" pitchFamily="18" charset="0"/>
              <a:cs typeface="IranNastaliq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vide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video>
              <p:cMediaNode>
                <p:cTn id="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video>
              <p:cMediaNode>
                <p:cTn id="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BMI</a:t>
            </a:r>
            <a:endParaRPr lang="en-US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LEO\Desktop\brain-circulation-110818-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133600"/>
            <a:ext cx="3754438" cy="3891556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BMI</a:t>
            </a:r>
            <a:endParaRPr lang="en-US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LEO\Desktop\brain-circulation-110818-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133600"/>
            <a:ext cx="3754438" cy="3891556"/>
          </a:xfrm>
          <a:prstGeom prst="rect">
            <a:avLst/>
          </a:prstGeom>
          <a:noFill/>
        </p:spPr>
      </p:pic>
      <p:pic>
        <p:nvPicPr>
          <p:cNvPr id="2050" name="Picture 2" descr="C:\Documents and Settings\LEO\Desktop\Brain_waves_lar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2667000"/>
            <a:ext cx="3894619" cy="2455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BMI</a:t>
            </a:r>
            <a:endParaRPr lang="en-US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LEO\Desktop\Brain_waves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26599"/>
            <a:ext cx="3894619" cy="2455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BMI</a:t>
            </a:r>
            <a:endParaRPr lang="en-US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LEO\Desktop\Brain_waves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26599"/>
            <a:ext cx="3894619" cy="2455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Documents and Settings\LEO\Desktop\N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2743200"/>
            <a:ext cx="2514599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urved Down Arrow 4"/>
          <p:cNvSpPr/>
          <p:nvPr/>
        </p:nvSpPr>
        <p:spPr>
          <a:xfrm>
            <a:off x="2743200" y="1752600"/>
            <a:ext cx="1905000" cy="990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BMI</a:t>
            </a:r>
            <a:endParaRPr lang="en-US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LEO\Desktop\Brain_waves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26599"/>
            <a:ext cx="3894619" cy="2455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Documents and Settings\LEO\Desktop\N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2743200"/>
            <a:ext cx="2514599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Documents and Settings\LEO\Desktop\592906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00" y="2743200"/>
            <a:ext cx="28575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Curved Down Arrow 9"/>
          <p:cNvSpPr/>
          <p:nvPr/>
        </p:nvSpPr>
        <p:spPr>
          <a:xfrm>
            <a:off x="2743200" y="1752600"/>
            <a:ext cx="1905000" cy="990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urved Down Arrow 10"/>
          <p:cNvSpPr/>
          <p:nvPr/>
        </p:nvSpPr>
        <p:spPr>
          <a:xfrm>
            <a:off x="5791200" y="1752600"/>
            <a:ext cx="1905000" cy="990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">
      <a:dk1>
        <a:srgbClr val="FFFFFF"/>
      </a:dk1>
      <a:lt1>
        <a:srgbClr val="00000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5">
    <a:dk1>
      <a:srgbClr val="FFFFFF"/>
    </a:dk1>
    <a:lt1>
      <a:srgbClr val="000000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1473</TotalTime>
  <Words>1632</Words>
  <Application>Microsoft Office PowerPoint</Application>
  <PresentationFormat>On-screen Show (4:3)</PresentationFormat>
  <Paragraphs>262</Paragraphs>
  <Slides>48</Slides>
  <Notes>17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Center-Out Task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Sina Saj</cp:lastModifiedBy>
  <cp:revision>128</cp:revision>
  <dcterms:created xsi:type="dcterms:W3CDTF">2006-08-16T00:00:00Z</dcterms:created>
  <dcterms:modified xsi:type="dcterms:W3CDTF">2016-04-26T00:43:00Z</dcterms:modified>
</cp:coreProperties>
</file>