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6" r:id="rId2"/>
    <p:sldId id="340" r:id="rId3"/>
    <p:sldId id="342" r:id="rId4"/>
    <p:sldId id="341" r:id="rId5"/>
    <p:sldId id="283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3" r:id="rId16"/>
    <p:sldId id="354" r:id="rId17"/>
    <p:sldId id="355" r:id="rId18"/>
    <p:sldId id="356" r:id="rId19"/>
    <p:sldId id="282" r:id="rId20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2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3/14/2021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3/14/2021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3/14/2021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3/14/2021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3/14/2021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3/14/2021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3/14/2021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3/14/2021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7" Type="http://schemas.openxmlformats.org/officeDocument/2006/relationships/image" Target="../media/image33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پیشرفته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ادامه مطالب فصل اول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اسفند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یجه تصویری برای Viscous fluid flow Frank M white book cover">
            <a:extLst>
              <a:ext uri="{FF2B5EF4-FFF2-40B4-BE49-F238E27FC236}">
                <a16:creationId xmlns:a16="http://schemas.microsoft.com/office/drawing/2014/main" id="{41DACBE2-FEEF-41BB-9D6A-D92A07AD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3" y="330930"/>
            <a:ext cx="2149343" cy="321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237F6B-7CD5-45B6-B5E8-B17A77ED0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767" y="567690"/>
            <a:ext cx="4714119" cy="16451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E61D89-1DB0-48C1-9998-458779711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062" y="649035"/>
            <a:ext cx="5101590" cy="5208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74914B-E630-4EE7-AE91-1880CE4E3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577" y="2537732"/>
            <a:ext cx="5069423" cy="3752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00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91C2DB-02E1-43F6-BF60-3424106D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2565"/>
            <a:ext cx="5516939" cy="65513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555198-F2D8-4500-8D1B-20EDD2745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1" y="649214"/>
            <a:ext cx="5961719" cy="56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A8FE5D-0D83-4B74-BA68-DA828DA2D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631" y="74712"/>
            <a:ext cx="5689718" cy="6708575"/>
          </a:xfrm>
          <a:prstGeom prst="rect">
            <a:avLst/>
          </a:prstGeom>
        </p:spPr>
      </p:pic>
      <p:pic>
        <p:nvPicPr>
          <p:cNvPr id="3074" name="Picture 2" descr="نتیجه تصویری برای symmetry boundary condition">
            <a:extLst>
              <a:ext uri="{FF2B5EF4-FFF2-40B4-BE49-F238E27FC236}">
                <a16:creationId xmlns:a16="http://schemas.microsoft.com/office/drawing/2014/main" id="{F1417F2C-F560-4377-A24E-B043DAB7E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8" y="150428"/>
            <a:ext cx="3019473" cy="21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FD12C5D-684C-4959-967A-92603860871F}"/>
              </a:ext>
            </a:extLst>
          </p:cNvPr>
          <p:cNvGrpSpPr/>
          <p:nvPr/>
        </p:nvGrpSpPr>
        <p:grpSpPr>
          <a:xfrm>
            <a:off x="701724" y="2454442"/>
            <a:ext cx="4800718" cy="4200993"/>
            <a:chOff x="836730" y="3428999"/>
            <a:chExt cx="4048047" cy="33542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DBF16D1-7574-4BAC-90E0-38E7AE919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6731" y="3428999"/>
              <a:ext cx="4048045" cy="1221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1AD148D-E633-4949-80E7-24B9A8D3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6730" y="4682352"/>
              <a:ext cx="4048045" cy="79302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910B2FD-A62E-4973-A2E3-DDA338E08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731" y="5503615"/>
              <a:ext cx="4048046" cy="1279672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8F71D8D-2C87-42CD-89F4-08DD8741E4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433" y="202565"/>
            <a:ext cx="2579735" cy="17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28134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نتیجه تصویری برای axi-symmetric flow">
            <a:extLst>
              <a:ext uri="{FF2B5EF4-FFF2-40B4-BE49-F238E27FC236}">
                <a16:creationId xmlns:a16="http://schemas.microsoft.com/office/drawing/2014/main" id="{6342E97C-B36B-43C9-A999-8D258452E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8" y="860841"/>
            <a:ext cx="2759976" cy="315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نتیجه تصویری برای cylindrical coordinate system">
            <a:extLst>
              <a:ext uri="{FF2B5EF4-FFF2-40B4-BE49-F238E27FC236}">
                <a16:creationId xmlns:a16="http://schemas.microsoft.com/office/drawing/2014/main" id="{40049679-6AB7-4D05-9F49-570AFCA0C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891" y="576655"/>
            <a:ext cx="3336506" cy="570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AAE217-925E-428C-B240-C05EF5289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397" y="200030"/>
            <a:ext cx="5348788" cy="6565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95853F-3FED-4C41-9DBD-8D6AEFFB77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2" y="4299284"/>
            <a:ext cx="3106849" cy="1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07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FCDD54-BAF6-449F-A9A7-3BECC3F1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346" y="0"/>
            <a:ext cx="5349579" cy="6783213"/>
          </a:xfrm>
          <a:prstGeom prst="rect">
            <a:avLst/>
          </a:prstGeom>
        </p:spPr>
      </p:pic>
      <p:pic>
        <p:nvPicPr>
          <p:cNvPr id="6" name="Picture 2" descr="نتیجه تصویری برای periodic boundary condition">
            <a:extLst>
              <a:ext uri="{FF2B5EF4-FFF2-40B4-BE49-F238E27FC236}">
                <a16:creationId xmlns:a16="http://schemas.microsoft.com/office/drawing/2014/main" id="{3F055D9D-972A-4B0C-9BDA-F835830DF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66" y="548373"/>
            <a:ext cx="4393833" cy="223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FAEC27-891E-4387-B266-CB8E595167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714" y="2935426"/>
            <a:ext cx="2881939" cy="385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56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CA22F-C58D-46A1-944B-7F4B2218F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6128"/>
            <a:ext cx="5308956" cy="66457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107328-CD82-42D0-8940-E2200616E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27" y="603650"/>
            <a:ext cx="5308956" cy="3011330"/>
          </a:xfrm>
          <a:prstGeom prst="rect">
            <a:avLst/>
          </a:prstGeom>
        </p:spPr>
      </p:pic>
      <p:pic>
        <p:nvPicPr>
          <p:cNvPr id="2052" name="Picture 4" descr="نتیجه تصویری برای multi phase flows">
            <a:extLst>
              <a:ext uri="{FF2B5EF4-FFF2-40B4-BE49-F238E27FC236}">
                <a16:creationId xmlns:a16="http://schemas.microsoft.com/office/drawing/2014/main" id="{6045F22D-6663-4EF3-8860-245627DD5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4" y="3644104"/>
            <a:ext cx="4279934" cy="291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87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EBD914-BF83-4DB9-8386-D4C2544FA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519" y="202565"/>
            <a:ext cx="6394590" cy="6213733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B939A4E-A937-4D3A-811B-CFEEFC7F0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11" y="252935"/>
            <a:ext cx="2307210" cy="233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نتیجه تصویری برای surface tension">
            <a:extLst>
              <a:ext uri="{FF2B5EF4-FFF2-40B4-BE49-F238E27FC236}">
                <a16:creationId xmlns:a16="http://schemas.microsoft.com/office/drawing/2014/main" id="{7471E172-A445-4DAC-A900-361F0A07A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937" y="4531373"/>
            <a:ext cx="2284885" cy="186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نتیجه تصویری برای surface tension">
            <a:extLst>
              <a:ext uri="{FF2B5EF4-FFF2-40B4-BE49-F238E27FC236}">
                <a16:creationId xmlns:a16="http://schemas.microsoft.com/office/drawing/2014/main" id="{4A7CAE07-DF77-4EF1-87E0-EDB99C8F0F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343" y="2667647"/>
            <a:ext cx="2284885" cy="178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105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7E5D40-CB3C-490B-BF0E-1CC764179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04" y="544619"/>
            <a:ext cx="3421516" cy="24487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019113-6CFB-4071-ABFA-DC4702B13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820" y="3142459"/>
            <a:ext cx="2763683" cy="2977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03E269-2924-488E-9C2A-C75C8F9304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6802" y="219478"/>
            <a:ext cx="5723782" cy="643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86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A92F4E-AC50-4C5D-A1E6-6BFCFE435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0" y="3429000"/>
            <a:ext cx="5484425" cy="26178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A4EA1A-68EB-4C86-A2E4-468212AA5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90" y="1001643"/>
            <a:ext cx="5010364" cy="1600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0243FE-029E-4697-80D1-D013CE008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018" y="67950"/>
            <a:ext cx="5585332" cy="658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21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نتیجه تصویری برای end of powerpoint">
            <a:extLst>
              <a:ext uri="{FF2B5EF4-FFF2-40B4-BE49-F238E27FC236}">
                <a16:creationId xmlns:a16="http://schemas.microsoft.com/office/drawing/2014/main" id="{05B6ED28-7BFE-4595-9211-C5B444562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0"/>
            <a:ext cx="71770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">
            <a:extLst>
              <a:ext uri="{FF2B5EF4-FFF2-40B4-BE49-F238E27FC236}">
                <a16:creationId xmlns:a16="http://schemas.microsoft.com/office/drawing/2014/main" id="{F58B3ECB-76A8-4A0B-ADEF-4662BA52B29E}"/>
              </a:ext>
            </a:extLst>
          </p:cNvPr>
          <p:cNvGrpSpPr>
            <a:grpSpLocks/>
          </p:cNvGrpSpPr>
          <p:nvPr/>
        </p:nvGrpSpPr>
        <p:grpSpPr bwMode="auto">
          <a:xfrm>
            <a:off x="964883" y="716280"/>
            <a:ext cx="4338637" cy="2712720"/>
            <a:chOff x="806450" y="1336675"/>
            <a:chExt cx="3170582" cy="1766888"/>
          </a:xfrm>
        </p:grpSpPr>
        <p:pic>
          <p:nvPicPr>
            <p:cNvPr id="8200" name="Picture 3">
              <a:extLst>
                <a:ext uri="{FF2B5EF4-FFF2-40B4-BE49-F238E27FC236}">
                  <a16:creationId xmlns:a16="http://schemas.microsoft.com/office/drawing/2014/main" id="{92E07399-DA05-4BF4-97CB-E8A13E3C0F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450" y="1336675"/>
              <a:ext cx="3003550" cy="176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201" name="Object 1">
              <a:extLst>
                <a:ext uri="{FF2B5EF4-FFF2-40B4-BE49-F238E27FC236}">
                  <a16:creationId xmlns:a16="http://schemas.microsoft.com/office/drawing/2014/main" id="{BF182325-1881-46D7-A80A-CCDD730ECE6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1603637"/>
                </p:ext>
              </p:extLst>
            </p:nvPr>
          </p:nvGraphicFramePr>
          <p:xfrm>
            <a:off x="2431983" y="2408556"/>
            <a:ext cx="1545049" cy="2789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117440" imgH="203040" progId="Equation.DSMT4">
                    <p:embed/>
                  </p:oleObj>
                </mc:Choice>
                <mc:Fallback>
                  <p:oleObj name="Equation" r:id="rId3" imgW="1117440" imgH="203040" progId="Equation.DSMT4">
                    <p:embed/>
                    <p:pic>
                      <p:nvPicPr>
                        <p:cNvPr id="8201" name="Object 1">
                          <a:extLst>
                            <a:ext uri="{FF2B5EF4-FFF2-40B4-BE49-F238E27FC236}">
                              <a16:creationId xmlns:a16="http://schemas.microsoft.com/office/drawing/2014/main" id="{BF182325-1881-46D7-A80A-CCDD730ECE6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1983" y="2408556"/>
                          <a:ext cx="1545049" cy="2789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8197" name="Picture 7" descr="C:\Users\mnorouzi\Desktop\6.jpg">
            <a:extLst>
              <a:ext uri="{FF2B5EF4-FFF2-40B4-BE49-F238E27FC236}">
                <a16:creationId xmlns:a16="http://schemas.microsoft.com/office/drawing/2014/main" id="{D17E4D39-A411-4921-A5B7-454414CFA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0" y="4291648"/>
            <a:ext cx="4957053" cy="157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Slide Number Placeholder 2">
            <a:extLst>
              <a:ext uri="{FF2B5EF4-FFF2-40B4-BE49-F238E27FC236}">
                <a16:creationId xmlns:a16="http://schemas.microsoft.com/office/drawing/2014/main" id="{982CD71C-4171-416F-AE94-D3E1812C2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55CB75-9FDC-4BA4-880A-CB2F8F921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09996" y="567690"/>
            <a:ext cx="5601207" cy="5177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823A539E-8E35-474A-985B-0668008C4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33C4E4-6F05-4C2D-9C07-C8AE2EA5B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730" y="202565"/>
            <a:ext cx="10561635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9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75E733E8-4DAC-40E5-9A5B-6CB004E71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7DEE79-4155-43B2-9DE1-782B509D9078}"/>
              </a:ext>
            </a:extLst>
          </p:cNvPr>
          <p:cNvGrpSpPr/>
          <p:nvPr/>
        </p:nvGrpSpPr>
        <p:grpSpPr>
          <a:xfrm>
            <a:off x="282891" y="202565"/>
            <a:ext cx="11397617" cy="6437211"/>
            <a:chOff x="282891" y="202565"/>
            <a:chExt cx="11397617" cy="643721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FFA7189-AC1C-47F5-AD98-1B346655A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202565"/>
              <a:ext cx="10842308" cy="6437211"/>
            </a:xfrm>
            <a:prstGeom prst="rect">
              <a:avLst/>
            </a:prstGeom>
          </p:spPr>
        </p:pic>
        <p:pic>
          <p:nvPicPr>
            <p:cNvPr id="10" name="Picture 18" descr="C:\Users\mnorouzi\Desktop\8.jpg">
              <a:extLst>
                <a:ext uri="{FF2B5EF4-FFF2-40B4-BE49-F238E27FC236}">
                  <a16:creationId xmlns:a16="http://schemas.microsoft.com/office/drawing/2014/main" id="{0347B849-277A-4A37-AE15-C1280F3EB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91" y="573384"/>
              <a:ext cx="4522798" cy="148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12220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0B68C3-49C2-4853-A3F8-FB326DE6A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743" y="202565"/>
            <a:ext cx="10215336" cy="635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570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E60884A-9B8D-481A-B2A7-D7C3E3D56E03}"/>
              </a:ext>
            </a:extLst>
          </p:cNvPr>
          <p:cNvGrpSpPr/>
          <p:nvPr/>
        </p:nvGrpSpPr>
        <p:grpSpPr>
          <a:xfrm>
            <a:off x="620243" y="347378"/>
            <a:ext cx="10951513" cy="6125494"/>
            <a:chOff x="554994" y="347378"/>
            <a:chExt cx="10951513" cy="6125494"/>
          </a:xfrm>
        </p:grpSpPr>
        <p:pic>
          <p:nvPicPr>
            <p:cNvPr id="8196" name="Picture 4" descr="نتیجه تصویری برای Boundary layer">
              <a:extLst>
                <a:ext uri="{FF2B5EF4-FFF2-40B4-BE49-F238E27FC236}">
                  <a16:creationId xmlns:a16="http://schemas.microsoft.com/office/drawing/2014/main" id="{6A1DD9DD-E38E-4434-8175-F2A6BBCE6E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994" y="829702"/>
              <a:ext cx="5222790" cy="29247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3BEE9D1-A07B-423B-81A2-DB2A52545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3717" y="347378"/>
              <a:ext cx="5222790" cy="612549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ED16B70-21CF-4F5A-80C1-CD38080F3B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9245" y="4266756"/>
              <a:ext cx="4934289" cy="22061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351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AB725BC-91E7-4BF7-83E7-6922110A7B4F}"/>
              </a:ext>
            </a:extLst>
          </p:cNvPr>
          <p:cNvGrpSpPr/>
          <p:nvPr/>
        </p:nvGrpSpPr>
        <p:grpSpPr>
          <a:xfrm>
            <a:off x="1135076" y="54322"/>
            <a:ext cx="3292488" cy="3083575"/>
            <a:chOff x="902848" y="66592"/>
            <a:chExt cx="3292488" cy="3083575"/>
          </a:xfrm>
        </p:grpSpPr>
        <p:pic>
          <p:nvPicPr>
            <p:cNvPr id="7174" name="Picture 6" descr="نتیجه تصویری برای Paul Richard Heinrich Blasius">
              <a:extLst>
                <a:ext uri="{FF2B5EF4-FFF2-40B4-BE49-F238E27FC236}">
                  <a16:creationId xmlns:a16="http://schemas.microsoft.com/office/drawing/2014/main" id="{71B1EEBB-3975-4EB9-8451-37DE46C5E7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938" y="66592"/>
              <a:ext cx="1967826" cy="2714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6BED67A-442C-4DB2-B139-0C4987ADE6DD}"/>
                </a:ext>
              </a:extLst>
            </p:cNvPr>
            <p:cNvSpPr/>
            <p:nvPr/>
          </p:nvSpPr>
          <p:spPr>
            <a:xfrm>
              <a:off x="902848" y="2780835"/>
              <a:ext cx="329248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Paul Richard Heinrich Blasius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C4CD586-3A58-4CD8-9F9A-37F759DA4A54}"/>
              </a:ext>
            </a:extLst>
          </p:cNvPr>
          <p:cNvGrpSpPr/>
          <p:nvPr/>
        </p:nvGrpSpPr>
        <p:grpSpPr>
          <a:xfrm>
            <a:off x="1769166" y="3332677"/>
            <a:ext cx="1967826" cy="3140195"/>
            <a:chOff x="2227510" y="3294253"/>
            <a:chExt cx="1967826" cy="3140195"/>
          </a:xfrm>
        </p:grpSpPr>
        <p:pic>
          <p:nvPicPr>
            <p:cNvPr id="7176" name="Picture 8" descr="نتیجه تصویری برای prandtl">
              <a:extLst>
                <a:ext uri="{FF2B5EF4-FFF2-40B4-BE49-F238E27FC236}">
                  <a16:creationId xmlns:a16="http://schemas.microsoft.com/office/drawing/2014/main" id="{25C4FF34-EE6D-4D68-B6C5-3A401BF833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7510" y="3294253"/>
              <a:ext cx="1967826" cy="2770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58EED58-4E7A-4BCB-8C2A-FF08FA6E67E6}"/>
                </a:ext>
              </a:extLst>
            </p:cNvPr>
            <p:cNvSpPr/>
            <p:nvPr/>
          </p:nvSpPr>
          <p:spPr>
            <a:xfrm>
              <a:off x="2397738" y="6065116"/>
              <a:ext cx="1627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Ludwig Prandtl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56F3EB3-34BA-40D3-B92C-DEDE49408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1943" y="243379"/>
            <a:ext cx="6287865" cy="578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12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BD34A7-DA69-4085-996D-9A22FF120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887" y="293710"/>
            <a:ext cx="6175602" cy="59966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ECF7CEC-7F89-40CF-95A1-4A63DB0F6721}"/>
              </a:ext>
            </a:extLst>
          </p:cNvPr>
          <p:cNvGrpSpPr/>
          <p:nvPr/>
        </p:nvGrpSpPr>
        <p:grpSpPr>
          <a:xfrm>
            <a:off x="1197654" y="463413"/>
            <a:ext cx="3642890" cy="5657194"/>
            <a:chOff x="1096054" y="600403"/>
            <a:chExt cx="3642890" cy="5657194"/>
          </a:xfrm>
        </p:grpSpPr>
        <p:pic>
          <p:nvPicPr>
            <p:cNvPr id="6146" name="Picture 2" descr="نتیجه تصویری برای microfluidic">
              <a:extLst>
                <a:ext uri="{FF2B5EF4-FFF2-40B4-BE49-F238E27FC236}">
                  <a16:creationId xmlns:a16="http://schemas.microsoft.com/office/drawing/2014/main" id="{01099799-8491-4160-99D7-4418C44B12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54" y="600403"/>
              <a:ext cx="3642890" cy="2424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نتیجه تصویری برای microfluidic">
              <a:extLst>
                <a:ext uri="{FF2B5EF4-FFF2-40B4-BE49-F238E27FC236}">
                  <a16:creationId xmlns:a16="http://schemas.microsoft.com/office/drawing/2014/main" id="{3D929168-EFB0-4E52-9C31-0D69309B2C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6054" y="3429000"/>
              <a:ext cx="3642890" cy="2828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8333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CA6C71-7292-483F-BAF0-FB3132092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6012" y="496797"/>
            <a:ext cx="6057653" cy="5458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C591C2-AC72-4FE2-AFDF-DB7E50AD9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05" y="3632201"/>
            <a:ext cx="4663227" cy="244402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0F366A8-994D-45DF-8255-D52943FFA7AE}"/>
              </a:ext>
            </a:extLst>
          </p:cNvPr>
          <p:cNvGrpSpPr/>
          <p:nvPr/>
        </p:nvGrpSpPr>
        <p:grpSpPr>
          <a:xfrm>
            <a:off x="2141108" y="251880"/>
            <a:ext cx="2181225" cy="2973920"/>
            <a:chOff x="2016464" y="455080"/>
            <a:chExt cx="2181225" cy="2973920"/>
          </a:xfrm>
        </p:grpSpPr>
        <p:pic>
          <p:nvPicPr>
            <p:cNvPr id="5124" name="Picture 4" descr="نتیجه تصویری برای Martin Knudsen">
              <a:extLst>
                <a:ext uri="{FF2B5EF4-FFF2-40B4-BE49-F238E27FC236}">
                  <a16:creationId xmlns:a16="http://schemas.microsoft.com/office/drawing/2014/main" id="{EACEDFBC-AE9A-4662-9F00-5185AE160E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9242" y="455080"/>
              <a:ext cx="2035667" cy="2604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E3B2466-9648-455E-AD57-88BF66DB3A10}"/>
                </a:ext>
              </a:extLst>
            </p:cNvPr>
            <p:cNvSpPr/>
            <p:nvPr/>
          </p:nvSpPr>
          <p:spPr>
            <a:xfrm>
              <a:off x="2016464" y="3059668"/>
              <a:ext cx="21812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Martin Knudsen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7703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2217</TotalTime>
  <Words>44</Words>
  <Application>Microsoft Office PowerPoint</Application>
  <PresentationFormat>Widescreen</PresentationFormat>
  <Paragraphs>28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Office Theme</vt:lpstr>
      <vt:lpstr>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105</cp:revision>
  <cp:lastPrinted>2020-03-04T16:57:11Z</cp:lastPrinted>
  <dcterms:created xsi:type="dcterms:W3CDTF">2020-03-03T09:30:57Z</dcterms:created>
  <dcterms:modified xsi:type="dcterms:W3CDTF">2021-03-13T22:52:32Z</dcterms:modified>
</cp:coreProperties>
</file>