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3"/>
  </p:notesMasterIdLst>
  <p:sldIdLst>
    <p:sldId id="256" r:id="rId2"/>
    <p:sldId id="286" r:id="rId3"/>
    <p:sldId id="289" r:id="rId4"/>
    <p:sldId id="287" r:id="rId5"/>
    <p:sldId id="288" r:id="rId6"/>
    <p:sldId id="284" r:id="rId7"/>
    <p:sldId id="258" r:id="rId8"/>
    <p:sldId id="259" r:id="rId9"/>
    <p:sldId id="260" r:id="rId10"/>
    <p:sldId id="261" r:id="rId11"/>
    <p:sldId id="262" r:id="rId12"/>
    <p:sldId id="263" r:id="rId13"/>
    <p:sldId id="264" r:id="rId14"/>
    <p:sldId id="280" r:id="rId15"/>
    <p:sldId id="265" r:id="rId16"/>
    <p:sldId id="267" r:id="rId17"/>
    <p:sldId id="266" r:id="rId18"/>
    <p:sldId id="268" r:id="rId19"/>
    <p:sldId id="271" r:id="rId20"/>
    <p:sldId id="269" r:id="rId21"/>
    <p:sldId id="270" r:id="rId22"/>
    <p:sldId id="272" r:id="rId23"/>
    <p:sldId id="273" r:id="rId24"/>
    <p:sldId id="274" r:id="rId25"/>
    <p:sldId id="275" r:id="rId26"/>
    <p:sldId id="276" r:id="rId27"/>
    <p:sldId id="277" r:id="rId28"/>
    <p:sldId id="281" r:id="rId29"/>
    <p:sldId id="278" r:id="rId30"/>
    <p:sldId id="279" r:id="rId31"/>
    <p:sldId id="282" r:id="rId32"/>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38" autoAdjust="0"/>
    <p:restoredTop sz="94660"/>
  </p:normalViewPr>
  <p:slideViewPr>
    <p:cSldViewPr snapToGrid="0">
      <p:cViewPr varScale="1">
        <p:scale>
          <a:sx n="65" d="100"/>
          <a:sy n="65" d="100"/>
        </p:scale>
        <p:origin x="78" y="144"/>
      </p:cViewPr>
      <p:guideLst/>
    </p:cSldViewPr>
  </p:slideViewPr>
  <p:notesTextViewPr>
    <p:cViewPr>
      <p:scale>
        <a:sx n="1" d="1"/>
        <a:sy n="1" d="1"/>
      </p:scale>
      <p:origin x="0" y="0"/>
    </p:cViewPr>
  </p:notesTextViewPr>
  <p:sorterViewPr>
    <p:cViewPr>
      <p:scale>
        <a:sx n="100" d="100"/>
        <a:sy n="100" d="100"/>
      </p:scale>
      <p:origin x="0" y="-661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7935E221-91A7-4BBE-9A0E-C571B92DBE6B}" type="datetimeFigureOut">
              <a:rPr lang="en-US" smtClean="0"/>
              <a:t>2/22/2021</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C7024FBD-1A93-4C9B-AA79-BF2D26BE6F80}" type="slidenum">
              <a:rPr lang="en-US" smtClean="0"/>
              <a:t>‹#›</a:t>
            </a:fld>
            <a:endParaRPr lang="en-US"/>
          </a:p>
        </p:txBody>
      </p:sp>
    </p:spTree>
    <p:extLst>
      <p:ext uri="{BB962C8B-B14F-4D97-AF65-F5344CB8AC3E}">
        <p14:creationId xmlns:p14="http://schemas.microsoft.com/office/powerpoint/2010/main" val="770013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82AD334-13B5-4DFC-A23F-B62E042A78BE}" type="datetime1">
              <a:rPr lang="en-US" smtClean="0"/>
              <a:t>2/22/2021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4240764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03D618-F6F2-49B5-934B-12B6A17551A8}" type="datetime1">
              <a:rPr lang="en-US" smtClean="0"/>
              <a:t>2/22/2021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4203453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08E5151-1677-442F-9A29-4241B96991D1}" type="datetime1">
              <a:rPr lang="en-US" smtClean="0"/>
              <a:t>2/22/2021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1308414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800D4A-C1BB-4DBE-BF91-43F3F2D53D7E}" type="datetime1">
              <a:rPr lang="en-US" smtClean="0"/>
              <a:t>2/22/2021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1858424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114CBE-0960-4E27-B684-DDBA3AEE2575}" type="datetime1">
              <a:rPr lang="en-US" smtClean="0"/>
              <a:t>2/22/2021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1226488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202F9B-BD6C-43B4-BA04-0914EAD34256}" type="datetime1">
              <a:rPr lang="en-US" smtClean="0"/>
              <a:t>2/22/2021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1369865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6BAFF36-3236-4FC1-B55F-FAFA820431C2}" type="datetime1">
              <a:rPr lang="en-US" smtClean="0"/>
              <a:t>2/22/2021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608598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AA86047-E0C3-44A1-B57A-56430BAD3E6A}" type="datetime1">
              <a:rPr lang="en-US" smtClean="0"/>
              <a:t>2/22/2021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1967794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3A6BAE-2335-44CE-9E5F-690C4CC0B863}" type="datetime1">
              <a:rPr lang="en-US" smtClean="0"/>
              <a:t>2/22/2021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214526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A86B7E6-69A7-45DC-986B-045255D817F0}" type="datetime1">
              <a:rPr lang="en-US" smtClean="0"/>
              <a:t>2/22/2021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1565559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3CAAF17-E5F1-4D1D-829B-1863166D0046}" type="datetime1">
              <a:rPr lang="en-US" smtClean="0"/>
              <a:t>2/22/2021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A23651-48D1-44B5-8BC0-FAEFC09BA791}" type="slidenum">
              <a:rPr lang="en-US" smtClean="0"/>
              <a:t>‹#›</a:t>
            </a:fld>
            <a:endParaRPr lang="en-US"/>
          </a:p>
        </p:txBody>
      </p:sp>
    </p:spTree>
    <p:extLst>
      <p:ext uri="{BB962C8B-B14F-4D97-AF65-F5344CB8AC3E}">
        <p14:creationId xmlns:p14="http://schemas.microsoft.com/office/powerpoint/2010/main" val="833778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AA709A-68BE-4CAA-A9E9-E9E41FCA7FED}" type="datetime1">
              <a:rPr lang="en-US" smtClean="0"/>
              <a:t>2/22/2021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A23651-48D1-44B5-8BC0-FAEFC09BA791}" type="slidenum">
              <a:rPr lang="en-US" smtClean="0"/>
              <a:t>‹#›</a:t>
            </a:fld>
            <a:endParaRPr lang="en-US"/>
          </a:p>
        </p:txBody>
      </p:sp>
    </p:spTree>
    <p:extLst>
      <p:ext uri="{BB962C8B-B14F-4D97-AF65-F5344CB8AC3E}">
        <p14:creationId xmlns:p14="http://schemas.microsoft.com/office/powerpoint/2010/main" val="324542706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jp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hyperlink" Target="https://en.wikipedia.org/wiki/Instability#Fluid_instabilitie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3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593D9-4DBA-4BDF-A9FD-4A74D7459305}"/>
              </a:ext>
            </a:extLst>
          </p:cNvPr>
          <p:cNvSpPr>
            <a:spLocks noGrp="1"/>
          </p:cNvSpPr>
          <p:nvPr>
            <p:ph type="ctrTitle"/>
          </p:nvPr>
        </p:nvSpPr>
        <p:spPr>
          <a:xfrm>
            <a:off x="1524000" y="829039"/>
            <a:ext cx="9144000" cy="1542321"/>
          </a:xfrm>
        </p:spPr>
        <p:txBody>
          <a:bodyPr>
            <a:normAutofit/>
          </a:bodyPr>
          <a:lstStyle/>
          <a:p>
            <a:r>
              <a:rPr lang="fa-IR" dirty="0">
                <a:cs typeface="B Titr" panose="00000700000000000000" pitchFamily="2" charset="-78"/>
              </a:rPr>
              <a:t>مکانیک سیالات 2</a:t>
            </a:r>
            <a:endParaRPr lang="en-US" dirty="0">
              <a:cs typeface="B Titr" panose="00000700000000000000" pitchFamily="2" charset="-78"/>
            </a:endParaRPr>
          </a:p>
        </p:txBody>
      </p:sp>
      <p:sp>
        <p:nvSpPr>
          <p:cNvPr id="3" name="Subtitle 2">
            <a:extLst>
              <a:ext uri="{FF2B5EF4-FFF2-40B4-BE49-F238E27FC236}">
                <a16:creationId xmlns:a16="http://schemas.microsoft.com/office/drawing/2014/main" id="{9F7F67D8-14BA-4D5C-A6EA-C54E863D1927}"/>
              </a:ext>
            </a:extLst>
          </p:cNvPr>
          <p:cNvSpPr>
            <a:spLocks noGrp="1"/>
          </p:cNvSpPr>
          <p:nvPr>
            <p:ph type="subTitle" idx="1"/>
          </p:nvPr>
        </p:nvSpPr>
        <p:spPr>
          <a:xfrm>
            <a:off x="1524000" y="2563319"/>
            <a:ext cx="9144000" cy="3465642"/>
          </a:xfrm>
        </p:spPr>
        <p:txBody>
          <a:bodyPr>
            <a:normAutofit/>
          </a:bodyPr>
          <a:lstStyle/>
          <a:p>
            <a:r>
              <a:rPr lang="fa-IR" dirty="0">
                <a:cs typeface="B Titr" panose="00000700000000000000" pitchFamily="2" charset="-78"/>
              </a:rPr>
              <a:t>دانشگاه صنعتی شاهرود</a:t>
            </a:r>
          </a:p>
          <a:p>
            <a:r>
              <a:rPr lang="fa-IR" dirty="0">
                <a:cs typeface="B Titr" panose="00000700000000000000" pitchFamily="2" charset="-78"/>
              </a:rPr>
              <a:t>دانشکده مهندسی مکانیک</a:t>
            </a:r>
          </a:p>
          <a:p>
            <a:endParaRPr lang="fa-IR" dirty="0">
              <a:cs typeface="B Titr" panose="00000700000000000000" pitchFamily="2" charset="-78"/>
            </a:endParaRPr>
          </a:p>
          <a:p>
            <a:r>
              <a:rPr lang="fa-IR" sz="3200" dirty="0">
                <a:cs typeface="B Titr" panose="00000700000000000000" pitchFamily="2" charset="-78"/>
              </a:rPr>
              <a:t>بخش اول از فصل پنجم</a:t>
            </a:r>
          </a:p>
          <a:p>
            <a:endParaRPr lang="fa-IR" sz="3200" dirty="0">
              <a:cs typeface="B Titr" panose="00000700000000000000" pitchFamily="2" charset="-78"/>
            </a:endParaRPr>
          </a:p>
          <a:p>
            <a:r>
              <a:rPr lang="fa-IR" dirty="0">
                <a:cs typeface="B Titr" panose="00000700000000000000" pitchFamily="2" charset="-78"/>
              </a:rPr>
              <a:t>کلاس درس دکتر نوروزی</a:t>
            </a:r>
          </a:p>
          <a:p>
            <a:r>
              <a:rPr lang="fa-IR" dirty="0">
                <a:cs typeface="B Titr" panose="00000700000000000000" pitchFamily="2" charset="-78"/>
              </a:rPr>
              <a:t>اسفند 99</a:t>
            </a:r>
            <a:endParaRPr lang="en-US" dirty="0">
              <a:cs typeface="B Titr" panose="00000700000000000000" pitchFamily="2" charset="-78"/>
            </a:endParaRPr>
          </a:p>
        </p:txBody>
      </p:sp>
      <p:sp>
        <p:nvSpPr>
          <p:cNvPr id="4" name="Slide Number Placeholder 3">
            <a:extLst>
              <a:ext uri="{FF2B5EF4-FFF2-40B4-BE49-F238E27FC236}">
                <a16:creationId xmlns:a16="http://schemas.microsoft.com/office/drawing/2014/main" id="{388E245E-A30E-484A-8AD3-A38B36FB5A1C}"/>
              </a:ext>
            </a:extLst>
          </p:cNvPr>
          <p:cNvSpPr>
            <a:spLocks noGrp="1"/>
          </p:cNvSpPr>
          <p:nvPr>
            <p:ph type="sldNum" sz="quarter" idx="12"/>
          </p:nvPr>
        </p:nvSpPr>
        <p:spPr/>
        <p:txBody>
          <a:bodyPr/>
          <a:lstStyle/>
          <a:p>
            <a:fld id="{30A23651-48D1-44B5-8BC0-FAEFC09BA791}" type="slidenum">
              <a:rPr lang="en-US" smtClean="0"/>
              <a:t>1</a:t>
            </a:fld>
            <a:endParaRPr lang="en-US"/>
          </a:p>
        </p:txBody>
      </p:sp>
      <p:pic>
        <p:nvPicPr>
          <p:cNvPr id="18434" name="Picture 2" descr="نتیجه تصویری برای Fluid Mechanics White">
            <a:extLst>
              <a:ext uri="{FF2B5EF4-FFF2-40B4-BE49-F238E27FC236}">
                <a16:creationId xmlns:a16="http://schemas.microsoft.com/office/drawing/2014/main" id="{B140B32B-0624-4514-9D76-436F61C4C7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142874"/>
            <a:ext cx="2476500" cy="2914650"/>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نتیجه تصویری برای لوگو دانشگاه صنعتی شاهرود">
            <a:extLst>
              <a:ext uri="{FF2B5EF4-FFF2-40B4-BE49-F238E27FC236}">
                <a16:creationId xmlns:a16="http://schemas.microsoft.com/office/drawing/2014/main" id="{66DAB097-6C63-4843-A29B-BE88906534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8912" y="596999"/>
            <a:ext cx="2627338" cy="1966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1975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2CEA2F-EF55-49AD-8FD0-64AFADCE5163}"/>
              </a:ext>
            </a:extLst>
          </p:cNvPr>
          <p:cNvPicPr>
            <a:picLocks noChangeAspect="1"/>
          </p:cNvPicPr>
          <p:nvPr/>
        </p:nvPicPr>
        <p:blipFill>
          <a:blip r:embed="rId2"/>
          <a:stretch>
            <a:fillRect/>
          </a:stretch>
        </p:blipFill>
        <p:spPr>
          <a:xfrm>
            <a:off x="1211688" y="165477"/>
            <a:ext cx="9549551" cy="6527046"/>
          </a:xfrm>
          <a:prstGeom prst="rect">
            <a:avLst/>
          </a:prstGeom>
        </p:spPr>
      </p:pic>
      <p:sp>
        <p:nvSpPr>
          <p:cNvPr id="5" name="Slide Number Placeholder 4">
            <a:extLst>
              <a:ext uri="{FF2B5EF4-FFF2-40B4-BE49-F238E27FC236}">
                <a16:creationId xmlns:a16="http://schemas.microsoft.com/office/drawing/2014/main" id="{1EAAADFC-157E-470C-9D69-86FE7AAF2510}"/>
              </a:ext>
            </a:extLst>
          </p:cNvPr>
          <p:cNvSpPr>
            <a:spLocks noGrp="1"/>
          </p:cNvSpPr>
          <p:nvPr>
            <p:ph type="sldNum" sz="quarter" idx="12"/>
          </p:nvPr>
        </p:nvSpPr>
        <p:spPr/>
        <p:txBody>
          <a:bodyPr/>
          <a:lstStyle/>
          <a:p>
            <a:fld id="{30A23651-48D1-44B5-8BC0-FAEFC09BA791}" type="slidenum">
              <a:rPr lang="en-US" smtClean="0"/>
              <a:t>10</a:t>
            </a:fld>
            <a:endParaRPr lang="en-US"/>
          </a:p>
        </p:txBody>
      </p:sp>
    </p:spTree>
    <p:extLst>
      <p:ext uri="{BB962C8B-B14F-4D97-AF65-F5344CB8AC3E}">
        <p14:creationId xmlns:p14="http://schemas.microsoft.com/office/powerpoint/2010/main" val="2094915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نتیجه تصویری برای Osborne Reynolds">
            <a:extLst>
              <a:ext uri="{FF2B5EF4-FFF2-40B4-BE49-F238E27FC236}">
                <a16:creationId xmlns:a16="http://schemas.microsoft.com/office/drawing/2014/main" id="{773DBD32-D00E-4861-BA7D-D4E4592094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0815" y="706147"/>
            <a:ext cx="2546610" cy="325099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D6F411C-DAEF-4A98-8DAE-306CD68E3551}"/>
              </a:ext>
            </a:extLst>
          </p:cNvPr>
          <p:cNvPicPr>
            <a:picLocks noChangeAspect="1"/>
          </p:cNvPicPr>
          <p:nvPr/>
        </p:nvPicPr>
        <p:blipFill>
          <a:blip r:embed="rId3"/>
          <a:stretch>
            <a:fillRect/>
          </a:stretch>
        </p:blipFill>
        <p:spPr>
          <a:xfrm>
            <a:off x="865682" y="2635281"/>
            <a:ext cx="4627119" cy="4024859"/>
          </a:xfrm>
          <a:prstGeom prst="rect">
            <a:avLst/>
          </a:prstGeom>
        </p:spPr>
      </p:pic>
      <p:sp>
        <p:nvSpPr>
          <p:cNvPr id="6" name="Rectangle 5">
            <a:extLst>
              <a:ext uri="{FF2B5EF4-FFF2-40B4-BE49-F238E27FC236}">
                <a16:creationId xmlns:a16="http://schemas.microsoft.com/office/drawing/2014/main" id="{6E771A45-23C4-43FE-950F-4B1FBADFC50B}"/>
              </a:ext>
            </a:extLst>
          </p:cNvPr>
          <p:cNvSpPr/>
          <p:nvPr/>
        </p:nvSpPr>
        <p:spPr>
          <a:xfrm>
            <a:off x="1304144" y="434676"/>
            <a:ext cx="6415790" cy="1775614"/>
          </a:xfrm>
          <a:prstGeom prst="rect">
            <a:avLst/>
          </a:prstGeom>
        </p:spPr>
        <p:txBody>
          <a:bodyPr wrap="square">
            <a:spAutoFit/>
          </a:bodyPr>
          <a:lstStyle/>
          <a:p>
            <a:pPr algn="just" rtl="1">
              <a:lnSpc>
                <a:spcPct val="107000"/>
              </a:lnSpc>
              <a:spcAft>
                <a:spcPts val="800"/>
              </a:spcAft>
            </a:pPr>
            <a:r>
              <a:rPr lang="fa-IR" sz="2400" b="1" dirty="0">
                <a:latin typeface="Calibri" panose="020F0502020204030204" pitchFamily="34" charset="0"/>
                <a:ea typeface="Calibri" panose="020F0502020204030204" pitchFamily="34" charset="0"/>
                <a:cs typeface="B Titr" panose="00000700000000000000" pitchFamily="2" charset="-78"/>
              </a:rPr>
              <a:t>عدد رینولدز </a:t>
            </a:r>
            <a:endParaRPr lang="en-US" sz="2400" dirty="0">
              <a:latin typeface="Calibri" panose="020F0502020204030204" pitchFamily="34" charset="0"/>
              <a:ea typeface="Calibri" panose="020F0502020204030204" pitchFamily="34" charset="0"/>
              <a:cs typeface="B Titr" panose="00000700000000000000" pitchFamily="2" charset="-78"/>
            </a:endParaRPr>
          </a:p>
          <a:p>
            <a:pPr algn="just" rtl="1">
              <a:lnSpc>
                <a:spcPct val="107000"/>
              </a:lnSpc>
              <a:spcAft>
                <a:spcPts val="800"/>
              </a:spcAft>
            </a:pPr>
            <a:r>
              <a:rPr lang="fa-IR" sz="2400" dirty="0">
                <a:latin typeface="Calibri" panose="020F0502020204030204" pitchFamily="34" charset="0"/>
                <a:ea typeface="Calibri" panose="020F0502020204030204" pitchFamily="34" charset="0"/>
                <a:cs typeface="B Nazanin" panose="00000400000000000000" pitchFamily="2" charset="-78"/>
              </a:rPr>
              <a:t>این عدد به افتخار سر آزبورن رینولدز (1842-1912) و به دلیل مطالعات آغازین وی در خصوص وقوع آشفتگی در جریان، بنام رینولدز نامگذاری شده است.</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D4171C95-9DBF-4B85-B93F-9DA9BE0E38F7}"/>
              </a:ext>
            </a:extLst>
          </p:cNvPr>
          <p:cNvSpPr/>
          <p:nvPr/>
        </p:nvSpPr>
        <p:spPr>
          <a:xfrm>
            <a:off x="7197622" y="4890026"/>
            <a:ext cx="3771274" cy="882678"/>
          </a:xfrm>
          <a:prstGeom prst="rect">
            <a:avLst/>
          </a:prstGeom>
        </p:spPr>
        <p:txBody>
          <a:bodyPr wrap="square">
            <a:spAutoFit/>
          </a:bodyPr>
          <a:lstStyle/>
          <a:p>
            <a:pPr algn="just" rtl="1">
              <a:lnSpc>
                <a:spcPct val="107000"/>
              </a:lnSpc>
              <a:spcAft>
                <a:spcPts val="800"/>
              </a:spcAft>
            </a:pPr>
            <a:r>
              <a:rPr lang="fa-IR" sz="2400" b="1" dirty="0">
                <a:effectLst/>
                <a:latin typeface="Calibri" panose="020F0502020204030204" pitchFamily="34" charset="0"/>
                <a:ea typeface="Calibri" panose="020F0502020204030204" pitchFamily="34" charset="0"/>
                <a:cs typeface="B Titr" panose="00000700000000000000" pitchFamily="2" charset="-78"/>
              </a:rPr>
              <a:t>طراحی </a:t>
            </a:r>
            <a:r>
              <a:rPr lang="fa-IR" sz="2400" b="1" dirty="0">
                <a:latin typeface="Calibri" panose="020F0502020204030204" pitchFamily="34" charset="0"/>
                <a:ea typeface="Calibri" panose="020F0502020204030204" pitchFamily="34" charset="0"/>
                <a:cs typeface="B Titr" panose="00000700000000000000" pitchFamily="2" charset="-78"/>
              </a:rPr>
              <a:t>وقوع آشفتگی جریان در لوله براساس مشاهدات رینولدز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Arrow: Left 6">
            <a:extLst>
              <a:ext uri="{FF2B5EF4-FFF2-40B4-BE49-F238E27FC236}">
                <a16:creationId xmlns:a16="http://schemas.microsoft.com/office/drawing/2014/main" id="{86EBC4C2-62C8-446D-8CEB-5D1044F03035}"/>
              </a:ext>
            </a:extLst>
          </p:cNvPr>
          <p:cNvSpPr/>
          <p:nvPr/>
        </p:nvSpPr>
        <p:spPr>
          <a:xfrm>
            <a:off x="5982252" y="5089049"/>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a:extLst>
              <a:ext uri="{FF2B5EF4-FFF2-40B4-BE49-F238E27FC236}">
                <a16:creationId xmlns:a16="http://schemas.microsoft.com/office/drawing/2014/main" id="{86D32265-3045-4204-BEFE-9B0F91BEB699}"/>
              </a:ext>
            </a:extLst>
          </p:cNvPr>
          <p:cNvSpPr>
            <a:spLocks noGrp="1"/>
          </p:cNvSpPr>
          <p:nvPr>
            <p:ph type="sldNum" sz="quarter" idx="12"/>
          </p:nvPr>
        </p:nvSpPr>
        <p:spPr/>
        <p:txBody>
          <a:bodyPr/>
          <a:lstStyle/>
          <a:p>
            <a:fld id="{30A23651-48D1-44B5-8BC0-FAEFC09BA791}" type="slidenum">
              <a:rPr lang="en-US" smtClean="0"/>
              <a:t>11</a:t>
            </a:fld>
            <a:endParaRPr lang="en-US"/>
          </a:p>
        </p:txBody>
      </p:sp>
    </p:spTree>
    <p:extLst>
      <p:ext uri="{BB962C8B-B14F-4D97-AF65-F5344CB8AC3E}">
        <p14:creationId xmlns:p14="http://schemas.microsoft.com/office/powerpoint/2010/main" val="149316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4F5958A-6C08-48E5-A3FA-1FC135E3C7E5}"/>
              </a:ext>
            </a:extLst>
          </p:cNvPr>
          <p:cNvPicPr>
            <a:picLocks noChangeAspect="1"/>
          </p:cNvPicPr>
          <p:nvPr/>
        </p:nvPicPr>
        <p:blipFill>
          <a:blip r:embed="rId2"/>
          <a:stretch>
            <a:fillRect/>
          </a:stretch>
        </p:blipFill>
        <p:spPr>
          <a:xfrm>
            <a:off x="1070715" y="675532"/>
            <a:ext cx="9620707" cy="5506935"/>
          </a:xfrm>
          <a:prstGeom prst="rect">
            <a:avLst/>
          </a:prstGeom>
        </p:spPr>
      </p:pic>
      <p:sp>
        <p:nvSpPr>
          <p:cNvPr id="5" name="Slide Number Placeholder 4">
            <a:extLst>
              <a:ext uri="{FF2B5EF4-FFF2-40B4-BE49-F238E27FC236}">
                <a16:creationId xmlns:a16="http://schemas.microsoft.com/office/drawing/2014/main" id="{4143CBC5-CFA6-4870-842C-67815E04D766}"/>
              </a:ext>
            </a:extLst>
          </p:cNvPr>
          <p:cNvSpPr>
            <a:spLocks noGrp="1"/>
          </p:cNvSpPr>
          <p:nvPr>
            <p:ph type="sldNum" sz="quarter" idx="12"/>
          </p:nvPr>
        </p:nvSpPr>
        <p:spPr/>
        <p:txBody>
          <a:bodyPr/>
          <a:lstStyle/>
          <a:p>
            <a:fld id="{30A23651-48D1-44B5-8BC0-FAEFC09BA791}" type="slidenum">
              <a:rPr lang="en-US" smtClean="0"/>
              <a:t>12</a:t>
            </a:fld>
            <a:endParaRPr lang="en-US"/>
          </a:p>
        </p:txBody>
      </p:sp>
    </p:spTree>
    <p:extLst>
      <p:ext uri="{BB962C8B-B14F-4D97-AF65-F5344CB8AC3E}">
        <p14:creationId xmlns:p14="http://schemas.microsoft.com/office/powerpoint/2010/main" val="541620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85C93F2E-1CA3-4B14-811F-10FD4922F9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993" y="3096338"/>
            <a:ext cx="8658720" cy="401649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نتیجه تصویری برای real airfoil wing">
            <a:extLst>
              <a:ext uri="{FF2B5EF4-FFF2-40B4-BE49-F238E27FC236}">
                <a16:creationId xmlns:a16="http://schemas.microsoft.com/office/drawing/2014/main" id="{EEEE8953-DEF8-4577-A84E-17BE47DE59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6823" y="166331"/>
            <a:ext cx="4087865" cy="3006397"/>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نتیجه تصویری برای Su 47">
            <a:extLst>
              <a:ext uri="{FF2B5EF4-FFF2-40B4-BE49-F238E27FC236}">
                <a16:creationId xmlns:a16="http://schemas.microsoft.com/office/drawing/2014/main" id="{5D3CE1BF-863F-41F8-B071-846154E691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3669" y="183219"/>
            <a:ext cx="4087865" cy="3065899"/>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نتیجه تصویری برای F 35">
            <a:extLst>
              <a:ext uri="{FF2B5EF4-FFF2-40B4-BE49-F238E27FC236}">
                <a16:creationId xmlns:a16="http://schemas.microsoft.com/office/drawing/2014/main" id="{521C27E2-4CF1-4E5D-B5AB-7D92BB2D5C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6822" y="3249117"/>
            <a:ext cx="4087865" cy="2455374"/>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44E5EC2C-197D-44F8-96E4-9B4CD2EE0E30}"/>
              </a:ext>
            </a:extLst>
          </p:cNvPr>
          <p:cNvSpPr>
            <a:spLocks noGrp="1"/>
          </p:cNvSpPr>
          <p:nvPr>
            <p:ph type="sldNum" sz="quarter" idx="12"/>
          </p:nvPr>
        </p:nvSpPr>
        <p:spPr/>
        <p:txBody>
          <a:bodyPr/>
          <a:lstStyle/>
          <a:p>
            <a:fld id="{30A23651-48D1-44B5-8BC0-FAEFC09BA791}" type="slidenum">
              <a:rPr lang="en-US" smtClean="0"/>
              <a:t>13</a:t>
            </a:fld>
            <a:endParaRPr lang="en-US"/>
          </a:p>
        </p:txBody>
      </p:sp>
    </p:spTree>
    <p:extLst>
      <p:ext uri="{BB962C8B-B14F-4D97-AF65-F5344CB8AC3E}">
        <p14:creationId xmlns:p14="http://schemas.microsoft.com/office/powerpoint/2010/main" val="2625313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BF1236-504C-494F-B736-DEAF24B3FC8C}"/>
              </a:ext>
            </a:extLst>
          </p:cNvPr>
          <p:cNvSpPr>
            <a:spLocks noGrp="1"/>
          </p:cNvSpPr>
          <p:nvPr>
            <p:ph type="sldNum" sz="quarter" idx="12"/>
          </p:nvPr>
        </p:nvSpPr>
        <p:spPr/>
        <p:txBody>
          <a:bodyPr/>
          <a:lstStyle/>
          <a:p>
            <a:fld id="{30A23651-48D1-44B5-8BC0-FAEFC09BA791}" type="slidenum">
              <a:rPr lang="en-US" smtClean="0"/>
              <a:t>14</a:t>
            </a:fld>
            <a:endParaRPr lang="en-US"/>
          </a:p>
        </p:txBody>
      </p:sp>
      <p:pic>
        <p:nvPicPr>
          <p:cNvPr id="5" name="Picture 4">
            <a:extLst>
              <a:ext uri="{FF2B5EF4-FFF2-40B4-BE49-F238E27FC236}">
                <a16:creationId xmlns:a16="http://schemas.microsoft.com/office/drawing/2014/main" id="{71DE073D-5780-43E9-A399-BA600725B05C}"/>
              </a:ext>
            </a:extLst>
          </p:cNvPr>
          <p:cNvPicPr>
            <a:picLocks noChangeAspect="1"/>
          </p:cNvPicPr>
          <p:nvPr/>
        </p:nvPicPr>
        <p:blipFill>
          <a:blip r:embed="rId2"/>
          <a:stretch>
            <a:fillRect/>
          </a:stretch>
        </p:blipFill>
        <p:spPr>
          <a:xfrm>
            <a:off x="553241" y="437510"/>
            <a:ext cx="9428959" cy="5982980"/>
          </a:xfrm>
          <a:prstGeom prst="rect">
            <a:avLst/>
          </a:prstGeom>
        </p:spPr>
      </p:pic>
      <p:pic>
        <p:nvPicPr>
          <p:cNvPr id="6" name="Picture 5">
            <a:extLst>
              <a:ext uri="{FF2B5EF4-FFF2-40B4-BE49-F238E27FC236}">
                <a16:creationId xmlns:a16="http://schemas.microsoft.com/office/drawing/2014/main" id="{8064AD96-3334-4AE6-B4BE-6C3F274A2D3F}"/>
              </a:ext>
            </a:extLst>
          </p:cNvPr>
          <p:cNvPicPr>
            <a:picLocks noChangeAspect="1"/>
          </p:cNvPicPr>
          <p:nvPr/>
        </p:nvPicPr>
        <p:blipFill>
          <a:blip r:embed="rId3"/>
          <a:stretch>
            <a:fillRect/>
          </a:stretch>
        </p:blipFill>
        <p:spPr>
          <a:xfrm>
            <a:off x="9982200" y="1239427"/>
            <a:ext cx="2185262" cy="1019789"/>
          </a:xfrm>
          <a:prstGeom prst="rect">
            <a:avLst/>
          </a:prstGeom>
        </p:spPr>
      </p:pic>
    </p:spTree>
    <p:extLst>
      <p:ext uri="{BB962C8B-B14F-4D97-AF65-F5344CB8AC3E}">
        <p14:creationId xmlns:p14="http://schemas.microsoft.com/office/powerpoint/2010/main" val="696257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060EF-8B1B-4CA7-AC96-C5C71ADE09EE}"/>
              </a:ext>
            </a:extLst>
          </p:cNvPr>
          <p:cNvPicPr>
            <a:picLocks noChangeAspect="1"/>
          </p:cNvPicPr>
          <p:nvPr/>
        </p:nvPicPr>
        <p:blipFill>
          <a:blip r:embed="rId2"/>
          <a:stretch>
            <a:fillRect/>
          </a:stretch>
        </p:blipFill>
        <p:spPr>
          <a:xfrm>
            <a:off x="846338" y="567284"/>
            <a:ext cx="10093047" cy="2700572"/>
          </a:xfrm>
          <a:prstGeom prst="rect">
            <a:avLst/>
          </a:prstGeom>
        </p:spPr>
      </p:pic>
      <p:pic>
        <p:nvPicPr>
          <p:cNvPr id="6" name="Picture 5">
            <a:extLst>
              <a:ext uri="{FF2B5EF4-FFF2-40B4-BE49-F238E27FC236}">
                <a16:creationId xmlns:a16="http://schemas.microsoft.com/office/drawing/2014/main" id="{B5E3F03F-098C-4394-B194-9C5058EBF2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425" y="3566566"/>
            <a:ext cx="9201150" cy="2724150"/>
          </a:xfrm>
          <a:prstGeom prst="rect">
            <a:avLst/>
          </a:prstGeom>
        </p:spPr>
      </p:pic>
      <p:sp>
        <p:nvSpPr>
          <p:cNvPr id="7" name="Slide Number Placeholder 6">
            <a:extLst>
              <a:ext uri="{FF2B5EF4-FFF2-40B4-BE49-F238E27FC236}">
                <a16:creationId xmlns:a16="http://schemas.microsoft.com/office/drawing/2014/main" id="{AEAB0AC8-2A31-4590-B423-942B31C6D4F3}"/>
              </a:ext>
            </a:extLst>
          </p:cNvPr>
          <p:cNvSpPr>
            <a:spLocks noGrp="1"/>
          </p:cNvSpPr>
          <p:nvPr>
            <p:ph type="sldNum" sz="quarter" idx="12"/>
          </p:nvPr>
        </p:nvSpPr>
        <p:spPr/>
        <p:txBody>
          <a:bodyPr/>
          <a:lstStyle/>
          <a:p>
            <a:fld id="{30A23651-48D1-44B5-8BC0-FAEFC09BA791}" type="slidenum">
              <a:rPr lang="en-US" smtClean="0"/>
              <a:t>15</a:t>
            </a:fld>
            <a:endParaRPr lang="en-US"/>
          </a:p>
        </p:txBody>
      </p:sp>
    </p:spTree>
    <p:extLst>
      <p:ext uri="{BB962C8B-B14F-4D97-AF65-F5344CB8AC3E}">
        <p14:creationId xmlns:p14="http://schemas.microsoft.com/office/powerpoint/2010/main" val="2567587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79781E8-2935-4D24-B4EF-CB2EB2A886EC}"/>
              </a:ext>
            </a:extLst>
          </p:cNvPr>
          <p:cNvPicPr>
            <a:picLocks noChangeAspect="1"/>
          </p:cNvPicPr>
          <p:nvPr/>
        </p:nvPicPr>
        <p:blipFill>
          <a:blip r:embed="rId2"/>
          <a:stretch>
            <a:fillRect/>
          </a:stretch>
        </p:blipFill>
        <p:spPr>
          <a:xfrm>
            <a:off x="5494834" y="562911"/>
            <a:ext cx="6243889" cy="5253272"/>
          </a:xfrm>
          <a:prstGeom prst="rect">
            <a:avLst/>
          </a:prstGeom>
        </p:spPr>
      </p:pic>
      <p:pic>
        <p:nvPicPr>
          <p:cNvPr id="9" name="Picture 4" descr="نتیجه تصویری برای flow around the cylinder">
            <a:extLst>
              <a:ext uri="{FF2B5EF4-FFF2-40B4-BE49-F238E27FC236}">
                <a16:creationId xmlns:a16="http://schemas.microsoft.com/office/drawing/2014/main" id="{718C5CB5-9299-4ED3-B89C-8F3EF0BFC0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3391" y="1131677"/>
            <a:ext cx="3915074" cy="253646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نتیجه تصویری برای shadding flow">
            <a:extLst>
              <a:ext uri="{FF2B5EF4-FFF2-40B4-BE49-F238E27FC236}">
                <a16:creationId xmlns:a16="http://schemas.microsoft.com/office/drawing/2014/main" id="{28039DCB-5D6E-498F-99C0-81C76F48A2B7}"/>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27022" y="4033757"/>
            <a:ext cx="4767812" cy="2383906"/>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10">
            <a:extLst>
              <a:ext uri="{FF2B5EF4-FFF2-40B4-BE49-F238E27FC236}">
                <a16:creationId xmlns:a16="http://schemas.microsoft.com/office/drawing/2014/main" id="{61CC9769-0B25-40E5-B07E-C01D5175A2C2}"/>
              </a:ext>
            </a:extLst>
          </p:cNvPr>
          <p:cNvSpPr>
            <a:spLocks noGrp="1"/>
          </p:cNvSpPr>
          <p:nvPr>
            <p:ph type="sldNum" sz="quarter" idx="12"/>
          </p:nvPr>
        </p:nvSpPr>
        <p:spPr/>
        <p:txBody>
          <a:bodyPr/>
          <a:lstStyle/>
          <a:p>
            <a:fld id="{30A23651-48D1-44B5-8BC0-FAEFC09BA791}" type="slidenum">
              <a:rPr lang="en-US" smtClean="0"/>
              <a:t>16</a:t>
            </a:fld>
            <a:endParaRPr lang="en-US"/>
          </a:p>
        </p:txBody>
      </p:sp>
    </p:spTree>
    <p:extLst>
      <p:ext uri="{BB962C8B-B14F-4D97-AF65-F5344CB8AC3E}">
        <p14:creationId xmlns:p14="http://schemas.microsoft.com/office/powerpoint/2010/main" val="26316739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BCFF1B2-69EA-4EE3-90D2-1858A2827500}"/>
              </a:ext>
            </a:extLst>
          </p:cNvPr>
          <p:cNvPicPr>
            <a:picLocks noChangeAspect="1"/>
          </p:cNvPicPr>
          <p:nvPr/>
        </p:nvPicPr>
        <p:blipFill>
          <a:blip r:embed="rId2"/>
          <a:stretch>
            <a:fillRect/>
          </a:stretch>
        </p:blipFill>
        <p:spPr>
          <a:xfrm>
            <a:off x="6096000" y="506558"/>
            <a:ext cx="5645436" cy="6004314"/>
          </a:xfrm>
          <a:prstGeom prst="rect">
            <a:avLst/>
          </a:prstGeom>
        </p:spPr>
      </p:pic>
      <p:sp>
        <p:nvSpPr>
          <p:cNvPr id="13" name="Slide Number Placeholder 12">
            <a:extLst>
              <a:ext uri="{FF2B5EF4-FFF2-40B4-BE49-F238E27FC236}">
                <a16:creationId xmlns:a16="http://schemas.microsoft.com/office/drawing/2014/main" id="{0271C60F-A701-48C9-9B47-C801857657F1}"/>
              </a:ext>
            </a:extLst>
          </p:cNvPr>
          <p:cNvSpPr>
            <a:spLocks noGrp="1"/>
          </p:cNvSpPr>
          <p:nvPr>
            <p:ph type="sldNum" sz="quarter" idx="12"/>
          </p:nvPr>
        </p:nvSpPr>
        <p:spPr/>
        <p:txBody>
          <a:bodyPr/>
          <a:lstStyle/>
          <a:p>
            <a:fld id="{30A23651-48D1-44B5-8BC0-FAEFC09BA791}" type="slidenum">
              <a:rPr lang="en-US" smtClean="0"/>
              <a:t>17</a:t>
            </a:fld>
            <a:endParaRPr lang="en-US"/>
          </a:p>
        </p:txBody>
      </p:sp>
      <p:grpSp>
        <p:nvGrpSpPr>
          <p:cNvPr id="9" name="Group 8">
            <a:extLst>
              <a:ext uri="{FF2B5EF4-FFF2-40B4-BE49-F238E27FC236}">
                <a16:creationId xmlns:a16="http://schemas.microsoft.com/office/drawing/2014/main" id="{1756BAD4-39A7-43C8-997B-095D1530AE15}"/>
              </a:ext>
            </a:extLst>
          </p:cNvPr>
          <p:cNvGrpSpPr/>
          <p:nvPr/>
        </p:nvGrpSpPr>
        <p:grpSpPr>
          <a:xfrm>
            <a:off x="450564" y="296431"/>
            <a:ext cx="5188851" cy="4110319"/>
            <a:chOff x="450564" y="296431"/>
            <a:chExt cx="5188851" cy="4110319"/>
          </a:xfrm>
        </p:grpSpPr>
        <p:pic>
          <p:nvPicPr>
            <p:cNvPr id="5128" name="Picture 8" descr="نتیجه تصویری برای taylor couette instability">
              <a:extLst>
                <a:ext uri="{FF2B5EF4-FFF2-40B4-BE49-F238E27FC236}">
                  <a16:creationId xmlns:a16="http://schemas.microsoft.com/office/drawing/2014/main" id="{F060D5DD-345B-470A-B5F8-9F91230D09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564" y="296431"/>
              <a:ext cx="2466192" cy="41103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57469CA-368A-4526-9163-C6A5B8960040}"/>
                </a:ext>
              </a:extLst>
            </p:cNvPr>
            <p:cNvPicPr>
              <a:picLocks noChangeAspect="1"/>
            </p:cNvPicPr>
            <p:nvPr/>
          </p:nvPicPr>
          <p:blipFill>
            <a:blip r:embed="rId4"/>
            <a:stretch>
              <a:fillRect/>
            </a:stretch>
          </p:blipFill>
          <p:spPr>
            <a:xfrm>
              <a:off x="4458315" y="730504"/>
              <a:ext cx="1181100" cy="485775"/>
            </a:xfrm>
            <a:prstGeom prst="rect">
              <a:avLst/>
            </a:prstGeom>
          </p:spPr>
        </p:pic>
        <p:sp>
          <p:nvSpPr>
            <p:cNvPr id="4" name="Arrow: Left 3">
              <a:extLst>
                <a:ext uri="{FF2B5EF4-FFF2-40B4-BE49-F238E27FC236}">
                  <a16:creationId xmlns:a16="http://schemas.microsoft.com/office/drawing/2014/main" id="{935A201C-90AB-4AA7-B993-B22E84978A6C}"/>
                </a:ext>
              </a:extLst>
            </p:cNvPr>
            <p:cNvSpPr/>
            <p:nvPr/>
          </p:nvSpPr>
          <p:spPr>
            <a:xfrm>
              <a:off x="3286000" y="753771"/>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63643C7C-CBC7-43BE-AA63-5957DB40726B}"/>
              </a:ext>
            </a:extLst>
          </p:cNvPr>
          <p:cNvGrpSpPr/>
          <p:nvPr/>
        </p:nvGrpSpPr>
        <p:grpSpPr>
          <a:xfrm>
            <a:off x="670743" y="2784423"/>
            <a:ext cx="5425257" cy="3859493"/>
            <a:chOff x="670743" y="2784423"/>
            <a:chExt cx="5425257" cy="3859493"/>
          </a:xfrm>
        </p:grpSpPr>
        <p:pic>
          <p:nvPicPr>
            <p:cNvPr id="12" name="Picture 11">
              <a:extLst>
                <a:ext uri="{FF2B5EF4-FFF2-40B4-BE49-F238E27FC236}">
                  <a16:creationId xmlns:a16="http://schemas.microsoft.com/office/drawing/2014/main" id="{02B605E8-EB0D-4714-8757-ACE0CE1D19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4061" y="2784423"/>
              <a:ext cx="2881939" cy="3859493"/>
            </a:xfrm>
            <a:prstGeom prst="rect">
              <a:avLst/>
            </a:prstGeom>
          </p:spPr>
        </p:pic>
        <p:pic>
          <p:nvPicPr>
            <p:cNvPr id="6" name="Picture 5">
              <a:extLst>
                <a:ext uri="{FF2B5EF4-FFF2-40B4-BE49-F238E27FC236}">
                  <a16:creationId xmlns:a16="http://schemas.microsoft.com/office/drawing/2014/main" id="{F071237C-449F-4FCF-ADF7-E25DAA2E604F}"/>
                </a:ext>
              </a:extLst>
            </p:cNvPr>
            <p:cNvPicPr>
              <a:picLocks noChangeAspect="1"/>
            </p:cNvPicPr>
            <p:nvPr/>
          </p:nvPicPr>
          <p:blipFill>
            <a:blip r:embed="rId6"/>
            <a:stretch>
              <a:fillRect/>
            </a:stretch>
          </p:blipFill>
          <p:spPr>
            <a:xfrm>
              <a:off x="670743" y="5546426"/>
              <a:ext cx="1171575" cy="381000"/>
            </a:xfrm>
            <a:prstGeom prst="rect">
              <a:avLst/>
            </a:prstGeom>
          </p:spPr>
        </p:pic>
        <p:sp>
          <p:nvSpPr>
            <p:cNvPr id="7" name="Arrow: Right 6">
              <a:extLst>
                <a:ext uri="{FF2B5EF4-FFF2-40B4-BE49-F238E27FC236}">
                  <a16:creationId xmlns:a16="http://schemas.microsoft.com/office/drawing/2014/main" id="{B86CC45D-8E80-4982-8B3D-A8A8FCE1EF40}"/>
                </a:ext>
              </a:extLst>
            </p:cNvPr>
            <p:cNvSpPr/>
            <p:nvPr/>
          </p:nvSpPr>
          <p:spPr>
            <a:xfrm>
              <a:off x="2007361" y="5494610"/>
              <a:ext cx="978408" cy="4846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grpSp>
    </p:spTree>
    <p:extLst>
      <p:ext uri="{BB962C8B-B14F-4D97-AF65-F5344CB8AC3E}">
        <p14:creationId xmlns:p14="http://schemas.microsoft.com/office/powerpoint/2010/main" val="29699274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BEA1AC8-6C98-4291-AD70-09FF4AEAF8DB}"/>
              </a:ext>
            </a:extLst>
          </p:cNvPr>
          <p:cNvPicPr>
            <a:picLocks noChangeAspect="1"/>
          </p:cNvPicPr>
          <p:nvPr/>
        </p:nvPicPr>
        <p:blipFill>
          <a:blip r:embed="rId2"/>
          <a:stretch>
            <a:fillRect/>
          </a:stretch>
        </p:blipFill>
        <p:spPr>
          <a:xfrm>
            <a:off x="175127" y="192988"/>
            <a:ext cx="6887592" cy="6665012"/>
          </a:xfrm>
          <a:prstGeom prst="rect">
            <a:avLst/>
          </a:prstGeom>
        </p:spPr>
      </p:pic>
      <p:sp>
        <p:nvSpPr>
          <p:cNvPr id="5" name="Rectangle 4">
            <a:extLst>
              <a:ext uri="{FF2B5EF4-FFF2-40B4-BE49-F238E27FC236}">
                <a16:creationId xmlns:a16="http://schemas.microsoft.com/office/drawing/2014/main" id="{0F751079-BC3F-4810-9CB1-4C9D3199FFEF}"/>
              </a:ext>
            </a:extLst>
          </p:cNvPr>
          <p:cNvSpPr/>
          <p:nvPr/>
        </p:nvSpPr>
        <p:spPr>
          <a:xfrm>
            <a:off x="7375160" y="629548"/>
            <a:ext cx="4406681" cy="1927644"/>
          </a:xfrm>
          <a:prstGeom prst="rect">
            <a:avLst/>
          </a:prstGeom>
        </p:spPr>
        <p:txBody>
          <a:bodyPr wrap="square">
            <a:spAutoFit/>
          </a:bodyPr>
          <a:lstStyle/>
          <a:p>
            <a:pPr algn="ctr" rtl="1">
              <a:lnSpc>
                <a:spcPct val="107000"/>
              </a:lnSpc>
              <a:spcAft>
                <a:spcPts val="800"/>
              </a:spcAft>
            </a:pPr>
            <a:r>
              <a:rPr lang="fa-IR" sz="2400" b="1" dirty="0">
                <a:latin typeface="Calibri" panose="020F0502020204030204" pitchFamily="34" charset="0"/>
                <a:ea typeface="Calibri" panose="020F0502020204030204" pitchFamily="34" charset="0"/>
                <a:cs typeface="B Titr" panose="00000700000000000000" pitchFamily="2" charset="-78"/>
              </a:rPr>
              <a:t>عدد رینولدز معیار اساسی برای توصیف رژیم جریان است.</a:t>
            </a:r>
          </a:p>
          <a:p>
            <a:pPr algn="ctr" rtl="1">
              <a:lnSpc>
                <a:spcPct val="107000"/>
              </a:lnSpc>
              <a:spcAft>
                <a:spcPts val="800"/>
              </a:spcAft>
            </a:pPr>
            <a:endParaRPr lang="fa-IR" sz="1100" b="1" dirty="0">
              <a:latin typeface="Calibri" panose="020F0502020204030204" pitchFamily="34" charset="0"/>
              <a:ea typeface="Calibri" panose="020F0502020204030204" pitchFamily="34" charset="0"/>
              <a:cs typeface="B Titr" panose="00000700000000000000" pitchFamily="2" charset="-78"/>
            </a:endParaRPr>
          </a:p>
          <a:p>
            <a:pPr algn="just" rtl="1">
              <a:lnSpc>
                <a:spcPct val="107000"/>
              </a:lnSpc>
              <a:spcAft>
                <a:spcPts val="800"/>
              </a:spcAft>
            </a:pPr>
            <a:r>
              <a:rPr lang="fa-IR" sz="2000" dirty="0">
                <a:solidFill>
                  <a:srgbClr val="0070C0"/>
                </a:solidFill>
                <a:latin typeface="Calibri" panose="020F0502020204030204" pitchFamily="34" charset="0"/>
                <a:ea typeface="Calibri" panose="020F0502020204030204" pitchFamily="34" charset="0"/>
                <a:cs typeface="B Nazanin" panose="00000400000000000000" pitchFamily="2" charset="-78"/>
              </a:rPr>
              <a:t>در اعداد رینولدز به اندازه کافی کوچک جریان آرام یا لایه ای </a:t>
            </a:r>
            <a:r>
              <a:rPr lang="en-US" sz="2000" dirty="0">
                <a:solidFill>
                  <a:srgbClr val="0070C0"/>
                </a:solidFill>
                <a:latin typeface="Calibri" panose="020F0502020204030204" pitchFamily="34" charset="0"/>
                <a:ea typeface="Calibri" panose="020F0502020204030204" pitchFamily="34" charset="0"/>
                <a:cs typeface="+mj-cs"/>
              </a:rPr>
              <a:t>(</a:t>
            </a:r>
            <a:r>
              <a:rPr lang="en-US"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Laminar Flow</a:t>
            </a:r>
            <a:r>
              <a:rPr lang="en-US" sz="2000" dirty="0">
                <a:solidFill>
                  <a:srgbClr val="0070C0"/>
                </a:solidFill>
                <a:latin typeface="Calibri" panose="020F0502020204030204" pitchFamily="34" charset="0"/>
                <a:ea typeface="Calibri" panose="020F0502020204030204" pitchFamily="34" charset="0"/>
                <a:cs typeface="+mj-cs"/>
              </a:rPr>
              <a:t>)</a:t>
            </a:r>
            <a:r>
              <a:rPr lang="fa-IR" sz="2000" dirty="0">
                <a:solidFill>
                  <a:srgbClr val="0070C0"/>
                </a:solidFill>
                <a:latin typeface="Calibri" panose="020F0502020204030204" pitchFamily="34" charset="0"/>
                <a:ea typeface="Calibri" panose="020F0502020204030204" pitchFamily="34" charset="0"/>
                <a:cs typeface="+mj-cs"/>
              </a:rPr>
              <a:t> </a:t>
            </a:r>
            <a:r>
              <a:rPr lang="fa-IR" sz="2000" dirty="0">
                <a:solidFill>
                  <a:srgbClr val="0070C0"/>
                </a:solidFill>
                <a:latin typeface="Calibri" panose="020F0502020204030204" pitchFamily="34" charset="0"/>
                <a:ea typeface="Calibri" panose="020F0502020204030204" pitchFamily="34" charset="0"/>
                <a:cs typeface="B Nazanin" panose="00000400000000000000" pitchFamily="2" charset="-78"/>
              </a:rPr>
              <a:t>است. </a:t>
            </a:r>
            <a:endParaRPr lang="en-US" sz="2000" dirty="0">
              <a:solidFill>
                <a:srgbClr val="0070C0"/>
              </a:solidFill>
              <a:effectLst/>
              <a:latin typeface="Calibri" panose="020F0502020204030204" pitchFamily="34" charset="0"/>
              <a:ea typeface="Calibri" panose="020F0502020204030204" pitchFamily="34" charset="0"/>
              <a:cs typeface="B Nazanin" panose="00000400000000000000" pitchFamily="2" charset="-78"/>
            </a:endParaRPr>
          </a:p>
        </p:txBody>
      </p:sp>
      <p:pic>
        <p:nvPicPr>
          <p:cNvPr id="7170" name="Picture 2" descr="نتیجه تصویری برای Laminar Flow">
            <a:extLst>
              <a:ext uri="{FF2B5EF4-FFF2-40B4-BE49-F238E27FC236}">
                <a16:creationId xmlns:a16="http://schemas.microsoft.com/office/drawing/2014/main" id="{4EB3945E-F731-4349-9779-B60D302D2E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4844" y="3297836"/>
            <a:ext cx="4576997" cy="2574561"/>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extLst>
              <a:ext uri="{FF2B5EF4-FFF2-40B4-BE49-F238E27FC236}">
                <a16:creationId xmlns:a16="http://schemas.microsoft.com/office/drawing/2014/main" id="{9514CEB7-35E5-45E6-B428-9317A22EDFF8}"/>
              </a:ext>
            </a:extLst>
          </p:cNvPr>
          <p:cNvSpPr/>
          <p:nvPr/>
        </p:nvSpPr>
        <p:spPr>
          <a:xfrm>
            <a:off x="7869837" y="2200566"/>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a:extLst>
              <a:ext uri="{FF2B5EF4-FFF2-40B4-BE49-F238E27FC236}">
                <a16:creationId xmlns:a16="http://schemas.microsoft.com/office/drawing/2014/main" id="{E9D1272B-86C6-42BC-9B54-A1F12D0F3C48}"/>
              </a:ext>
            </a:extLst>
          </p:cNvPr>
          <p:cNvSpPr>
            <a:spLocks noGrp="1"/>
          </p:cNvSpPr>
          <p:nvPr>
            <p:ph type="sldNum" sz="quarter" idx="12"/>
          </p:nvPr>
        </p:nvSpPr>
        <p:spPr/>
        <p:txBody>
          <a:bodyPr/>
          <a:lstStyle/>
          <a:p>
            <a:fld id="{30A23651-48D1-44B5-8BC0-FAEFC09BA791}" type="slidenum">
              <a:rPr lang="en-US" smtClean="0"/>
              <a:t>18</a:t>
            </a:fld>
            <a:endParaRPr lang="en-US"/>
          </a:p>
        </p:txBody>
      </p:sp>
    </p:spTree>
    <p:extLst>
      <p:ext uri="{BB962C8B-B14F-4D97-AF65-F5344CB8AC3E}">
        <p14:creationId xmlns:p14="http://schemas.microsoft.com/office/powerpoint/2010/main" val="2847038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BFC4E1-5663-4B9F-8F9F-6C5040121C1B}"/>
              </a:ext>
            </a:extLst>
          </p:cNvPr>
          <p:cNvPicPr>
            <a:picLocks noChangeAspect="1"/>
          </p:cNvPicPr>
          <p:nvPr/>
        </p:nvPicPr>
        <p:blipFill>
          <a:blip r:embed="rId2"/>
          <a:stretch>
            <a:fillRect/>
          </a:stretch>
        </p:blipFill>
        <p:spPr>
          <a:xfrm>
            <a:off x="191050" y="151539"/>
            <a:ext cx="7375547" cy="6339202"/>
          </a:xfrm>
          <a:prstGeom prst="rect">
            <a:avLst/>
          </a:prstGeom>
        </p:spPr>
      </p:pic>
      <p:sp>
        <p:nvSpPr>
          <p:cNvPr id="5" name="Rectangle 4">
            <a:extLst>
              <a:ext uri="{FF2B5EF4-FFF2-40B4-BE49-F238E27FC236}">
                <a16:creationId xmlns:a16="http://schemas.microsoft.com/office/drawing/2014/main" id="{D79C2EB8-AC72-496C-9F7F-D535EC13E62A}"/>
              </a:ext>
            </a:extLst>
          </p:cNvPr>
          <p:cNvSpPr/>
          <p:nvPr/>
        </p:nvSpPr>
        <p:spPr>
          <a:xfrm>
            <a:off x="7566597" y="884380"/>
            <a:ext cx="4406681" cy="5194242"/>
          </a:xfrm>
          <a:prstGeom prst="rect">
            <a:avLst/>
          </a:prstGeom>
        </p:spPr>
        <p:txBody>
          <a:bodyPr wrap="square">
            <a:spAutoFit/>
          </a:bodyPr>
          <a:lstStyle/>
          <a:p>
            <a:pPr algn="just" rtl="1">
              <a:lnSpc>
                <a:spcPct val="107000"/>
              </a:lnSpc>
              <a:spcAft>
                <a:spcPts val="800"/>
              </a:spcAft>
            </a:pPr>
            <a:r>
              <a:rPr lang="fa-IR" sz="2000" dirty="0">
                <a:solidFill>
                  <a:srgbClr val="FF0000"/>
                </a:solidFill>
                <a:latin typeface="Calibri" panose="020F0502020204030204" pitchFamily="34" charset="0"/>
                <a:ea typeface="Calibri" panose="020F0502020204030204" pitchFamily="34" charset="0"/>
                <a:cs typeface="B Nazanin" panose="00000400000000000000" pitchFamily="2" charset="-78"/>
              </a:rPr>
              <a:t>در اعداد رینولدز به اندازه کافی بزرگ جریان آشفته یا مغشوش </a:t>
            </a:r>
            <a:r>
              <a:rPr lang="en-US" sz="2000" dirty="0">
                <a:solidFill>
                  <a:srgbClr val="FF0000"/>
                </a:solidFill>
                <a:latin typeface="Calibri" panose="020F0502020204030204" pitchFamily="34" charset="0"/>
                <a:ea typeface="Calibri" panose="020F0502020204030204" pitchFamily="34" charset="0"/>
                <a:cs typeface="B Nazanin" panose="00000400000000000000" pitchFamily="2" charset="-78"/>
              </a:rPr>
              <a:t>(</a:t>
            </a:r>
            <a:r>
              <a:rPr lang="en-US" sz="2000" dirty="0">
                <a:solidFill>
                  <a:srgbClr val="FF0000"/>
                </a:solidFill>
                <a:latin typeface="Times New Roman" panose="02020603050405020304" pitchFamily="18" charset="0"/>
                <a:cs typeface="Times New Roman" panose="02020603050405020304" pitchFamily="18" charset="0"/>
              </a:rPr>
              <a:t>turbulent Flow</a:t>
            </a:r>
            <a:r>
              <a:rPr lang="en-US" sz="2000" dirty="0">
                <a:solidFill>
                  <a:srgbClr val="FF0000"/>
                </a:solidFill>
                <a:latin typeface="Calibri" panose="020F0502020204030204" pitchFamily="34" charset="0"/>
                <a:ea typeface="Calibri" panose="020F0502020204030204" pitchFamily="34" charset="0"/>
                <a:cs typeface="B Nazanin" panose="00000400000000000000" pitchFamily="2" charset="-78"/>
              </a:rPr>
              <a:t>)</a:t>
            </a:r>
            <a:r>
              <a:rPr lang="fa-IR" sz="2000" dirty="0">
                <a:solidFill>
                  <a:srgbClr val="FF0000"/>
                </a:solidFill>
                <a:latin typeface="Calibri" panose="020F0502020204030204" pitchFamily="34" charset="0"/>
                <a:ea typeface="Calibri" panose="020F0502020204030204" pitchFamily="34" charset="0"/>
                <a:cs typeface="B Nazanin" panose="00000400000000000000" pitchFamily="2" charset="-78"/>
              </a:rPr>
              <a:t> است.</a:t>
            </a:r>
          </a:p>
          <a:p>
            <a:pPr algn="just" rtl="1">
              <a:lnSpc>
                <a:spcPct val="107000"/>
              </a:lnSpc>
              <a:spcAft>
                <a:spcPts val="800"/>
              </a:spcAft>
            </a:pPr>
            <a:endParaRPr lang="en-US" sz="2000" dirty="0">
              <a:effectLst/>
              <a:latin typeface="Calibri" panose="020F0502020204030204" pitchFamily="34" charset="0"/>
              <a:ea typeface="Calibri" panose="020F0502020204030204" pitchFamily="34" charset="0"/>
              <a:cs typeface="B Nazanin" panose="00000400000000000000" pitchFamily="2" charset="-78"/>
            </a:endParaRPr>
          </a:p>
          <a:p>
            <a:pPr algn="just" rtl="1">
              <a:lnSpc>
                <a:spcPct val="107000"/>
              </a:lnSpc>
              <a:spcAft>
                <a:spcPts val="800"/>
              </a:spcAft>
            </a:pP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07000"/>
              </a:lnSpc>
              <a:spcAft>
                <a:spcPts val="800"/>
              </a:spcAft>
            </a:pP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07000"/>
              </a:lnSpc>
              <a:spcAft>
                <a:spcPts val="800"/>
              </a:spcAft>
            </a:pP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07000"/>
              </a:lnSpc>
              <a:spcAft>
                <a:spcPts val="800"/>
              </a:spcAft>
            </a:pP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07000"/>
              </a:lnSpc>
              <a:spcAft>
                <a:spcPts val="800"/>
              </a:spcAft>
            </a:pP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07000"/>
              </a:lnSpc>
              <a:spcAft>
                <a:spcPts val="800"/>
              </a:spcAft>
            </a:pP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07000"/>
              </a:lnSpc>
              <a:spcAft>
                <a:spcPts val="800"/>
              </a:spcAft>
            </a:pPr>
            <a:r>
              <a:rPr lang="fa-IR" sz="2000" dirty="0">
                <a:latin typeface="Calibri" panose="020F0502020204030204" pitchFamily="34" charset="0"/>
                <a:ea typeface="Calibri" panose="020F0502020204030204" pitchFamily="34" charset="0"/>
                <a:cs typeface="B Nazanin" panose="00000400000000000000" pitchFamily="2" charset="-78"/>
              </a:rPr>
              <a:t>شایان ذکر است که تبدیل جریان از آرام به آشفته بصورت آنی صورت نمی گیرد و محدوده ای بین پایان ناحیه آرام و شروع ناحیه آشفته وجود دارد که به ناحیه انتقال</a:t>
            </a:r>
            <a:r>
              <a:rPr lang="en-US" sz="2000" dirty="0">
                <a:latin typeface="Calibri" panose="020F0502020204030204" pitchFamily="34" charset="0"/>
                <a:ea typeface="Calibri" panose="020F0502020204030204" pitchFamily="34" charset="0"/>
                <a:cs typeface="B Nazanin" panose="00000400000000000000" pitchFamily="2" charset="-78"/>
              </a:rPr>
              <a:t> (</a:t>
            </a:r>
            <a:r>
              <a:rPr lang="en-US" sz="2000" dirty="0">
                <a:latin typeface="Times New Roman" panose="02020603050405020304" pitchFamily="18" charset="0"/>
                <a:cs typeface="Times New Roman" panose="02020603050405020304" pitchFamily="18" charset="0"/>
              </a:rPr>
              <a:t>transition</a:t>
            </a:r>
            <a:r>
              <a:rPr lang="en-US" sz="2000" dirty="0">
                <a:latin typeface="Calibri" panose="020F0502020204030204" pitchFamily="34" charset="0"/>
                <a:ea typeface="Calibri" panose="020F0502020204030204" pitchFamily="34" charset="0"/>
                <a:cs typeface="B Nazanin" panose="00000400000000000000" pitchFamily="2" charset="-78"/>
              </a:rPr>
              <a:t>)</a:t>
            </a:r>
            <a:r>
              <a:rPr lang="fa-IR" sz="2000" dirty="0">
                <a:latin typeface="Calibri" panose="020F0502020204030204" pitchFamily="34" charset="0"/>
                <a:ea typeface="Calibri" panose="020F0502020204030204" pitchFamily="34" charset="0"/>
                <a:cs typeface="B Nazanin" panose="00000400000000000000" pitchFamily="2" charset="-78"/>
              </a:rPr>
              <a:t> معروف است</a:t>
            </a:r>
            <a:r>
              <a:rPr lang="en-US" sz="2000" dirty="0">
                <a:latin typeface="Calibri" panose="020F0502020204030204" pitchFamily="34" charset="0"/>
                <a:ea typeface="Calibri" panose="020F0502020204030204" pitchFamily="34" charset="0"/>
                <a:cs typeface="B Nazanin" panose="00000400000000000000" pitchFamily="2" charset="-78"/>
              </a:rPr>
              <a:t>.</a:t>
            </a:r>
            <a:endParaRPr lang="en-US" sz="20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6" name="Arrow: Left 5">
            <a:extLst>
              <a:ext uri="{FF2B5EF4-FFF2-40B4-BE49-F238E27FC236}">
                <a16:creationId xmlns:a16="http://schemas.microsoft.com/office/drawing/2014/main" id="{288C8CE7-F805-46CC-B406-337E8F25D7EF}"/>
              </a:ext>
            </a:extLst>
          </p:cNvPr>
          <p:cNvSpPr/>
          <p:nvPr/>
        </p:nvSpPr>
        <p:spPr>
          <a:xfrm>
            <a:off x="7989758" y="1316146"/>
            <a:ext cx="978408" cy="484632"/>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218" name="Picture 2" descr="نتیجه تصویری برای turbulent flow visualization">
            <a:extLst>
              <a:ext uri="{FF2B5EF4-FFF2-40B4-BE49-F238E27FC236}">
                <a16:creationId xmlns:a16="http://schemas.microsoft.com/office/drawing/2014/main" id="{49149B0C-5DC7-4CE8-BD9F-B42274A822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2070" y="1964179"/>
            <a:ext cx="4248880" cy="2389995"/>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a:extLst>
              <a:ext uri="{FF2B5EF4-FFF2-40B4-BE49-F238E27FC236}">
                <a16:creationId xmlns:a16="http://schemas.microsoft.com/office/drawing/2014/main" id="{AB0C7851-A963-499A-AB5B-5AC62D9439AC}"/>
              </a:ext>
            </a:extLst>
          </p:cNvPr>
          <p:cNvSpPr>
            <a:spLocks noGrp="1"/>
          </p:cNvSpPr>
          <p:nvPr>
            <p:ph type="sldNum" sz="quarter" idx="12"/>
          </p:nvPr>
        </p:nvSpPr>
        <p:spPr/>
        <p:txBody>
          <a:bodyPr/>
          <a:lstStyle/>
          <a:p>
            <a:fld id="{30A23651-48D1-44B5-8BC0-FAEFC09BA791}" type="slidenum">
              <a:rPr lang="en-US" smtClean="0"/>
              <a:t>19</a:t>
            </a:fld>
            <a:endParaRPr lang="en-US"/>
          </a:p>
        </p:txBody>
      </p:sp>
    </p:spTree>
    <p:extLst>
      <p:ext uri="{BB962C8B-B14F-4D97-AF65-F5344CB8AC3E}">
        <p14:creationId xmlns:p14="http://schemas.microsoft.com/office/powerpoint/2010/main" val="3229723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F6B7C6-072B-4467-923F-8B2625CEB049}"/>
              </a:ext>
            </a:extLst>
          </p:cNvPr>
          <p:cNvSpPr>
            <a:spLocks noGrp="1"/>
          </p:cNvSpPr>
          <p:nvPr>
            <p:ph type="sldNum" sz="quarter" idx="12"/>
          </p:nvPr>
        </p:nvSpPr>
        <p:spPr>
          <a:xfrm>
            <a:off x="9200536" y="6339834"/>
            <a:ext cx="2743200" cy="365125"/>
          </a:xfrm>
        </p:spPr>
        <p:txBody>
          <a:bodyPr/>
          <a:lstStyle/>
          <a:p>
            <a:fld id="{30A23651-48D1-44B5-8BC0-FAEFC09BA791}" type="slidenum">
              <a:rPr lang="en-US" smtClean="0"/>
              <a:t>2</a:t>
            </a:fld>
            <a:endParaRPr lang="en-US"/>
          </a:p>
        </p:txBody>
      </p:sp>
      <p:pic>
        <p:nvPicPr>
          <p:cNvPr id="2" name="Picture 1">
            <a:extLst>
              <a:ext uri="{FF2B5EF4-FFF2-40B4-BE49-F238E27FC236}">
                <a16:creationId xmlns:a16="http://schemas.microsoft.com/office/drawing/2014/main" id="{8066DC8A-662E-4458-855F-7E0F8244C9AD}"/>
              </a:ext>
            </a:extLst>
          </p:cNvPr>
          <p:cNvPicPr>
            <a:picLocks noChangeAspect="1"/>
          </p:cNvPicPr>
          <p:nvPr/>
        </p:nvPicPr>
        <p:blipFill>
          <a:blip r:embed="rId2"/>
          <a:stretch>
            <a:fillRect/>
          </a:stretch>
        </p:blipFill>
        <p:spPr>
          <a:xfrm>
            <a:off x="826574" y="317416"/>
            <a:ext cx="10538851" cy="6387543"/>
          </a:xfrm>
          <a:prstGeom prst="rect">
            <a:avLst/>
          </a:prstGeom>
        </p:spPr>
      </p:pic>
    </p:spTree>
    <p:extLst>
      <p:ext uri="{BB962C8B-B14F-4D97-AF65-F5344CB8AC3E}">
        <p14:creationId xmlns:p14="http://schemas.microsoft.com/office/powerpoint/2010/main" val="3179907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نتیجه تصویری برای Laminar Flow">
            <a:extLst>
              <a:ext uri="{FF2B5EF4-FFF2-40B4-BE49-F238E27FC236}">
                <a16:creationId xmlns:a16="http://schemas.microsoft.com/office/drawing/2014/main" id="{EE110BFC-22B8-44A5-9FE0-35CFEC2B39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3421" y="1300710"/>
            <a:ext cx="3505251" cy="198213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نتیجه تصویری برای Laminar Flow">
            <a:extLst>
              <a:ext uri="{FF2B5EF4-FFF2-40B4-BE49-F238E27FC236}">
                <a16:creationId xmlns:a16="http://schemas.microsoft.com/office/drawing/2014/main" id="{EAEA0387-B1DB-4FF7-9A06-AACD99322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300" y="850691"/>
            <a:ext cx="7435121" cy="5576341"/>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نتیجه تصویری برای turbulent flow">
            <a:extLst>
              <a:ext uri="{FF2B5EF4-FFF2-40B4-BE49-F238E27FC236}">
                <a16:creationId xmlns:a16="http://schemas.microsoft.com/office/drawing/2014/main" id="{66FAA286-70B5-4CD4-9B69-E862568E98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8449" y="4204742"/>
            <a:ext cx="3505249" cy="198213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1673D2AB-2AED-4317-B38F-F088DD89708C}"/>
              </a:ext>
            </a:extLst>
          </p:cNvPr>
          <p:cNvSpPr/>
          <p:nvPr/>
        </p:nvSpPr>
        <p:spPr>
          <a:xfrm>
            <a:off x="7510072" y="427370"/>
            <a:ext cx="4404420" cy="487506"/>
          </a:xfrm>
          <a:prstGeom prst="rect">
            <a:avLst/>
          </a:prstGeom>
        </p:spPr>
        <p:txBody>
          <a:bodyPr wrap="square">
            <a:spAutoFit/>
          </a:bodyPr>
          <a:lstStyle/>
          <a:p>
            <a:pPr algn="ctr" rtl="1">
              <a:lnSpc>
                <a:spcPct val="107000"/>
              </a:lnSpc>
              <a:spcAft>
                <a:spcPts val="800"/>
              </a:spcAft>
            </a:pPr>
            <a:r>
              <a:rPr lang="fa-IR" sz="2400" b="1" dirty="0">
                <a:effectLst/>
                <a:latin typeface="Calibri" panose="020F0502020204030204" pitchFamily="34" charset="0"/>
                <a:ea typeface="Calibri" panose="020F0502020204030204" pitchFamily="34" charset="0"/>
                <a:cs typeface="B Titr" panose="00000700000000000000" pitchFamily="2" charset="-78"/>
              </a:rPr>
              <a:t>رژیم های مختلف جریان در لوله مستقیم</a:t>
            </a:r>
            <a:endParaRPr lang="en-US" sz="20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A8A4D7C8-398E-4B4F-8676-84E68C2231AD}"/>
              </a:ext>
            </a:extLst>
          </p:cNvPr>
          <p:cNvSpPr>
            <a:spLocks noGrp="1"/>
          </p:cNvSpPr>
          <p:nvPr>
            <p:ph type="sldNum" sz="quarter" idx="12"/>
          </p:nvPr>
        </p:nvSpPr>
        <p:spPr/>
        <p:txBody>
          <a:bodyPr/>
          <a:lstStyle/>
          <a:p>
            <a:fld id="{30A23651-48D1-44B5-8BC0-FAEFC09BA791}" type="slidenum">
              <a:rPr lang="en-US" smtClean="0"/>
              <a:t>20</a:t>
            </a:fld>
            <a:endParaRPr lang="en-US"/>
          </a:p>
        </p:txBody>
      </p:sp>
    </p:spTree>
    <p:extLst>
      <p:ext uri="{BB962C8B-B14F-4D97-AF65-F5344CB8AC3E}">
        <p14:creationId xmlns:p14="http://schemas.microsoft.com/office/powerpoint/2010/main" val="2771676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7A1285-6205-41E6-BD2A-D7D4B40CFCEC}"/>
              </a:ext>
            </a:extLst>
          </p:cNvPr>
          <p:cNvPicPr>
            <a:picLocks noChangeAspect="1"/>
          </p:cNvPicPr>
          <p:nvPr/>
        </p:nvPicPr>
        <p:blipFill>
          <a:blip r:embed="rId2"/>
          <a:stretch>
            <a:fillRect/>
          </a:stretch>
        </p:blipFill>
        <p:spPr>
          <a:xfrm>
            <a:off x="1225477" y="374832"/>
            <a:ext cx="9741045" cy="6108335"/>
          </a:xfrm>
          <a:prstGeom prst="rect">
            <a:avLst/>
          </a:prstGeom>
        </p:spPr>
      </p:pic>
      <p:sp>
        <p:nvSpPr>
          <p:cNvPr id="5" name="Slide Number Placeholder 4">
            <a:extLst>
              <a:ext uri="{FF2B5EF4-FFF2-40B4-BE49-F238E27FC236}">
                <a16:creationId xmlns:a16="http://schemas.microsoft.com/office/drawing/2014/main" id="{BA651E94-EE45-40E9-AF60-655BA39D3612}"/>
              </a:ext>
            </a:extLst>
          </p:cNvPr>
          <p:cNvSpPr>
            <a:spLocks noGrp="1"/>
          </p:cNvSpPr>
          <p:nvPr>
            <p:ph type="sldNum" sz="quarter" idx="12"/>
          </p:nvPr>
        </p:nvSpPr>
        <p:spPr/>
        <p:txBody>
          <a:bodyPr/>
          <a:lstStyle/>
          <a:p>
            <a:fld id="{30A23651-48D1-44B5-8BC0-FAEFC09BA791}" type="slidenum">
              <a:rPr lang="en-US" smtClean="0"/>
              <a:t>21</a:t>
            </a:fld>
            <a:endParaRPr lang="en-US"/>
          </a:p>
        </p:txBody>
      </p:sp>
    </p:spTree>
    <p:extLst>
      <p:ext uri="{BB962C8B-B14F-4D97-AF65-F5344CB8AC3E}">
        <p14:creationId xmlns:p14="http://schemas.microsoft.com/office/powerpoint/2010/main" val="1950007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نتیجه تصویری برای Regime of flow around the cylinder">
            <a:extLst>
              <a:ext uri="{FF2B5EF4-FFF2-40B4-BE49-F238E27FC236}">
                <a16:creationId xmlns:a16="http://schemas.microsoft.com/office/drawing/2014/main" id="{8F23D815-D400-4975-8876-72CE9794B2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525" y="161924"/>
            <a:ext cx="5456423" cy="6696075"/>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نتیجه تصویری برای wake regiom application building">
            <a:extLst>
              <a:ext uri="{FF2B5EF4-FFF2-40B4-BE49-F238E27FC236}">
                <a16:creationId xmlns:a16="http://schemas.microsoft.com/office/drawing/2014/main" id="{5CE10EB4-3D95-48DD-A5C4-9DEE7C95AC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5731" y="3682755"/>
            <a:ext cx="4334744" cy="256105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3CF5EABD-174C-4702-B4B3-794F35E4379E}"/>
              </a:ext>
            </a:extLst>
          </p:cNvPr>
          <p:cNvSpPr/>
          <p:nvPr/>
        </p:nvSpPr>
        <p:spPr>
          <a:xfrm>
            <a:off x="6940446" y="360435"/>
            <a:ext cx="4514867" cy="2814810"/>
          </a:xfrm>
          <a:prstGeom prst="rect">
            <a:avLst/>
          </a:prstGeom>
        </p:spPr>
        <p:txBody>
          <a:bodyPr wrap="square">
            <a:spAutoFit/>
          </a:bodyPr>
          <a:lstStyle/>
          <a:p>
            <a:pPr algn="just" rtl="1">
              <a:lnSpc>
                <a:spcPct val="107000"/>
              </a:lnSpc>
              <a:spcAft>
                <a:spcPts val="800"/>
              </a:spcAft>
            </a:pPr>
            <a:r>
              <a:rPr lang="fa-IR" sz="2400" dirty="0">
                <a:latin typeface="Calibri" panose="020F0502020204030204" pitchFamily="34" charset="0"/>
                <a:ea typeface="Calibri" panose="020F0502020204030204" pitchFamily="34" charset="0"/>
                <a:cs typeface="B Nazanin" panose="00000400000000000000" pitchFamily="2" charset="-78"/>
              </a:rPr>
              <a:t>بایستی توجه داشت که هرچند عدد رینولدز پارامتر مهمی در تعیین پایداری بسیاری از جریانها است اما مقدار این عدد تنها عامل موثر بر وقوع ناپایداری نیست. برای کسب اطلاعات بیشتر می توانید به آدرس ذیل مراجعه کنید:</a:t>
            </a:r>
          </a:p>
          <a:p>
            <a:pPr>
              <a:lnSpc>
                <a:spcPct val="107000"/>
              </a:lnSpc>
              <a:spcAft>
                <a:spcPts val="800"/>
              </a:spcAft>
            </a:pPr>
            <a:r>
              <a:rPr lang="en-US" sz="2000" dirty="0">
                <a:hlinkClick r:id="rId4"/>
              </a:rPr>
              <a:t>https://en.wikipedia.org/wiki/Instability#Fluid_instabilities</a:t>
            </a:r>
            <a:endParaRPr lang="en-US" sz="20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35196DC0-6DB1-4C9E-86B3-C866DE2BD0A2}"/>
              </a:ext>
            </a:extLst>
          </p:cNvPr>
          <p:cNvSpPr>
            <a:spLocks noGrp="1"/>
          </p:cNvSpPr>
          <p:nvPr>
            <p:ph type="sldNum" sz="quarter" idx="12"/>
          </p:nvPr>
        </p:nvSpPr>
        <p:spPr/>
        <p:txBody>
          <a:bodyPr/>
          <a:lstStyle/>
          <a:p>
            <a:fld id="{30A23651-48D1-44B5-8BC0-FAEFC09BA791}" type="slidenum">
              <a:rPr lang="en-US" smtClean="0"/>
              <a:t>22</a:t>
            </a:fld>
            <a:endParaRPr lang="en-US"/>
          </a:p>
        </p:txBody>
      </p:sp>
    </p:spTree>
    <p:extLst>
      <p:ext uri="{BB962C8B-B14F-4D97-AF65-F5344CB8AC3E}">
        <p14:creationId xmlns:p14="http://schemas.microsoft.com/office/powerpoint/2010/main" val="1742428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BB52C7AD-4546-49E4-93C1-FD898990E4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786" y="1259174"/>
            <a:ext cx="3547889" cy="390493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8344CE1E-EEC3-4317-8E83-C304952018CE}"/>
              </a:ext>
            </a:extLst>
          </p:cNvPr>
          <p:cNvPicPr>
            <a:picLocks noChangeAspect="1"/>
          </p:cNvPicPr>
          <p:nvPr/>
        </p:nvPicPr>
        <p:blipFill>
          <a:blip r:embed="rId3"/>
          <a:stretch>
            <a:fillRect/>
          </a:stretch>
        </p:blipFill>
        <p:spPr>
          <a:xfrm>
            <a:off x="4557010" y="401454"/>
            <a:ext cx="6969121" cy="5973533"/>
          </a:xfrm>
          <a:prstGeom prst="rect">
            <a:avLst/>
          </a:prstGeom>
        </p:spPr>
      </p:pic>
      <p:sp>
        <p:nvSpPr>
          <p:cNvPr id="11" name="Slide Number Placeholder 10">
            <a:extLst>
              <a:ext uri="{FF2B5EF4-FFF2-40B4-BE49-F238E27FC236}">
                <a16:creationId xmlns:a16="http://schemas.microsoft.com/office/drawing/2014/main" id="{A326F3F4-8EFA-4E47-B923-9E3B05EE94B3}"/>
              </a:ext>
            </a:extLst>
          </p:cNvPr>
          <p:cNvSpPr>
            <a:spLocks noGrp="1"/>
          </p:cNvSpPr>
          <p:nvPr>
            <p:ph type="sldNum" sz="quarter" idx="12"/>
          </p:nvPr>
        </p:nvSpPr>
        <p:spPr/>
        <p:txBody>
          <a:bodyPr/>
          <a:lstStyle/>
          <a:p>
            <a:fld id="{30A23651-48D1-44B5-8BC0-FAEFC09BA791}" type="slidenum">
              <a:rPr lang="en-US" smtClean="0"/>
              <a:t>23</a:t>
            </a:fld>
            <a:endParaRPr lang="en-US"/>
          </a:p>
        </p:txBody>
      </p:sp>
    </p:spTree>
    <p:extLst>
      <p:ext uri="{BB962C8B-B14F-4D97-AF65-F5344CB8AC3E}">
        <p14:creationId xmlns:p14="http://schemas.microsoft.com/office/powerpoint/2010/main" val="3962978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D8B821-CB98-4CD6-9C23-7D0079A27011}"/>
              </a:ext>
            </a:extLst>
          </p:cNvPr>
          <p:cNvPicPr>
            <a:picLocks noChangeAspect="1"/>
          </p:cNvPicPr>
          <p:nvPr/>
        </p:nvPicPr>
        <p:blipFill>
          <a:blip r:embed="rId2"/>
          <a:stretch>
            <a:fillRect/>
          </a:stretch>
        </p:blipFill>
        <p:spPr>
          <a:xfrm>
            <a:off x="5415176" y="287155"/>
            <a:ext cx="6148898" cy="3131383"/>
          </a:xfrm>
          <a:prstGeom prst="rect">
            <a:avLst/>
          </a:prstGeom>
        </p:spPr>
      </p:pic>
      <p:pic>
        <p:nvPicPr>
          <p:cNvPr id="12292" name="Picture 4">
            <a:extLst>
              <a:ext uri="{FF2B5EF4-FFF2-40B4-BE49-F238E27FC236}">
                <a16:creationId xmlns:a16="http://schemas.microsoft.com/office/drawing/2014/main" id="{A363EBE0-2AB5-471C-A8CA-1756DE02C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942" y="3582649"/>
            <a:ext cx="4052467" cy="2896069"/>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نتیجه تصویری برای shock wave explosion">
            <a:extLst>
              <a:ext uri="{FF2B5EF4-FFF2-40B4-BE49-F238E27FC236}">
                <a16:creationId xmlns:a16="http://schemas.microsoft.com/office/drawing/2014/main" id="{29934958-26C9-4ABC-8EE9-6CA2D61A4A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773" y="548701"/>
            <a:ext cx="4614197" cy="2595486"/>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نتیجه تصویری برای shockwave bullets">
            <a:extLst>
              <a:ext uri="{FF2B5EF4-FFF2-40B4-BE49-F238E27FC236}">
                <a16:creationId xmlns:a16="http://schemas.microsoft.com/office/drawing/2014/main" id="{1ADE566C-6D2C-41E1-9DAE-31DC5A791D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773" y="3582649"/>
            <a:ext cx="2887660" cy="2887660"/>
          </a:xfrm>
          <a:prstGeom prst="rect">
            <a:avLst/>
          </a:prstGeom>
          <a:noFill/>
          <a:extLst>
            <a:ext uri="{909E8E84-426E-40DD-AFC4-6F175D3DCCD1}">
              <a14:hiddenFill xmlns:a14="http://schemas.microsoft.com/office/drawing/2010/main">
                <a:solidFill>
                  <a:srgbClr val="FFFFFF"/>
                </a:solidFill>
              </a14:hiddenFill>
            </a:ext>
          </a:extLst>
        </p:spPr>
      </p:pic>
      <p:pic>
        <p:nvPicPr>
          <p:cNvPr id="12300" name="Picture 12">
            <a:extLst>
              <a:ext uri="{FF2B5EF4-FFF2-40B4-BE49-F238E27FC236}">
                <a16:creationId xmlns:a16="http://schemas.microsoft.com/office/drawing/2014/main" id="{405ACD8A-DFCD-430F-AFF1-7902515639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3918" y="3372529"/>
            <a:ext cx="4207187" cy="33079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763163C4-A398-4F4E-9365-83B39E9E82B5}"/>
              </a:ext>
            </a:extLst>
          </p:cNvPr>
          <p:cNvSpPr>
            <a:spLocks noGrp="1"/>
          </p:cNvSpPr>
          <p:nvPr>
            <p:ph type="sldNum" sz="quarter" idx="12"/>
          </p:nvPr>
        </p:nvSpPr>
        <p:spPr/>
        <p:txBody>
          <a:bodyPr/>
          <a:lstStyle/>
          <a:p>
            <a:fld id="{30A23651-48D1-44B5-8BC0-FAEFC09BA791}" type="slidenum">
              <a:rPr lang="en-US" smtClean="0"/>
              <a:t>24</a:t>
            </a:fld>
            <a:endParaRPr lang="en-US"/>
          </a:p>
        </p:txBody>
      </p:sp>
    </p:spTree>
    <p:extLst>
      <p:ext uri="{BB962C8B-B14F-4D97-AF65-F5344CB8AC3E}">
        <p14:creationId xmlns:p14="http://schemas.microsoft.com/office/powerpoint/2010/main" val="35407530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B4C156A5-3EA2-4AD2-A093-C761EE734C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0807" y="2896963"/>
            <a:ext cx="7030386" cy="301400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15A5717-C522-4057-872D-87D7C16654E9}"/>
              </a:ext>
            </a:extLst>
          </p:cNvPr>
          <p:cNvPicPr>
            <a:picLocks noChangeAspect="1"/>
          </p:cNvPicPr>
          <p:nvPr/>
        </p:nvPicPr>
        <p:blipFill>
          <a:blip r:embed="rId3"/>
          <a:stretch>
            <a:fillRect/>
          </a:stretch>
        </p:blipFill>
        <p:spPr>
          <a:xfrm>
            <a:off x="1400502" y="1081945"/>
            <a:ext cx="9820964" cy="1572293"/>
          </a:xfrm>
          <a:prstGeom prst="rect">
            <a:avLst/>
          </a:prstGeom>
        </p:spPr>
      </p:pic>
      <p:sp>
        <p:nvSpPr>
          <p:cNvPr id="6" name="Slide Number Placeholder 5">
            <a:extLst>
              <a:ext uri="{FF2B5EF4-FFF2-40B4-BE49-F238E27FC236}">
                <a16:creationId xmlns:a16="http://schemas.microsoft.com/office/drawing/2014/main" id="{C49E7096-3D99-4228-A7D0-98C969C2D2C0}"/>
              </a:ext>
            </a:extLst>
          </p:cNvPr>
          <p:cNvSpPr>
            <a:spLocks noGrp="1"/>
          </p:cNvSpPr>
          <p:nvPr>
            <p:ph type="sldNum" sz="quarter" idx="12"/>
          </p:nvPr>
        </p:nvSpPr>
        <p:spPr/>
        <p:txBody>
          <a:bodyPr/>
          <a:lstStyle/>
          <a:p>
            <a:fld id="{30A23651-48D1-44B5-8BC0-FAEFC09BA791}" type="slidenum">
              <a:rPr lang="en-US" smtClean="0"/>
              <a:t>25</a:t>
            </a:fld>
            <a:endParaRPr lang="en-US"/>
          </a:p>
        </p:txBody>
      </p:sp>
    </p:spTree>
    <p:extLst>
      <p:ext uri="{BB962C8B-B14F-4D97-AF65-F5344CB8AC3E}">
        <p14:creationId xmlns:p14="http://schemas.microsoft.com/office/powerpoint/2010/main" val="6089981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BD14D8-0DCA-4D47-A4D8-C83FB36AD29A}"/>
              </a:ext>
            </a:extLst>
          </p:cNvPr>
          <p:cNvPicPr>
            <a:picLocks noChangeAspect="1"/>
          </p:cNvPicPr>
          <p:nvPr/>
        </p:nvPicPr>
        <p:blipFill>
          <a:blip r:embed="rId2"/>
          <a:stretch>
            <a:fillRect/>
          </a:stretch>
        </p:blipFill>
        <p:spPr>
          <a:xfrm>
            <a:off x="3626580" y="1290832"/>
            <a:ext cx="7968469" cy="3556807"/>
          </a:xfrm>
          <a:prstGeom prst="rect">
            <a:avLst/>
          </a:prstGeom>
        </p:spPr>
      </p:pic>
      <p:pic>
        <p:nvPicPr>
          <p:cNvPr id="14340" name="Picture 4">
            <a:extLst>
              <a:ext uri="{FF2B5EF4-FFF2-40B4-BE49-F238E27FC236}">
                <a16:creationId xmlns:a16="http://schemas.microsoft.com/office/drawing/2014/main" id="{F81F82E2-7920-4291-97EB-EFD51DFEF2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581" y="1290832"/>
            <a:ext cx="2540107" cy="3570261"/>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1C79E32C-BDDA-4C5E-B1A3-C806C7FBFD75}"/>
              </a:ext>
            </a:extLst>
          </p:cNvPr>
          <p:cNvSpPr>
            <a:spLocks noGrp="1"/>
          </p:cNvSpPr>
          <p:nvPr>
            <p:ph type="sldNum" sz="quarter" idx="12"/>
          </p:nvPr>
        </p:nvSpPr>
        <p:spPr/>
        <p:txBody>
          <a:bodyPr/>
          <a:lstStyle/>
          <a:p>
            <a:fld id="{30A23651-48D1-44B5-8BC0-FAEFC09BA791}" type="slidenum">
              <a:rPr lang="en-US" smtClean="0">
                <a:latin typeface="Times New Roman" panose="02020603050405020304" pitchFamily="18" charset="0"/>
                <a:cs typeface="Times New Roman" panose="02020603050405020304" pitchFamily="18" charset="0"/>
              </a:rPr>
              <a:t>26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70117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DF6731D-04AA-499D-AF28-3A3330D1959C}"/>
              </a:ext>
            </a:extLst>
          </p:cNvPr>
          <p:cNvPicPr>
            <a:picLocks noChangeAspect="1"/>
          </p:cNvPicPr>
          <p:nvPr/>
        </p:nvPicPr>
        <p:blipFill>
          <a:blip r:embed="rId2"/>
          <a:stretch>
            <a:fillRect/>
          </a:stretch>
        </p:blipFill>
        <p:spPr>
          <a:xfrm>
            <a:off x="645303" y="918739"/>
            <a:ext cx="10901394" cy="2123841"/>
          </a:xfrm>
          <a:prstGeom prst="rect">
            <a:avLst/>
          </a:prstGeom>
        </p:spPr>
      </p:pic>
      <p:pic>
        <p:nvPicPr>
          <p:cNvPr id="15362" name="Picture 2">
            <a:extLst>
              <a:ext uri="{FF2B5EF4-FFF2-40B4-BE49-F238E27FC236}">
                <a16:creationId xmlns:a16="http://schemas.microsoft.com/office/drawing/2014/main" id="{3CF5AA7E-FE3C-43E8-82C7-0A0F88DB84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042580"/>
            <a:ext cx="10515600" cy="3470149"/>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6B3C7346-11F8-4DB4-90E2-39118B6EAB2B}"/>
              </a:ext>
            </a:extLst>
          </p:cNvPr>
          <p:cNvSpPr>
            <a:spLocks noGrp="1"/>
          </p:cNvSpPr>
          <p:nvPr>
            <p:ph type="sldNum" sz="quarter" idx="12"/>
          </p:nvPr>
        </p:nvSpPr>
        <p:spPr/>
        <p:txBody>
          <a:bodyPr/>
          <a:lstStyle/>
          <a:p>
            <a:fld id="{30A23651-48D1-44B5-8BC0-FAEFC09BA791}" type="slidenum">
              <a:rPr lang="en-US" sz="1600" smtClean="0"/>
              <a:t>27</a:t>
            </a:fld>
            <a:endParaRPr lang="en-US" sz="1600" dirty="0"/>
          </a:p>
        </p:txBody>
      </p:sp>
    </p:spTree>
    <p:extLst>
      <p:ext uri="{BB962C8B-B14F-4D97-AF65-F5344CB8AC3E}">
        <p14:creationId xmlns:p14="http://schemas.microsoft.com/office/powerpoint/2010/main" val="2686674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F3AAA0E-77F5-4A76-AEB9-B3A15A30B858}"/>
              </a:ext>
            </a:extLst>
          </p:cNvPr>
          <p:cNvSpPr>
            <a:spLocks noGrp="1"/>
          </p:cNvSpPr>
          <p:nvPr>
            <p:ph type="sldNum" sz="quarter" idx="12"/>
          </p:nvPr>
        </p:nvSpPr>
        <p:spPr/>
        <p:txBody>
          <a:bodyPr/>
          <a:lstStyle/>
          <a:p>
            <a:fld id="{30A23651-48D1-44B5-8BC0-FAEFC09BA791}" type="slidenum">
              <a:rPr lang="en-US" smtClean="0"/>
              <a:t>28</a:t>
            </a:fld>
            <a:endParaRPr lang="en-US"/>
          </a:p>
        </p:txBody>
      </p:sp>
      <p:pic>
        <p:nvPicPr>
          <p:cNvPr id="8" name="Picture 7">
            <a:extLst>
              <a:ext uri="{FF2B5EF4-FFF2-40B4-BE49-F238E27FC236}">
                <a16:creationId xmlns:a16="http://schemas.microsoft.com/office/drawing/2014/main" id="{4B7E892B-56F4-47EA-BB7C-16BCE6A142A5}"/>
              </a:ext>
            </a:extLst>
          </p:cNvPr>
          <p:cNvPicPr>
            <a:picLocks noChangeAspect="1"/>
          </p:cNvPicPr>
          <p:nvPr/>
        </p:nvPicPr>
        <p:blipFill>
          <a:blip r:embed="rId2"/>
          <a:stretch>
            <a:fillRect/>
          </a:stretch>
        </p:blipFill>
        <p:spPr>
          <a:xfrm>
            <a:off x="1711428" y="1"/>
            <a:ext cx="8870228" cy="6858000"/>
          </a:xfrm>
          <a:prstGeom prst="rect">
            <a:avLst/>
          </a:prstGeom>
        </p:spPr>
      </p:pic>
    </p:spTree>
    <p:extLst>
      <p:ext uri="{BB962C8B-B14F-4D97-AF65-F5344CB8AC3E}">
        <p14:creationId xmlns:p14="http://schemas.microsoft.com/office/powerpoint/2010/main" val="1576528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58C12D-D5AC-4B8A-ACF1-E84E348BD827}"/>
              </a:ext>
            </a:extLst>
          </p:cNvPr>
          <p:cNvPicPr>
            <a:picLocks noChangeAspect="1"/>
          </p:cNvPicPr>
          <p:nvPr/>
        </p:nvPicPr>
        <p:blipFill>
          <a:blip r:embed="rId2"/>
          <a:stretch>
            <a:fillRect/>
          </a:stretch>
        </p:blipFill>
        <p:spPr>
          <a:xfrm>
            <a:off x="3264733" y="941724"/>
            <a:ext cx="8899317" cy="4974551"/>
          </a:xfrm>
          <a:prstGeom prst="rect">
            <a:avLst/>
          </a:prstGeom>
        </p:spPr>
      </p:pic>
      <p:pic>
        <p:nvPicPr>
          <p:cNvPr id="16388" name="Picture 4" descr="نتیجه تصویری برای droplet splash">
            <a:extLst>
              <a:ext uri="{FF2B5EF4-FFF2-40B4-BE49-F238E27FC236}">
                <a16:creationId xmlns:a16="http://schemas.microsoft.com/office/drawing/2014/main" id="{668F5EB6-92CF-482D-AC58-341C397CB1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497" y="1382842"/>
            <a:ext cx="3069236" cy="2046157"/>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نتیجه تصویری برای bouble fluid mechanics">
            <a:extLst>
              <a:ext uri="{FF2B5EF4-FFF2-40B4-BE49-F238E27FC236}">
                <a16:creationId xmlns:a16="http://schemas.microsoft.com/office/drawing/2014/main" id="{9FED03F3-BCAF-42A7-A604-44AAB7C492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130" y="3870117"/>
            <a:ext cx="3069970" cy="1837388"/>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D1B0CE0F-A7D3-43B7-9C16-2B9D6B321FBC}"/>
              </a:ext>
            </a:extLst>
          </p:cNvPr>
          <p:cNvSpPr>
            <a:spLocks noGrp="1"/>
          </p:cNvSpPr>
          <p:nvPr>
            <p:ph type="sldNum" sz="quarter" idx="12"/>
          </p:nvPr>
        </p:nvSpPr>
        <p:spPr/>
        <p:txBody>
          <a:bodyPr/>
          <a:lstStyle/>
          <a:p>
            <a:fld id="{30A23651-48D1-44B5-8BC0-FAEFC09BA791}" type="slidenum">
              <a:rPr lang="en-US" smtClean="0"/>
              <a:t>29</a:t>
            </a:fld>
            <a:endParaRPr lang="en-US"/>
          </a:p>
        </p:txBody>
      </p:sp>
    </p:spTree>
    <p:extLst>
      <p:ext uri="{BB962C8B-B14F-4D97-AF65-F5344CB8AC3E}">
        <p14:creationId xmlns:p14="http://schemas.microsoft.com/office/powerpoint/2010/main" val="3163158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F6B7C6-072B-4467-923F-8B2625CEB049}"/>
              </a:ext>
            </a:extLst>
          </p:cNvPr>
          <p:cNvSpPr>
            <a:spLocks noGrp="1"/>
          </p:cNvSpPr>
          <p:nvPr>
            <p:ph type="sldNum" sz="quarter" idx="12"/>
          </p:nvPr>
        </p:nvSpPr>
        <p:spPr>
          <a:xfrm>
            <a:off x="9200536" y="6339834"/>
            <a:ext cx="2743200" cy="365125"/>
          </a:xfrm>
        </p:spPr>
        <p:txBody>
          <a:bodyPr/>
          <a:lstStyle/>
          <a:p>
            <a:fld id="{30A23651-48D1-44B5-8BC0-FAEFC09BA791}" type="slidenum">
              <a:rPr lang="en-US" smtClean="0"/>
              <a:t>3</a:t>
            </a:fld>
            <a:endParaRPr lang="en-US"/>
          </a:p>
        </p:txBody>
      </p:sp>
      <p:pic>
        <p:nvPicPr>
          <p:cNvPr id="3" name="Picture 2">
            <a:extLst>
              <a:ext uri="{FF2B5EF4-FFF2-40B4-BE49-F238E27FC236}">
                <a16:creationId xmlns:a16="http://schemas.microsoft.com/office/drawing/2014/main" id="{D376058B-F629-4E81-B110-8E3C78514261}"/>
              </a:ext>
            </a:extLst>
          </p:cNvPr>
          <p:cNvPicPr>
            <a:picLocks noChangeAspect="1"/>
          </p:cNvPicPr>
          <p:nvPr/>
        </p:nvPicPr>
        <p:blipFill>
          <a:blip r:embed="rId2"/>
          <a:stretch>
            <a:fillRect/>
          </a:stretch>
        </p:blipFill>
        <p:spPr>
          <a:xfrm>
            <a:off x="1297629" y="398153"/>
            <a:ext cx="10245672" cy="6306806"/>
          </a:xfrm>
          <a:prstGeom prst="rect">
            <a:avLst/>
          </a:prstGeom>
        </p:spPr>
      </p:pic>
      <p:pic>
        <p:nvPicPr>
          <p:cNvPr id="6" name="Picture 2" descr="نتیجه تصویری برای huge wind tunel">
            <a:extLst>
              <a:ext uri="{FF2B5EF4-FFF2-40B4-BE49-F238E27FC236}">
                <a16:creationId xmlns:a16="http://schemas.microsoft.com/office/drawing/2014/main" id="{5F993B98-5EAC-425B-9308-F90609BDFF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012" y="322581"/>
            <a:ext cx="3505200" cy="3228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10408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نتیجه تصویری برای Lift and drag Force">
            <a:extLst>
              <a:ext uri="{FF2B5EF4-FFF2-40B4-BE49-F238E27FC236}">
                <a16:creationId xmlns:a16="http://schemas.microsoft.com/office/drawing/2014/main" id="{B51BCAC1-F06E-4656-B2BE-19A9FA9BB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117" y="875250"/>
            <a:ext cx="3680339" cy="2461737"/>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نتیجه تصویری برای frivtion head loss">
            <a:extLst>
              <a:ext uri="{FF2B5EF4-FFF2-40B4-BE49-F238E27FC236}">
                <a16:creationId xmlns:a16="http://schemas.microsoft.com/office/drawing/2014/main" id="{9DA1FFD7-5A4E-4FDA-A013-A3FD559F1A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902" y="3782787"/>
            <a:ext cx="4031289" cy="25497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1E190893-DDBF-469C-95F5-E6440AE606FE}"/>
              </a:ext>
            </a:extLst>
          </p:cNvPr>
          <p:cNvPicPr>
            <a:picLocks noChangeAspect="1"/>
          </p:cNvPicPr>
          <p:nvPr/>
        </p:nvPicPr>
        <p:blipFill>
          <a:blip r:embed="rId4"/>
          <a:stretch>
            <a:fillRect/>
          </a:stretch>
        </p:blipFill>
        <p:spPr>
          <a:xfrm>
            <a:off x="4189284" y="138834"/>
            <a:ext cx="7903223" cy="6719166"/>
          </a:xfrm>
          <a:prstGeom prst="rect">
            <a:avLst/>
          </a:prstGeom>
        </p:spPr>
      </p:pic>
      <p:sp>
        <p:nvSpPr>
          <p:cNvPr id="7" name="Slide Number Placeholder 6">
            <a:extLst>
              <a:ext uri="{FF2B5EF4-FFF2-40B4-BE49-F238E27FC236}">
                <a16:creationId xmlns:a16="http://schemas.microsoft.com/office/drawing/2014/main" id="{5A1D92B2-0508-4626-A2D1-7913C5F0C05F}"/>
              </a:ext>
            </a:extLst>
          </p:cNvPr>
          <p:cNvSpPr>
            <a:spLocks noGrp="1"/>
          </p:cNvSpPr>
          <p:nvPr>
            <p:ph type="sldNum" sz="quarter" idx="12"/>
          </p:nvPr>
        </p:nvSpPr>
        <p:spPr/>
        <p:txBody>
          <a:bodyPr/>
          <a:lstStyle/>
          <a:p>
            <a:fld id="{30A23651-48D1-44B5-8BC0-FAEFC09BA791}" type="slidenum">
              <a:rPr lang="en-US" smtClean="0"/>
              <a:t>30</a:t>
            </a:fld>
            <a:endParaRPr lang="en-US"/>
          </a:p>
        </p:txBody>
      </p:sp>
    </p:spTree>
    <p:extLst>
      <p:ext uri="{BB962C8B-B14F-4D97-AF65-F5344CB8AC3E}">
        <p14:creationId xmlns:p14="http://schemas.microsoft.com/office/powerpoint/2010/main" val="27015817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C171BFD-72AF-4267-8823-313151B2EDC9}"/>
              </a:ext>
            </a:extLst>
          </p:cNvPr>
          <p:cNvSpPr>
            <a:spLocks noGrp="1"/>
          </p:cNvSpPr>
          <p:nvPr>
            <p:ph type="sldNum" sz="quarter" idx="12"/>
          </p:nvPr>
        </p:nvSpPr>
        <p:spPr/>
        <p:txBody>
          <a:bodyPr/>
          <a:lstStyle/>
          <a:p>
            <a:fld id="{30A23651-48D1-44B5-8BC0-FAEFC09BA791}" type="slidenum">
              <a:rPr lang="en-US" smtClean="0"/>
              <a:t>31</a:t>
            </a:fld>
            <a:endParaRPr lang="en-US"/>
          </a:p>
        </p:txBody>
      </p:sp>
      <p:pic>
        <p:nvPicPr>
          <p:cNvPr id="2052" name="Picture 4" descr="نتیجه تصویری برای end of powerpoint">
            <a:extLst>
              <a:ext uri="{FF2B5EF4-FFF2-40B4-BE49-F238E27FC236}">
                <a16:creationId xmlns:a16="http://schemas.microsoft.com/office/drawing/2014/main" id="{0C62BC84-11C9-44C9-ABEB-8BEA77BA04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1724" y="200793"/>
            <a:ext cx="8608551" cy="6456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99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F6B7C6-072B-4467-923F-8B2625CEB049}"/>
              </a:ext>
            </a:extLst>
          </p:cNvPr>
          <p:cNvSpPr>
            <a:spLocks noGrp="1"/>
          </p:cNvSpPr>
          <p:nvPr>
            <p:ph type="sldNum" sz="quarter" idx="12"/>
          </p:nvPr>
        </p:nvSpPr>
        <p:spPr>
          <a:xfrm>
            <a:off x="9448800" y="6492875"/>
            <a:ext cx="2743200" cy="365125"/>
          </a:xfrm>
        </p:spPr>
        <p:txBody>
          <a:bodyPr/>
          <a:lstStyle/>
          <a:p>
            <a:fld id="{30A23651-48D1-44B5-8BC0-FAEFC09BA791}" type="slidenum">
              <a:rPr lang="en-US" smtClean="0"/>
              <a:t>4</a:t>
            </a:fld>
            <a:endParaRPr lang="en-US"/>
          </a:p>
        </p:txBody>
      </p:sp>
      <p:pic>
        <p:nvPicPr>
          <p:cNvPr id="3074" name="Picture 2" descr="نتیجه تصویری برای geometric similarity fluid mechanics">
            <a:extLst>
              <a:ext uri="{FF2B5EF4-FFF2-40B4-BE49-F238E27FC236}">
                <a16:creationId xmlns:a16="http://schemas.microsoft.com/office/drawing/2014/main" id="{5341A3B4-5D53-41B2-B167-65D6FA7E0B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93502"/>
            <a:ext cx="6384370" cy="306449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نتیجه تصویری برای geometric similarity fluid mechanics">
            <a:extLst>
              <a:ext uri="{FF2B5EF4-FFF2-40B4-BE49-F238E27FC236}">
                <a16:creationId xmlns:a16="http://schemas.microsoft.com/office/drawing/2014/main" id="{7F3FA548-C512-43E6-8267-80D04A47AF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3132" y="4529682"/>
            <a:ext cx="5384858" cy="185761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B8B3B066-2F67-4E18-B3FE-B00740BC4E83}"/>
              </a:ext>
            </a:extLst>
          </p:cNvPr>
          <p:cNvPicPr>
            <a:picLocks noChangeAspect="1"/>
          </p:cNvPicPr>
          <p:nvPr/>
        </p:nvPicPr>
        <p:blipFill>
          <a:blip r:embed="rId4"/>
          <a:stretch>
            <a:fillRect/>
          </a:stretch>
        </p:blipFill>
        <p:spPr>
          <a:xfrm>
            <a:off x="421246" y="78185"/>
            <a:ext cx="11349507" cy="3429000"/>
          </a:xfrm>
          <a:prstGeom prst="rect">
            <a:avLst/>
          </a:prstGeom>
        </p:spPr>
      </p:pic>
    </p:spTree>
    <p:extLst>
      <p:ext uri="{BB962C8B-B14F-4D97-AF65-F5344CB8AC3E}">
        <p14:creationId xmlns:p14="http://schemas.microsoft.com/office/powerpoint/2010/main" val="640957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F6B7C6-072B-4467-923F-8B2625CEB049}"/>
              </a:ext>
            </a:extLst>
          </p:cNvPr>
          <p:cNvSpPr>
            <a:spLocks noGrp="1"/>
          </p:cNvSpPr>
          <p:nvPr>
            <p:ph type="sldNum" sz="quarter" idx="12"/>
          </p:nvPr>
        </p:nvSpPr>
        <p:spPr>
          <a:xfrm>
            <a:off x="9200536" y="6339834"/>
            <a:ext cx="2743200" cy="365125"/>
          </a:xfrm>
        </p:spPr>
        <p:txBody>
          <a:bodyPr/>
          <a:lstStyle/>
          <a:p>
            <a:fld id="{30A23651-48D1-44B5-8BC0-FAEFC09BA791}" type="slidenum">
              <a:rPr lang="en-US" smtClean="0"/>
              <a:t>5</a:t>
            </a:fld>
            <a:endParaRPr lang="en-US"/>
          </a:p>
        </p:txBody>
      </p:sp>
      <p:pic>
        <p:nvPicPr>
          <p:cNvPr id="2050" name="Picture 2" descr="نتیجه تصویری برای kinematic similarity fluid mechanics">
            <a:extLst>
              <a:ext uri="{FF2B5EF4-FFF2-40B4-BE49-F238E27FC236}">
                <a16:creationId xmlns:a16="http://schemas.microsoft.com/office/drawing/2014/main" id="{B93C8FF0-AA0A-4F42-B8A9-55EA0C8F6C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331" y="4145175"/>
            <a:ext cx="5876010" cy="24457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902AD49-3C93-4550-A42C-9B6822F4754E}"/>
              </a:ext>
            </a:extLst>
          </p:cNvPr>
          <p:cNvPicPr>
            <a:picLocks noChangeAspect="1"/>
          </p:cNvPicPr>
          <p:nvPr/>
        </p:nvPicPr>
        <p:blipFill>
          <a:blip r:embed="rId3"/>
          <a:stretch>
            <a:fillRect/>
          </a:stretch>
        </p:blipFill>
        <p:spPr>
          <a:xfrm>
            <a:off x="365101" y="608910"/>
            <a:ext cx="6850469" cy="3092935"/>
          </a:xfrm>
          <a:prstGeom prst="rect">
            <a:avLst/>
          </a:prstGeom>
        </p:spPr>
      </p:pic>
      <p:pic>
        <p:nvPicPr>
          <p:cNvPr id="8" name="Picture 7">
            <a:extLst>
              <a:ext uri="{FF2B5EF4-FFF2-40B4-BE49-F238E27FC236}">
                <a16:creationId xmlns:a16="http://schemas.microsoft.com/office/drawing/2014/main" id="{F1F1121C-C939-421B-9128-16C5CEC99961}"/>
              </a:ext>
            </a:extLst>
          </p:cNvPr>
          <p:cNvPicPr>
            <a:picLocks noChangeAspect="1"/>
          </p:cNvPicPr>
          <p:nvPr/>
        </p:nvPicPr>
        <p:blipFill>
          <a:blip r:embed="rId4"/>
          <a:stretch>
            <a:fillRect/>
          </a:stretch>
        </p:blipFill>
        <p:spPr>
          <a:xfrm>
            <a:off x="7699824" y="1271434"/>
            <a:ext cx="3976444" cy="4315132"/>
          </a:xfrm>
          <a:prstGeom prst="rect">
            <a:avLst/>
          </a:prstGeom>
        </p:spPr>
      </p:pic>
    </p:spTree>
    <p:extLst>
      <p:ext uri="{BB962C8B-B14F-4D97-AF65-F5344CB8AC3E}">
        <p14:creationId xmlns:p14="http://schemas.microsoft.com/office/powerpoint/2010/main" val="3819535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4CC983FB-E8F8-4BCB-8DA5-8CF17D752C45}"/>
              </a:ext>
            </a:extLst>
          </p:cNvPr>
          <p:cNvSpPr>
            <a:spLocks noGrp="1"/>
          </p:cNvSpPr>
          <p:nvPr>
            <p:ph type="sldNum" sz="quarter" idx="12"/>
          </p:nvPr>
        </p:nvSpPr>
        <p:spPr/>
        <p:txBody>
          <a:bodyPr/>
          <a:lstStyle/>
          <a:p>
            <a:fld id="{30A23651-48D1-44B5-8BC0-FAEFC09BA791}" type="slidenum">
              <a:rPr lang="en-US" smtClean="0"/>
              <a:t>6</a:t>
            </a:fld>
            <a:endParaRPr lang="en-US"/>
          </a:p>
        </p:txBody>
      </p:sp>
      <p:sp>
        <p:nvSpPr>
          <p:cNvPr id="4" name="Rectangle 2">
            <a:extLst>
              <a:ext uri="{FF2B5EF4-FFF2-40B4-BE49-F238E27FC236}">
                <a16:creationId xmlns:a16="http://schemas.microsoft.com/office/drawing/2014/main" id="{2E48CFB3-BDB8-4D06-B23C-16CB2809F60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6" name="Picture 2" descr="نتیجه تصویری برای wind tunnel car">
            <a:extLst>
              <a:ext uri="{FF2B5EF4-FFF2-40B4-BE49-F238E27FC236}">
                <a16:creationId xmlns:a16="http://schemas.microsoft.com/office/drawing/2014/main" id="{03D921F8-631A-4549-8072-9B84B2BE9B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095" y="228703"/>
            <a:ext cx="4623922" cy="307821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نتیجه تصویری برای wind tunnel car">
            <a:extLst>
              <a:ext uri="{FF2B5EF4-FFF2-40B4-BE49-F238E27FC236}">
                <a16:creationId xmlns:a16="http://schemas.microsoft.com/office/drawing/2014/main" id="{F0CAE2BB-42C4-45C8-BE60-EE43A1044F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460104"/>
            <a:ext cx="4608817" cy="311506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0970F341-C81A-4A8B-A2B5-00854D2AE0F0}"/>
              </a:ext>
            </a:extLst>
          </p:cNvPr>
          <p:cNvPicPr>
            <a:picLocks noChangeAspect="1"/>
          </p:cNvPicPr>
          <p:nvPr/>
        </p:nvPicPr>
        <p:blipFill>
          <a:blip r:embed="rId4"/>
          <a:stretch>
            <a:fillRect/>
          </a:stretch>
        </p:blipFill>
        <p:spPr>
          <a:xfrm>
            <a:off x="6559362" y="599074"/>
            <a:ext cx="4809543" cy="5415677"/>
          </a:xfrm>
          <a:prstGeom prst="rect">
            <a:avLst/>
          </a:prstGeom>
        </p:spPr>
      </p:pic>
    </p:spTree>
    <p:extLst>
      <p:ext uri="{BB962C8B-B14F-4D97-AF65-F5344CB8AC3E}">
        <p14:creationId xmlns:p14="http://schemas.microsoft.com/office/powerpoint/2010/main" val="9658531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D20191-99A3-4C9E-9DED-9607B097115F}"/>
              </a:ext>
            </a:extLst>
          </p:cNvPr>
          <p:cNvPicPr>
            <a:picLocks noChangeAspect="1"/>
          </p:cNvPicPr>
          <p:nvPr/>
        </p:nvPicPr>
        <p:blipFill>
          <a:blip r:embed="rId2"/>
          <a:stretch>
            <a:fillRect/>
          </a:stretch>
        </p:blipFill>
        <p:spPr>
          <a:xfrm>
            <a:off x="1452827" y="116174"/>
            <a:ext cx="9286346" cy="6625652"/>
          </a:xfrm>
          <a:prstGeom prst="rect">
            <a:avLst/>
          </a:prstGeom>
        </p:spPr>
      </p:pic>
      <p:sp>
        <p:nvSpPr>
          <p:cNvPr id="7" name="Slide Number Placeholder 6">
            <a:extLst>
              <a:ext uri="{FF2B5EF4-FFF2-40B4-BE49-F238E27FC236}">
                <a16:creationId xmlns:a16="http://schemas.microsoft.com/office/drawing/2014/main" id="{B68FB953-9E93-4E0F-9D78-3DDF62C01490}"/>
              </a:ext>
            </a:extLst>
          </p:cNvPr>
          <p:cNvSpPr>
            <a:spLocks noGrp="1"/>
          </p:cNvSpPr>
          <p:nvPr>
            <p:ph type="sldNum" sz="quarter" idx="12"/>
          </p:nvPr>
        </p:nvSpPr>
        <p:spPr/>
        <p:txBody>
          <a:bodyPr/>
          <a:lstStyle/>
          <a:p>
            <a:fld id="{30A23651-48D1-44B5-8BC0-FAEFC09BA791}" type="slidenum">
              <a:rPr lang="en-US" smtClean="0"/>
              <a:t>7</a:t>
            </a:fld>
            <a:endParaRPr lang="en-US"/>
          </a:p>
        </p:txBody>
      </p:sp>
    </p:spTree>
    <p:extLst>
      <p:ext uri="{BB962C8B-B14F-4D97-AF65-F5344CB8AC3E}">
        <p14:creationId xmlns:p14="http://schemas.microsoft.com/office/powerpoint/2010/main" val="281270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F82505-98E8-4B47-B7D8-9046FAC51CC9}"/>
              </a:ext>
            </a:extLst>
          </p:cNvPr>
          <p:cNvPicPr>
            <a:picLocks noChangeAspect="1"/>
          </p:cNvPicPr>
          <p:nvPr/>
        </p:nvPicPr>
        <p:blipFill>
          <a:blip r:embed="rId2"/>
          <a:stretch>
            <a:fillRect/>
          </a:stretch>
        </p:blipFill>
        <p:spPr>
          <a:xfrm>
            <a:off x="1123990" y="442367"/>
            <a:ext cx="9711246" cy="3095312"/>
          </a:xfrm>
          <a:prstGeom prst="rect">
            <a:avLst/>
          </a:prstGeom>
        </p:spPr>
      </p:pic>
      <p:pic>
        <p:nvPicPr>
          <p:cNvPr id="7" name="Picture 6">
            <a:extLst>
              <a:ext uri="{FF2B5EF4-FFF2-40B4-BE49-F238E27FC236}">
                <a16:creationId xmlns:a16="http://schemas.microsoft.com/office/drawing/2014/main" id="{BC237B5E-7150-4F70-B125-0233F7BC68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0581" y="3537679"/>
            <a:ext cx="3305196" cy="3305196"/>
          </a:xfrm>
          <a:prstGeom prst="rect">
            <a:avLst/>
          </a:prstGeom>
        </p:spPr>
      </p:pic>
      <p:pic>
        <p:nvPicPr>
          <p:cNvPr id="10" name="Picture 9">
            <a:extLst>
              <a:ext uri="{FF2B5EF4-FFF2-40B4-BE49-F238E27FC236}">
                <a16:creationId xmlns:a16="http://schemas.microsoft.com/office/drawing/2014/main" id="{95FBC5DF-41E3-46ED-8CC5-9D735BFB0B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6161" y="3894020"/>
            <a:ext cx="2036476" cy="2036476"/>
          </a:xfrm>
          <a:prstGeom prst="rect">
            <a:avLst/>
          </a:prstGeom>
        </p:spPr>
      </p:pic>
      <p:sp>
        <p:nvSpPr>
          <p:cNvPr id="11" name="Title 1">
            <a:extLst>
              <a:ext uri="{FF2B5EF4-FFF2-40B4-BE49-F238E27FC236}">
                <a16:creationId xmlns:a16="http://schemas.microsoft.com/office/drawing/2014/main" id="{D9D70071-E7B5-4A98-BA88-7D6A350F0339}"/>
              </a:ext>
            </a:extLst>
          </p:cNvPr>
          <p:cNvSpPr>
            <a:spLocks noGrp="1"/>
          </p:cNvSpPr>
          <p:nvPr>
            <p:ph type="title"/>
          </p:nvPr>
        </p:nvSpPr>
        <p:spPr>
          <a:xfrm>
            <a:off x="1149729" y="3730421"/>
            <a:ext cx="1896102" cy="1325563"/>
          </a:xfrm>
        </p:spPr>
        <p:txBody>
          <a:bodyPr>
            <a:normAutofit/>
          </a:bodyPr>
          <a:lstStyle/>
          <a:p>
            <a:pPr algn="r"/>
            <a:r>
              <a:rPr lang="fa-IR" sz="2800" dirty="0">
                <a:cs typeface="B Titr" panose="00000700000000000000" pitchFamily="2" charset="-78"/>
              </a:rPr>
              <a:t>نمونه اصلی</a:t>
            </a:r>
            <a:endParaRPr lang="en-US" sz="2800" dirty="0">
              <a:cs typeface="B Titr" panose="00000700000000000000" pitchFamily="2" charset="-78"/>
            </a:endParaRPr>
          </a:p>
        </p:txBody>
      </p:sp>
      <p:sp>
        <p:nvSpPr>
          <p:cNvPr id="13" name="Slide Number Placeholder 12">
            <a:extLst>
              <a:ext uri="{FF2B5EF4-FFF2-40B4-BE49-F238E27FC236}">
                <a16:creationId xmlns:a16="http://schemas.microsoft.com/office/drawing/2014/main" id="{76CEB94F-5126-4C54-8783-BDBAC070DA72}"/>
              </a:ext>
            </a:extLst>
          </p:cNvPr>
          <p:cNvSpPr>
            <a:spLocks noGrp="1"/>
          </p:cNvSpPr>
          <p:nvPr>
            <p:ph type="sldNum" sz="quarter" idx="12"/>
          </p:nvPr>
        </p:nvSpPr>
        <p:spPr/>
        <p:txBody>
          <a:bodyPr/>
          <a:lstStyle/>
          <a:p>
            <a:fld id="{30A23651-48D1-44B5-8BC0-FAEFC09BA791}" type="slidenum">
              <a:rPr lang="en-US" smtClean="0"/>
              <a:t>8</a:t>
            </a:fld>
            <a:endParaRPr lang="en-US"/>
          </a:p>
        </p:txBody>
      </p:sp>
      <p:sp>
        <p:nvSpPr>
          <p:cNvPr id="12" name="Title 1">
            <a:extLst>
              <a:ext uri="{FF2B5EF4-FFF2-40B4-BE49-F238E27FC236}">
                <a16:creationId xmlns:a16="http://schemas.microsoft.com/office/drawing/2014/main" id="{A018AD58-ED38-4D00-B438-752680D5CEB2}"/>
              </a:ext>
            </a:extLst>
          </p:cNvPr>
          <p:cNvSpPr txBox="1">
            <a:spLocks/>
          </p:cNvSpPr>
          <p:nvPr/>
        </p:nvSpPr>
        <p:spPr>
          <a:xfrm>
            <a:off x="8604586" y="3719730"/>
            <a:ext cx="18961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fa-IR" sz="2800" dirty="0">
                <a:cs typeface="B Titr" panose="00000700000000000000" pitchFamily="2" charset="-78"/>
              </a:rPr>
              <a:t>مدل</a:t>
            </a:r>
            <a:endParaRPr lang="en-US" sz="2800" dirty="0">
              <a:cs typeface="B Titr" panose="00000700000000000000" pitchFamily="2" charset="-78"/>
            </a:endParaRPr>
          </a:p>
        </p:txBody>
      </p:sp>
    </p:spTree>
    <p:extLst>
      <p:ext uri="{BB962C8B-B14F-4D97-AF65-F5344CB8AC3E}">
        <p14:creationId xmlns:p14="http://schemas.microsoft.com/office/powerpoint/2010/main" val="1567997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365116-D934-4ADE-9FF1-7CB7642C4F12}"/>
              </a:ext>
            </a:extLst>
          </p:cNvPr>
          <p:cNvPicPr>
            <a:picLocks noChangeAspect="1"/>
          </p:cNvPicPr>
          <p:nvPr/>
        </p:nvPicPr>
        <p:blipFill>
          <a:blip r:embed="rId2"/>
          <a:stretch>
            <a:fillRect/>
          </a:stretch>
        </p:blipFill>
        <p:spPr>
          <a:xfrm>
            <a:off x="940149" y="120634"/>
            <a:ext cx="10077621" cy="6737365"/>
          </a:xfrm>
          <a:prstGeom prst="rect">
            <a:avLst/>
          </a:prstGeom>
        </p:spPr>
      </p:pic>
      <p:sp>
        <p:nvSpPr>
          <p:cNvPr id="5" name="Slide Number Placeholder 4">
            <a:extLst>
              <a:ext uri="{FF2B5EF4-FFF2-40B4-BE49-F238E27FC236}">
                <a16:creationId xmlns:a16="http://schemas.microsoft.com/office/drawing/2014/main" id="{6916271B-633A-4060-8AA8-A520C5BB30C5}"/>
              </a:ext>
            </a:extLst>
          </p:cNvPr>
          <p:cNvSpPr>
            <a:spLocks noGrp="1"/>
          </p:cNvSpPr>
          <p:nvPr>
            <p:ph type="sldNum" sz="quarter" idx="12"/>
          </p:nvPr>
        </p:nvSpPr>
        <p:spPr/>
        <p:txBody>
          <a:bodyPr/>
          <a:lstStyle/>
          <a:p>
            <a:fld id="{30A23651-48D1-44B5-8BC0-FAEFC09BA791}" type="slidenum">
              <a:rPr lang="en-US" smtClean="0"/>
              <a:t>9</a:t>
            </a:fld>
            <a:endParaRPr lang="en-US"/>
          </a:p>
        </p:txBody>
      </p:sp>
    </p:spTree>
    <p:extLst>
      <p:ext uri="{BB962C8B-B14F-4D97-AF65-F5344CB8AC3E}">
        <p14:creationId xmlns:p14="http://schemas.microsoft.com/office/powerpoint/2010/main" val="379032351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1026</TotalTime>
  <Words>239</Words>
  <Application>Microsoft Office PowerPoint</Application>
  <PresentationFormat>Widescreen</PresentationFormat>
  <Paragraphs>59</Paragraphs>
  <Slides>31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Calibri Light</vt:lpstr>
      <vt:lpstr>Times New Roman</vt:lpstr>
      <vt:lpstr>Office Theme</vt:lpstr>
      <vt:lpstr>مکانیک سیالات 2</vt:lpstr>
      <vt:lpstr>PowerPoint Presentation</vt:lpstr>
      <vt:lpstr>PowerPoint Presentation</vt:lpstr>
      <vt:lpstr>PowerPoint Presentation</vt:lpstr>
      <vt:lpstr>PowerPoint Presentation</vt:lpstr>
      <vt:lpstr>PowerPoint Presentation</vt:lpstr>
      <vt:lpstr>PowerPoint Presentation</vt:lpstr>
      <vt:lpstr>نمونه اصلی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مکانیک سیالات 2</dc:title>
  <dc:creator>-</dc:creator>
  <cp:lastModifiedBy>Mahmood Norouzi</cp:lastModifiedBy>
  <cp:revision>61</cp:revision>
  <cp:lastPrinted>2020-03-04T16:57:11Z</cp:lastPrinted>
  <dcterms:created xsi:type="dcterms:W3CDTF">2020-03-03T09:30:57Z</dcterms:created>
  <dcterms:modified xsi:type="dcterms:W3CDTF">2021-02-21T23:51:41Z</dcterms:modified>
</cp:coreProperties>
</file>