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handoutMasterIdLst>
    <p:handoutMasterId r:id="rId26"/>
  </p:handoutMasterIdLst>
  <p:sldIdLst>
    <p:sldId id="285" r:id="rId3"/>
    <p:sldId id="287" r:id="rId4"/>
    <p:sldId id="288" r:id="rId5"/>
    <p:sldId id="282" r:id="rId6"/>
    <p:sldId id="289" r:id="rId7"/>
    <p:sldId id="290" r:id="rId8"/>
    <p:sldId id="286" r:id="rId9"/>
    <p:sldId id="274" r:id="rId10"/>
    <p:sldId id="273" r:id="rId11"/>
    <p:sldId id="265" r:id="rId12"/>
    <p:sldId id="277" r:id="rId13"/>
    <p:sldId id="263" r:id="rId14"/>
    <p:sldId id="280" r:id="rId15"/>
    <p:sldId id="291" r:id="rId16"/>
    <p:sldId id="292" r:id="rId17"/>
    <p:sldId id="299" r:id="rId18"/>
    <p:sldId id="294" r:id="rId19"/>
    <p:sldId id="295" r:id="rId20"/>
    <p:sldId id="296" r:id="rId21"/>
    <p:sldId id="297" r:id="rId22"/>
    <p:sldId id="298" r:id="rId23"/>
    <p:sldId id="283" r:id="rId24"/>
    <p:sldId id="28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2310" y="11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4" d="100"/>
          <a:sy n="64" d="100"/>
        </p:scale>
        <p:origin x="2991" y="5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970DB-8EE6-4E5B-9CBE-4CA39D1A6EC2}" type="datetimeFigureOut">
              <a:rPr lang="en-US" smtClean="0"/>
              <a:pPr/>
              <a:t>10/15/2024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55828-8ECA-4525-A47E-5E299A14B1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801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>
          <a:gsLst>
            <a:gs pos="100000">
              <a:schemeClr val="accent3"/>
            </a:gs>
            <a:gs pos="0">
              <a:schemeClr val="accent1"/>
            </a:gs>
          </a:gsLst>
          <a:lin ang="14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 userDrawn="1"/>
        </p:nvGrpSpPr>
        <p:grpSpPr>
          <a:xfrm>
            <a:off x="-1" y="0"/>
            <a:ext cx="12192001" cy="6858639"/>
            <a:chOff x="-1" y="-1"/>
            <a:chExt cx="12192001" cy="6858639"/>
          </a:xfrm>
        </p:grpSpPr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831769" y="-1"/>
              <a:ext cx="10777861" cy="6858639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0" h="5110">
                  <a:moveTo>
                    <a:pt x="3840" y="0"/>
                  </a:moveTo>
                  <a:lnTo>
                    <a:pt x="0" y="0"/>
                  </a:lnTo>
                  <a:lnTo>
                    <a:pt x="6337" y="5110"/>
                  </a:lnTo>
                  <a:lnTo>
                    <a:pt x="8030" y="5110"/>
                  </a:lnTo>
                  <a:lnTo>
                    <a:pt x="384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50000"/>
                    <a:alpha val="20000"/>
                  </a:schemeClr>
                </a:gs>
                <a:gs pos="0">
                  <a:schemeClr val="accent2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347084" y="-1"/>
              <a:ext cx="10318828" cy="6858639"/>
            </a:xfrm>
            <a:custGeom>
              <a:avLst/>
              <a:gdLst>
                <a:gd name="T0" fmla="*/ 7688 w 7688"/>
                <a:gd name="T1" fmla="*/ 0 h 5110"/>
                <a:gd name="T2" fmla="*/ 5495 w 7688"/>
                <a:gd name="T3" fmla="*/ 0 h 5110"/>
                <a:gd name="T4" fmla="*/ 0 w 7688"/>
                <a:gd name="T5" fmla="*/ 5110 h 5110"/>
                <a:gd name="T6" fmla="*/ 5050 w 7688"/>
                <a:gd name="T7" fmla="*/ 5110 h 5110"/>
                <a:gd name="T8" fmla="*/ 7495 w 7688"/>
                <a:gd name="T9" fmla="*/ 376 h 5110"/>
                <a:gd name="T10" fmla="*/ 7688 w 7688"/>
                <a:gd name="T11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88" h="5110">
                  <a:moveTo>
                    <a:pt x="7688" y="0"/>
                  </a:moveTo>
                  <a:lnTo>
                    <a:pt x="5495" y="0"/>
                  </a:lnTo>
                  <a:lnTo>
                    <a:pt x="0" y="5110"/>
                  </a:lnTo>
                  <a:lnTo>
                    <a:pt x="5050" y="5110"/>
                  </a:lnTo>
                  <a:lnTo>
                    <a:pt x="7495" y="376"/>
                  </a:lnTo>
                  <a:lnTo>
                    <a:pt x="7688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  <a:alpha val="3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19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1" y="398050"/>
              <a:ext cx="12192001" cy="5753528"/>
            </a:xfrm>
            <a:custGeom>
              <a:avLst/>
              <a:gdLst>
                <a:gd name="T0" fmla="*/ 0 w 9078"/>
                <a:gd name="T1" fmla="*/ 0 h 4284"/>
                <a:gd name="T2" fmla="*/ 0 w 9078"/>
                <a:gd name="T3" fmla="*/ 3607 h 4284"/>
                <a:gd name="T4" fmla="*/ 9078 w 9078"/>
                <a:gd name="T5" fmla="*/ 4284 h 4284"/>
                <a:gd name="T6" fmla="*/ 9078 w 9078"/>
                <a:gd name="T7" fmla="*/ 2703 h 4284"/>
                <a:gd name="T8" fmla="*/ 0 w 9078"/>
                <a:gd name="T9" fmla="*/ 0 h 4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4284">
                  <a:moveTo>
                    <a:pt x="0" y="0"/>
                  </a:moveTo>
                  <a:lnTo>
                    <a:pt x="0" y="3607"/>
                  </a:lnTo>
                  <a:lnTo>
                    <a:pt x="9078" y="4284"/>
                  </a:lnTo>
                  <a:lnTo>
                    <a:pt x="9078" y="270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1800">
                  <a:schemeClr val="accent3">
                    <a:alpha val="30000"/>
                  </a:schemeClr>
                </a:gs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1447222" y="475725"/>
              <a:ext cx="10744778" cy="6382913"/>
            </a:xfrm>
            <a:custGeom>
              <a:avLst/>
              <a:gdLst>
                <a:gd name="T0" fmla="*/ 7968 w 7968"/>
                <a:gd name="T1" fmla="*/ 0 h 4740"/>
                <a:gd name="T2" fmla="*/ 0 w 7968"/>
                <a:gd name="T3" fmla="*/ 4731 h 4740"/>
                <a:gd name="T4" fmla="*/ 5164 w 7968"/>
                <a:gd name="T5" fmla="*/ 4740 h 4740"/>
                <a:gd name="T6" fmla="*/ 7968 w 7968"/>
                <a:gd name="T7" fmla="*/ 1580 h 4740"/>
                <a:gd name="T8" fmla="*/ 7968 w 7968"/>
                <a:gd name="T9" fmla="*/ 0 h 4740"/>
                <a:gd name="connsiteX0" fmla="*/ 10015 w 10015"/>
                <a:gd name="connsiteY0" fmla="*/ 0 h 10001"/>
                <a:gd name="connsiteX1" fmla="*/ 0 w 10015"/>
                <a:gd name="connsiteY1" fmla="*/ 10001 h 10001"/>
                <a:gd name="connsiteX2" fmla="*/ 6496 w 10015"/>
                <a:gd name="connsiteY2" fmla="*/ 10000 h 10001"/>
                <a:gd name="connsiteX3" fmla="*/ 10015 w 10015"/>
                <a:gd name="connsiteY3" fmla="*/ 3333 h 10001"/>
                <a:gd name="connsiteX4" fmla="*/ 10015 w 10015"/>
                <a:gd name="connsiteY4" fmla="*/ 0 h 1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5" h="10001">
                  <a:moveTo>
                    <a:pt x="10015" y="0"/>
                  </a:moveTo>
                  <a:lnTo>
                    <a:pt x="0" y="10001"/>
                  </a:lnTo>
                  <a:lnTo>
                    <a:pt x="6496" y="10000"/>
                  </a:lnTo>
                  <a:lnTo>
                    <a:pt x="10015" y="3333"/>
                  </a:lnTo>
                  <a:lnTo>
                    <a:pt x="10015" y="0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144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9" name="Group 28" descr="abstract background design"/>
          <p:cNvGrpSpPr/>
          <p:nvPr userDrawn="1"/>
        </p:nvGrpSpPr>
        <p:grpSpPr>
          <a:xfrm>
            <a:off x="0" y="-638"/>
            <a:ext cx="12201526" cy="6858638"/>
            <a:chOff x="0" y="618575"/>
            <a:chExt cx="12201526" cy="6858638"/>
          </a:xfrm>
        </p:grpSpPr>
        <p:sp>
          <p:nvSpPr>
            <p:cNvPr id="27" name="Rectangle 26"/>
            <p:cNvSpPr/>
            <p:nvPr userDrawn="1"/>
          </p:nvSpPr>
          <p:spPr>
            <a:xfrm>
              <a:off x="0" y="618575"/>
              <a:ext cx="12192000" cy="6858638"/>
            </a:xfrm>
            <a:prstGeom prst="rect">
              <a:avLst/>
            </a:prstGeom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2">
                    <a:alpha val="5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9526" y="618894"/>
              <a:ext cx="12192000" cy="6858001"/>
            </a:xfrm>
            <a:prstGeom prst="rect">
              <a:avLst/>
            </a:prstGeom>
            <a:gradFill>
              <a:gsLst>
                <a:gs pos="67000">
                  <a:schemeClr val="accent3">
                    <a:alpha val="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8421" y="1294630"/>
            <a:ext cx="9175668" cy="2852928"/>
          </a:xfrm>
        </p:spPr>
        <p:txBody>
          <a:bodyPr anchor="b"/>
          <a:lstStyle>
            <a:lvl1pPr algn="ctr">
              <a:defRPr sz="6000" b="0">
                <a:solidFill>
                  <a:schemeClr val="tx2"/>
                </a:solidFill>
                <a:cs typeface="MRT_Matin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48421" y="4204106"/>
            <a:ext cx="9175668" cy="1561622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chemeClr val="tx2"/>
                </a:solidFill>
                <a:cs typeface="MRT_Matin" pitchFamily="2" charset="-7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pPr/>
              <a:t>10/15/2024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DBECBBC-B5FD-4F11-9AC2-5AED2BF7CA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reeform 10"/>
          <p:cNvSpPr>
            <a:spLocks/>
          </p:cNvSpPr>
          <p:nvPr userDrawn="1"/>
        </p:nvSpPr>
        <p:spPr bwMode="auto">
          <a:xfrm>
            <a:off x="-1109663" y="28575"/>
            <a:ext cx="14411326" cy="6800850"/>
          </a:xfrm>
          <a:custGeom>
            <a:avLst/>
            <a:gdLst>
              <a:gd name="T0" fmla="*/ 0 w 9078"/>
              <a:gd name="T1" fmla="*/ 0 h 4284"/>
              <a:gd name="T2" fmla="*/ 0 w 9078"/>
              <a:gd name="T3" fmla="*/ 3607 h 4284"/>
              <a:gd name="T4" fmla="*/ 9078 w 9078"/>
              <a:gd name="T5" fmla="*/ 4284 h 4284"/>
              <a:gd name="T6" fmla="*/ 9078 w 9078"/>
              <a:gd name="T7" fmla="*/ 2703 h 4284"/>
              <a:gd name="T8" fmla="*/ 0 w 9078"/>
              <a:gd name="T9" fmla="*/ 0 h 4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78" h="4284">
                <a:moveTo>
                  <a:pt x="0" y="0"/>
                </a:moveTo>
                <a:lnTo>
                  <a:pt x="0" y="3607"/>
                </a:lnTo>
                <a:lnTo>
                  <a:pt x="9078" y="4284"/>
                </a:lnTo>
                <a:lnTo>
                  <a:pt x="9078" y="270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15"/>
          <p:cNvSpPr>
            <a:spLocks/>
          </p:cNvSpPr>
          <p:nvPr userDrawn="1"/>
        </p:nvSpPr>
        <p:spPr bwMode="auto">
          <a:xfrm>
            <a:off x="-3175" y="-627063"/>
            <a:ext cx="12204700" cy="8112126"/>
          </a:xfrm>
          <a:custGeom>
            <a:avLst/>
            <a:gdLst>
              <a:gd name="T0" fmla="*/ 7688 w 7688"/>
              <a:gd name="T1" fmla="*/ 0 h 5110"/>
              <a:gd name="T2" fmla="*/ 5495 w 7688"/>
              <a:gd name="T3" fmla="*/ 0 h 5110"/>
              <a:gd name="T4" fmla="*/ 0 w 7688"/>
              <a:gd name="T5" fmla="*/ 5110 h 5110"/>
              <a:gd name="T6" fmla="*/ 5050 w 7688"/>
              <a:gd name="T7" fmla="*/ 5110 h 5110"/>
              <a:gd name="T8" fmla="*/ 7495 w 7688"/>
              <a:gd name="T9" fmla="*/ 376 h 5110"/>
              <a:gd name="T10" fmla="*/ 7688 w 7688"/>
              <a:gd name="T11" fmla="*/ 0 h 5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8" h="5110">
                <a:moveTo>
                  <a:pt x="7688" y="0"/>
                </a:moveTo>
                <a:lnTo>
                  <a:pt x="5495" y="0"/>
                </a:lnTo>
                <a:lnTo>
                  <a:pt x="0" y="5110"/>
                </a:lnTo>
                <a:lnTo>
                  <a:pt x="5050" y="5110"/>
                </a:lnTo>
                <a:lnTo>
                  <a:pt x="7495" y="376"/>
                </a:lnTo>
                <a:lnTo>
                  <a:pt x="768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113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5661"/>
            <a:ext cx="10515600" cy="905377"/>
          </a:xfrm>
        </p:spPr>
        <p:txBody>
          <a:bodyPr/>
          <a:lstStyle>
            <a:lvl1pPr algn="r" rtl="1">
              <a:defRPr b="1">
                <a:cs typeface="B Roya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8887"/>
            <a:ext cx="10515600" cy="4881671"/>
          </a:xfrm>
        </p:spPr>
        <p:txBody>
          <a:bodyPr/>
          <a:lstStyle>
            <a:lvl1pPr marL="342900" indent="-342900" algn="r" rtl="1">
              <a:buFont typeface="Wingdings" panose="05000000000000000000" pitchFamily="2" charset="2"/>
              <a:buChar char=""/>
              <a:defRPr sz="3000">
                <a:solidFill>
                  <a:srgbClr val="7030A0"/>
                </a:solidFill>
                <a:cs typeface="B Roya" panose="00000400000000000000" pitchFamily="2" charset="-78"/>
              </a:defRPr>
            </a:lvl1pPr>
            <a:lvl2pPr marL="576263" indent="-342900" algn="r" rtl="1">
              <a:buFont typeface="Wingdings" panose="05000000000000000000" pitchFamily="2" charset="2"/>
              <a:buChar char=""/>
              <a:defRPr sz="2800">
                <a:cs typeface="B Roya" panose="00000400000000000000" pitchFamily="2" charset="-78"/>
              </a:defRPr>
            </a:lvl2pPr>
            <a:lvl3pPr algn="r" rtl="1">
              <a:defRPr>
                <a:cs typeface="B Roya" panose="00000400000000000000" pitchFamily="2" charset="-78"/>
              </a:defRPr>
            </a:lvl3pPr>
            <a:lvl4pPr algn="r" rtl="1">
              <a:defRPr>
                <a:cs typeface="B Roya" panose="00000400000000000000" pitchFamily="2" charset="-78"/>
              </a:defRPr>
            </a:lvl4pPr>
            <a:lvl5pPr algn="r" rtl="1">
              <a:defRPr>
                <a:cs typeface="B Roya" panose="00000400000000000000" pitchFamily="2" charset="-78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pPr/>
              <a:t>10/15/2024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630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2"/>
            </a:gs>
            <a:gs pos="0">
              <a:schemeClr val="bg1">
                <a:lumMod val="85000"/>
                <a:alpha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roup 1038"/>
          <p:cNvGrpSpPr/>
          <p:nvPr userDrawn="1"/>
        </p:nvGrpSpPr>
        <p:grpSpPr>
          <a:xfrm>
            <a:off x="-1" y="-2971"/>
            <a:ext cx="12192001" cy="6866062"/>
            <a:chOff x="-1" y="-2971"/>
            <a:chExt cx="12192001" cy="6866062"/>
          </a:xfrm>
        </p:grpSpPr>
        <p:sp>
          <p:nvSpPr>
            <p:cNvPr id="1028" name="Freeform 37"/>
            <p:cNvSpPr>
              <a:spLocks/>
            </p:cNvSpPr>
            <p:nvPr userDrawn="1"/>
          </p:nvSpPr>
          <p:spPr bwMode="auto">
            <a:xfrm>
              <a:off x="0" y="-2971"/>
              <a:ext cx="10287000" cy="6866062"/>
            </a:xfrm>
            <a:custGeom>
              <a:avLst/>
              <a:gdLst>
                <a:gd name="T0" fmla="*/ 6663 w 7656"/>
                <a:gd name="T1" fmla="*/ 0 h 5110"/>
                <a:gd name="T2" fmla="*/ 0 w 7656"/>
                <a:gd name="T3" fmla="*/ 5110 h 5110"/>
                <a:gd name="T4" fmla="*/ 4772 w 7656"/>
                <a:gd name="T5" fmla="*/ 5110 h 5110"/>
                <a:gd name="T6" fmla="*/ 7656 w 7656"/>
                <a:gd name="T7" fmla="*/ 0 h 5110"/>
                <a:gd name="T8" fmla="*/ 6663 w 765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6" h="5110">
                  <a:moveTo>
                    <a:pt x="6663" y="0"/>
                  </a:moveTo>
                  <a:lnTo>
                    <a:pt x="0" y="5110"/>
                  </a:lnTo>
                  <a:lnTo>
                    <a:pt x="4772" y="5110"/>
                  </a:lnTo>
                  <a:lnTo>
                    <a:pt x="7656" y="0"/>
                  </a:lnTo>
                  <a:lnTo>
                    <a:pt x="6663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4" name="Freeform 33"/>
            <p:cNvSpPr>
              <a:spLocks/>
            </p:cNvSpPr>
            <p:nvPr userDrawn="1"/>
          </p:nvSpPr>
          <p:spPr bwMode="auto">
            <a:xfrm>
              <a:off x="-1" y="0"/>
              <a:ext cx="5430032" cy="6858000"/>
            </a:xfrm>
            <a:custGeom>
              <a:avLst/>
              <a:gdLst>
                <a:gd name="T0" fmla="*/ 0 w 4046"/>
                <a:gd name="T1" fmla="*/ 0 h 5110"/>
                <a:gd name="T2" fmla="*/ 2437 w 4046"/>
                <a:gd name="T3" fmla="*/ 0 h 5110"/>
                <a:gd name="T4" fmla="*/ 4046 w 4046"/>
                <a:gd name="T5" fmla="*/ 5110 h 5110"/>
                <a:gd name="T6" fmla="*/ 2664 w 4046"/>
                <a:gd name="T7" fmla="*/ 5110 h 5110"/>
                <a:gd name="T8" fmla="*/ 0 w 404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6" h="5110">
                  <a:moveTo>
                    <a:pt x="0" y="0"/>
                  </a:moveTo>
                  <a:lnTo>
                    <a:pt x="2437" y="0"/>
                  </a:lnTo>
                  <a:lnTo>
                    <a:pt x="4046" y="5110"/>
                  </a:lnTo>
                  <a:lnTo>
                    <a:pt x="2664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9"/>
            <p:cNvSpPr>
              <a:spLocks/>
            </p:cNvSpPr>
            <p:nvPr userDrawn="1"/>
          </p:nvSpPr>
          <p:spPr bwMode="auto">
            <a:xfrm>
              <a:off x="1205778" y="-1"/>
              <a:ext cx="10986222" cy="6858001"/>
            </a:xfrm>
            <a:custGeom>
              <a:avLst/>
              <a:gdLst>
                <a:gd name="T0" fmla="*/ 0 w 8186"/>
                <a:gd name="T1" fmla="*/ 0 h 5110"/>
                <a:gd name="T2" fmla="*/ 5278 w 8186"/>
                <a:gd name="T3" fmla="*/ 0 h 5110"/>
                <a:gd name="T4" fmla="*/ 8186 w 8186"/>
                <a:gd name="T5" fmla="*/ 5110 h 5110"/>
                <a:gd name="T6" fmla="*/ 6479 w 8186"/>
                <a:gd name="T7" fmla="*/ 5110 h 5110"/>
                <a:gd name="T8" fmla="*/ 0 w 818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86" h="5110">
                  <a:moveTo>
                    <a:pt x="0" y="0"/>
                  </a:moveTo>
                  <a:lnTo>
                    <a:pt x="5278" y="0"/>
                  </a:lnTo>
                  <a:lnTo>
                    <a:pt x="8186" y="5110"/>
                  </a:lnTo>
                  <a:lnTo>
                    <a:pt x="6479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25"/>
            <p:cNvSpPr>
              <a:spLocks/>
            </p:cNvSpPr>
            <p:nvPr userDrawn="1"/>
          </p:nvSpPr>
          <p:spPr bwMode="auto">
            <a:xfrm>
              <a:off x="6996758" y="0"/>
              <a:ext cx="4495800" cy="6858000"/>
            </a:xfrm>
            <a:custGeom>
              <a:avLst/>
              <a:gdLst>
                <a:gd name="T0" fmla="*/ 0 w 2832"/>
                <a:gd name="T1" fmla="*/ 0 h 4320"/>
                <a:gd name="T2" fmla="*/ 526 w 2832"/>
                <a:gd name="T3" fmla="*/ 4320 h 4320"/>
                <a:gd name="T4" fmla="*/ 2015 w 2832"/>
                <a:gd name="T5" fmla="*/ 4320 h 4320"/>
                <a:gd name="T6" fmla="*/ 2832 w 2832"/>
                <a:gd name="T7" fmla="*/ 0 h 4320"/>
                <a:gd name="T8" fmla="*/ 0 w 2832"/>
                <a:gd name="T9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4320">
                  <a:moveTo>
                    <a:pt x="0" y="0"/>
                  </a:moveTo>
                  <a:lnTo>
                    <a:pt x="526" y="4320"/>
                  </a:lnTo>
                  <a:lnTo>
                    <a:pt x="2015" y="4320"/>
                  </a:lnTo>
                  <a:lnTo>
                    <a:pt x="2832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>
              <a:off x="2487614" y="-1"/>
              <a:ext cx="6095702" cy="6858001"/>
            </a:xfrm>
            <a:custGeom>
              <a:avLst/>
              <a:gdLst>
                <a:gd name="T0" fmla="*/ 2157 w 4542"/>
                <a:gd name="T1" fmla="*/ 0 h 5110"/>
                <a:gd name="T2" fmla="*/ 1183 w 4542"/>
                <a:gd name="T3" fmla="*/ 0 h 5110"/>
                <a:gd name="T4" fmla="*/ 0 w 4542"/>
                <a:gd name="T5" fmla="*/ 5110 h 5110"/>
                <a:gd name="T6" fmla="*/ 4542 w 4542"/>
                <a:gd name="T7" fmla="*/ 5110 h 5110"/>
                <a:gd name="T8" fmla="*/ 2157 w 4542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2" h="5110">
                  <a:moveTo>
                    <a:pt x="2157" y="0"/>
                  </a:moveTo>
                  <a:lnTo>
                    <a:pt x="1183" y="0"/>
                  </a:lnTo>
                  <a:lnTo>
                    <a:pt x="0" y="5110"/>
                  </a:lnTo>
                  <a:lnTo>
                    <a:pt x="4542" y="5110"/>
                  </a:lnTo>
                  <a:lnTo>
                    <a:pt x="2157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7"/>
            <p:cNvSpPr>
              <a:spLocks/>
            </p:cNvSpPr>
            <p:nvPr userDrawn="1"/>
          </p:nvSpPr>
          <p:spPr bwMode="auto">
            <a:xfrm>
              <a:off x="-1" y="798700"/>
              <a:ext cx="12192001" cy="4781176"/>
            </a:xfrm>
            <a:custGeom>
              <a:avLst/>
              <a:gdLst>
                <a:gd name="T0" fmla="*/ 0 w 9078"/>
                <a:gd name="T1" fmla="*/ 0 h 3560"/>
                <a:gd name="T2" fmla="*/ 9078 w 9078"/>
                <a:gd name="T3" fmla="*/ 672 h 3560"/>
                <a:gd name="T4" fmla="*/ 9078 w 9078"/>
                <a:gd name="T5" fmla="*/ 3560 h 3560"/>
                <a:gd name="T6" fmla="*/ 0 w 9078"/>
                <a:gd name="T7" fmla="*/ 985 h 3560"/>
                <a:gd name="T8" fmla="*/ 0 w 9078"/>
                <a:gd name="T9" fmla="*/ 0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3560">
                  <a:moveTo>
                    <a:pt x="0" y="0"/>
                  </a:moveTo>
                  <a:lnTo>
                    <a:pt x="9078" y="672"/>
                  </a:lnTo>
                  <a:lnTo>
                    <a:pt x="9078" y="3560"/>
                  </a:lnTo>
                  <a:lnTo>
                    <a:pt x="0" y="9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38" name="Rectangle 1037"/>
          <p:cNvSpPr/>
          <p:nvPr userDrawn="1"/>
        </p:nvSpPr>
        <p:spPr>
          <a:xfrm>
            <a:off x="0" y="-5092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  <a:alpha val="2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1" name="Rectangle 1040" descr="background shape"/>
          <p:cNvSpPr/>
          <p:nvPr userDrawn="1"/>
        </p:nvSpPr>
        <p:spPr>
          <a:xfrm>
            <a:off x="-4119" y="6237752"/>
            <a:ext cx="12197830" cy="630429"/>
          </a:xfrm>
          <a:custGeom>
            <a:avLst/>
            <a:gdLst>
              <a:gd name="connsiteX0" fmla="*/ 0 w 12192000"/>
              <a:gd name="connsiteY0" fmla="*/ 0 h 556282"/>
              <a:gd name="connsiteX1" fmla="*/ 12192000 w 12192000"/>
              <a:gd name="connsiteY1" fmla="*/ 0 h 556282"/>
              <a:gd name="connsiteX2" fmla="*/ 12192000 w 12192000"/>
              <a:gd name="connsiteY2" fmla="*/ 556282 h 556282"/>
              <a:gd name="connsiteX3" fmla="*/ 0 w 12192000"/>
              <a:gd name="connsiteY3" fmla="*/ 556282 h 556282"/>
              <a:gd name="connsiteX4" fmla="*/ 0 w 12192000"/>
              <a:gd name="connsiteY4" fmla="*/ 0 h 556282"/>
              <a:gd name="connsiteX0" fmla="*/ 0 w 12206068"/>
              <a:gd name="connsiteY0" fmla="*/ 1026941 h 1583223"/>
              <a:gd name="connsiteX1" fmla="*/ 12206068 w 12206068"/>
              <a:gd name="connsiteY1" fmla="*/ 0 h 1583223"/>
              <a:gd name="connsiteX2" fmla="*/ 12192000 w 12206068"/>
              <a:gd name="connsiteY2" fmla="*/ 1583223 h 1583223"/>
              <a:gd name="connsiteX3" fmla="*/ 0 w 12206068"/>
              <a:gd name="connsiteY3" fmla="*/ 1583223 h 1583223"/>
              <a:gd name="connsiteX4" fmla="*/ 0 w 12206068"/>
              <a:gd name="connsiteY4" fmla="*/ 1026941 h 1583223"/>
              <a:gd name="connsiteX0" fmla="*/ 0 w 12192000"/>
              <a:gd name="connsiteY0" fmla="*/ 34281 h 590563"/>
              <a:gd name="connsiteX1" fmla="*/ 12086619 w 12192000"/>
              <a:gd name="connsiteY1" fmla="*/ 0 h 590563"/>
              <a:gd name="connsiteX2" fmla="*/ 12192000 w 12192000"/>
              <a:gd name="connsiteY2" fmla="*/ 590563 h 590563"/>
              <a:gd name="connsiteX3" fmla="*/ 0 w 12192000"/>
              <a:gd name="connsiteY3" fmla="*/ 590563 h 590563"/>
              <a:gd name="connsiteX4" fmla="*/ 0 w 12192000"/>
              <a:gd name="connsiteY4" fmla="*/ 34281 h 590563"/>
              <a:gd name="connsiteX0" fmla="*/ 0 w 12193711"/>
              <a:gd name="connsiteY0" fmla="*/ 244346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0 w 12193711"/>
              <a:gd name="connsiteY4" fmla="*/ 244346 h 800628"/>
              <a:gd name="connsiteX0" fmla="*/ 98854 w 12193711"/>
              <a:gd name="connsiteY0" fmla="*/ 577978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98854 w 12193711"/>
              <a:gd name="connsiteY4" fmla="*/ 577978 h 800628"/>
              <a:gd name="connsiteX0" fmla="*/ 4119 w 12193711"/>
              <a:gd name="connsiteY0" fmla="*/ 606811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4119 w 12193711"/>
              <a:gd name="connsiteY4" fmla="*/ 606811 h 800628"/>
              <a:gd name="connsiteX0" fmla="*/ 135924 w 12193711"/>
              <a:gd name="connsiteY0" fmla="*/ 590335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135924 w 12193711"/>
              <a:gd name="connsiteY4" fmla="*/ 590335 h 800628"/>
              <a:gd name="connsiteX0" fmla="*/ 0 w 12197830"/>
              <a:gd name="connsiteY0" fmla="*/ 577978 h 800628"/>
              <a:gd name="connsiteX1" fmla="*/ 12197830 w 12197830"/>
              <a:gd name="connsiteY1" fmla="*/ 0 h 800628"/>
              <a:gd name="connsiteX2" fmla="*/ 12196119 w 12197830"/>
              <a:gd name="connsiteY2" fmla="*/ 800628 h 800628"/>
              <a:gd name="connsiteX3" fmla="*/ 4119 w 12197830"/>
              <a:gd name="connsiteY3" fmla="*/ 800628 h 800628"/>
              <a:gd name="connsiteX4" fmla="*/ 0 w 12197830"/>
              <a:gd name="connsiteY4" fmla="*/ 577978 h 800628"/>
              <a:gd name="connsiteX0" fmla="*/ 0 w 12196127"/>
              <a:gd name="connsiteY0" fmla="*/ 414454 h 637104"/>
              <a:gd name="connsiteX1" fmla="*/ 12167795 w 12196127"/>
              <a:gd name="connsiteY1" fmla="*/ 0 h 637104"/>
              <a:gd name="connsiteX2" fmla="*/ 12196119 w 12196127"/>
              <a:gd name="connsiteY2" fmla="*/ 637104 h 637104"/>
              <a:gd name="connsiteX3" fmla="*/ 4119 w 12196127"/>
              <a:gd name="connsiteY3" fmla="*/ 637104 h 637104"/>
              <a:gd name="connsiteX4" fmla="*/ 0 w 12196127"/>
              <a:gd name="connsiteY4" fmla="*/ 414454 h 637104"/>
              <a:gd name="connsiteX0" fmla="*/ 0 w 12196196"/>
              <a:gd name="connsiteY0" fmla="*/ 411116 h 633766"/>
              <a:gd name="connsiteX1" fmla="*/ 12194493 w 12196196"/>
              <a:gd name="connsiteY1" fmla="*/ 0 h 633766"/>
              <a:gd name="connsiteX2" fmla="*/ 12196119 w 12196196"/>
              <a:gd name="connsiteY2" fmla="*/ 633766 h 633766"/>
              <a:gd name="connsiteX3" fmla="*/ 4119 w 12196196"/>
              <a:gd name="connsiteY3" fmla="*/ 633766 h 633766"/>
              <a:gd name="connsiteX4" fmla="*/ 0 w 12196196"/>
              <a:gd name="connsiteY4" fmla="*/ 411116 h 633766"/>
              <a:gd name="connsiteX0" fmla="*/ 0 w 12196123"/>
              <a:gd name="connsiteY0" fmla="*/ 374407 h 597057"/>
              <a:gd name="connsiteX1" fmla="*/ 12147772 w 12196123"/>
              <a:gd name="connsiteY1" fmla="*/ 0 h 597057"/>
              <a:gd name="connsiteX2" fmla="*/ 12196119 w 12196123"/>
              <a:gd name="connsiteY2" fmla="*/ 597057 h 597057"/>
              <a:gd name="connsiteX3" fmla="*/ 4119 w 12196123"/>
              <a:gd name="connsiteY3" fmla="*/ 597057 h 597057"/>
              <a:gd name="connsiteX4" fmla="*/ 0 w 12196123"/>
              <a:gd name="connsiteY4" fmla="*/ 374407 h 597057"/>
              <a:gd name="connsiteX0" fmla="*/ 0 w 12196196"/>
              <a:gd name="connsiteY0" fmla="*/ 404442 h 627092"/>
              <a:gd name="connsiteX1" fmla="*/ 12194493 w 12196196"/>
              <a:gd name="connsiteY1" fmla="*/ 0 h 627092"/>
              <a:gd name="connsiteX2" fmla="*/ 12196119 w 12196196"/>
              <a:gd name="connsiteY2" fmla="*/ 627092 h 627092"/>
              <a:gd name="connsiteX3" fmla="*/ 4119 w 12196196"/>
              <a:gd name="connsiteY3" fmla="*/ 627092 h 627092"/>
              <a:gd name="connsiteX4" fmla="*/ 0 w 12196196"/>
              <a:gd name="connsiteY4" fmla="*/ 404442 h 627092"/>
              <a:gd name="connsiteX0" fmla="*/ 0 w 12196123"/>
              <a:gd name="connsiteY0" fmla="*/ 391093 h 613743"/>
              <a:gd name="connsiteX1" fmla="*/ 12141097 w 12196123"/>
              <a:gd name="connsiteY1" fmla="*/ 0 h 613743"/>
              <a:gd name="connsiteX2" fmla="*/ 12196119 w 12196123"/>
              <a:gd name="connsiteY2" fmla="*/ 613743 h 613743"/>
              <a:gd name="connsiteX3" fmla="*/ 4119 w 12196123"/>
              <a:gd name="connsiteY3" fmla="*/ 613743 h 613743"/>
              <a:gd name="connsiteX4" fmla="*/ 0 w 12196123"/>
              <a:gd name="connsiteY4" fmla="*/ 391093 h 613743"/>
              <a:gd name="connsiteX0" fmla="*/ 0 w 12197830"/>
              <a:gd name="connsiteY0" fmla="*/ 407779 h 630429"/>
              <a:gd name="connsiteX1" fmla="*/ 12197830 w 12197830"/>
              <a:gd name="connsiteY1" fmla="*/ 0 h 630429"/>
              <a:gd name="connsiteX2" fmla="*/ 12196119 w 12197830"/>
              <a:gd name="connsiteY2" fmla="*/ 630429 h 630429"/>
              <a:gd name="connsiteX3" fmla="*/ 4119 w 12197830"/>
              <a:gd name="connsiteY3" fmla="*/ 630429 h 630429"/>
              <a:gd name="connsiteX4" fmla="*/ 0 w 12197830"/>
              <a:gd name="connsiteY4" fmla="*/ 407779 h 63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7830" h="630429">
                <a:moveTo>
                  <a:pt x="0" y="407779"/>
                </a:moveTo>
                <a:lnTo>
                  <a:pt x="12197830" y="0"/>
                </a:lnTo>
                <a:cubicBezTo>
                  <a:pt x="12197260" y="266876"/>
                  <a:pt x="12196689" y="363553"/>
                  <a:pt x="12196119" y="630429"/>
                </a:cubicBezTo>
                <a:lnTo>
                  <a:pt x="4119" y="630429"/>
                </a:lnTo>
                <a:lnTo>
                  <a:pt x="0" y="407779"/>
                </a:lnTo>
                <a:close/>
              </a:path>
            </a:pathLst>
          </a:custGeom>
          <a:gradFill>
            <a:gsLst>
              <a:gs pos="100000">
                <a:schemeClr val="accent3">
                  <a:alpha val="95000"/>
                </a:schemeClr>
              </a:gs>
              <a:gs pos="0">
                <a:schemeClr val="accent1">
                  <a:alpha val="80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1235763" y="843711"/>
            <a:ext cx="1328829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90FFEE5F-65BB-4268-AC17-D19CED90FB82}" type="datetimeFigureOut">
              <a:rPr lang="en-US" smtClean="0"/>
              <a:pPr/>
              <a:t>10/15/2024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9741620" y="3812327"/>
            <a:ext cx="4351338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18350" y="6370474"/>
            <a:ext cx="9815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7DBECBBC-B5FD-4F11-9AC2-5AED2BF7CA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078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Segoe UI" panose="020B05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None/>
        <a:defRPr sz="24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Segoe UI" panose="020B0502040204020203" pitchFamily="34" charset="0"/>
        </a:defRPr>
      </a:lvl1pPr>
      <a:lvl2pPr marL="233363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None/>
        <a:tabLst/>
        <a:defRPr sz="22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2pPr>
      <a:lvl3pPr marL="687388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4pPr>
      <a:lvl5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5pPr>
      <a:lvl6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6pPr>
      <a:lvl7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7pPr>
      <a:lvl8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baseline="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8pPr>
      <a:lvl9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baseline="0" dirty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8652" y="2386585"/>
            <a:ext cx="9175668" cy="607628"/>
          </a:xfrm>
        </p:spPr>
        <p:txBody>
          <a:bodyPr>
            <a:noAutofit/>
          </a:bodyPr>
          <a:lstStyle/>
          <a:p>
            <a:pPr algn="ctr" rtl="1"/>
            <a:r>
              <a:rPr lang="fa-IR" sz="4400" b="0" dirty="0"/>
              <a:t>قابل توجه دانشجويان ارشد جديد الورود</a:t>
            </a:r>
            <a:endParaRPr lang="en-US" sz="4400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8652" y="3334871"/>
            <a:ext cx="9175668" cy="2420152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معارفه دانشجویان تحصیلات تکمیلی</a:t>
            </a:r>
          </a:p>
          <a:p>
            <a:pPr algn="ctr"/>
            <a:endParaRPr lang="en-US" sz="36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حتما به مطالب این فایل توجه، دقت و عمل کنید</a:t>
            </a:r>
            <a:endParaRPr lang="en-US" sz="36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algn="ctr"/>
            <a:endParaRPr lang="en-US" sz="3600" b="1" dirty="0">
              <a:solidFill>
                <a:srgbClr val="FFFF00"/>
              </a:solidFill>
              <a:cs typeface="B Mitra" panose="00000400000000000000" pitchFamily="2" charset="-78"/>
            </a:endParaRPr>
          </a:p>
        </p:txBody>
      </p:sp>
      <p:pic>
        <p:nvPicPr>
          <p:cNvPr id="5" name="Picture 2" descr="http://media.mehrnews.com/d/2015/02/24/3/1602830.jpg?ts=1442515212105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41830" y="845858"/>
            <a:ext cx="777188" cy="120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99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195661"/>
            <a:ext cx="10515600" cy="905377"/>
          </a:xfrm>
        </p:spPr>
        <p:txBody>
          <a:bodyPr/>
          <a:lstStyle/>
          <a:p>
            <a:r>
              <a:rPr lang="fa-IR" dirty="0"/>
              <a:t>دکتر محمدرضا اشرف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838200" y="1288887"/>
            <a:ext cx="10515600" cy="4881671"/>
          </a:xfrm>
        </p:spPr>
        <p:txBody>
          <a:bodyPr>
            <a:normAutofit fontScale="92500"/>
          </a:bodyPr>
          <a:lstStyle/>
          <a:p>
            <a:r>
              <a:rPr lang="fa-IR" dirty="0"/>
              <a:t>دکترای الکترونیک، مدار و سیستم از دانشگاه تهران 1394</a:t>
            </a:r>
          </a:p>
          <a:p>
            <a:pPr lvl="1"/>
            <a:r>
              <a:rPr lang="fa-IR" dirty="0"/>
              <a:t>شروع همکاری با دانشگاه شاهرود 1394</a:t>
            </a:r>
          </a:p>
          <a:p>
            <a:r>
              <a:rPr lang="fa-IR" dirty="0"/>
              <a:t>زمینه کاری</a:t>
            </a:r>
          </a:p>
          <a:p>
            <a:pPr lvl="1"/>
            <a:r>
              <a:rPr lang="fa-IR" dirty="0"/>
              <a:t>طراحی مدارات زیستی (به خصوص مرتبط با قلب)</a:t>
            </a:r>
          </a:p>
          <a:p>
            <a:pPr lvl="1"/>
            <a:r>
              <a:rPr lang="fa-IR" dirty="0"/>
              <a:t>طراحی مدارات استحصال انرژی</a:t>
            </a:r>
          </a:p>
          <a:p>
            <a:pPr lvl="1"/>
            <a:r>
              <a:rPr lang="fa-IR" dirty="0"/>
              <a:t>طراحی مدارهای آنالوگ و سیگنال-مخلوط و مبدل های </a:t>
            </a:r>
            <a:r>
              <a:rPr lang="en-US" dirty="0"/>
              <a:t>A/D</a:t>
            </a:r>
            <a:endParaRPr lang="fa-IR" dirty="0"/>
          </a:p>
          <a:p>
            <a:r>
              <a:rPr lang="fa-IR" dirty="0"/>
              <a:t>چند نمونه پایان نامه انجام شده</a:t>
            </a:r>
          </a:p>
          <a:p>
            <a:pPr lvl="1"/>
            <a:r>
              <a:rPr lang="fa-IR" dirty="0"/>
              <a:t>طراحی و شبیه سازی یک تقویت کننده کم نویز کم توان به منظور تشخیص سیگنال </a:t>
            </a:r>
            <a:r>
              <a:rPr lang="en-US" dirty="0"/>
              <a:t>QRS</a:t>
            </a:r>
            <a:r>
              <a:rPr lang="fa-IR" dirty="0"/>
              <a:t> قلب</a:t>
            </a:r>
          </a:p>
          <a:p>
            <a:pPr lvl="1"/>
            <a:r>
              <a:rPr lang="fa-IR" dirty="0"/>
              <a:t>طراحی و ساخت یک کفش با قابلیت استحصال انرژی (تبدیل انرژی مکانیکی به الکتریکی)</a:t>
            </a:r>
          </a:p>
        </p:txBody>
      </p:sp>
      <p:pic>
        <p:nvPicPr>
          <p:cNvPr id="1030" name="Picture 6" descr="http://shahroodut.ac.ir/fa/as/asimage.php?id=S81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5" t="3832" r="595" b="15914"/>
          <a:stretch/>
        </p:blipFill>
        <p:spPr bwMode="auto">
          <a:xfrm>
            <a:off x="109737" y="195661"/>
            <a:ext cx="2161775" cy="258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14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8652" y="2386585"/>
            <a:ext cx="9175668" cy="607628"/>
          </a:xfrm>
        </p:spPr>
        <p:txBody>
          <a:bodyPr>
            <a:noAutofit/>
          </a:bodyPr>
          <a:lstStyle/>
          <a:p>
            <a:pPr algn="ctr" rtl="1"/>
            <a:r>
              <a:rPr lang="fa-IR" sz="4400" b="0" dirty="0"/>
              <a:t>معرفی اساتيد</a:t>
            </a:r>
            <a:endParaRPr lang="en-US" sz="4400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8652" y="3334871"/>
            <a:ext cx="9175668" cy="2420152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گرايش افزاره های میکرو و نانو</a:t>
            </a:r>
          </a:p>
          <a:p>
            <a:pPr algn="ctr"/>
            <a:endParaRPr lang="en-US" sz="18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rgbClr val="FFC000"/>
                </a:solidFill>
                <a:cs typeface="B Mitra" panose="00000400000000000000" pitchFamily="2" charset="-78"/>
              </a:rPr>
              <a:t>ترتیب اساتید: بر اساس سال شروع همکاری</a:t>
            </a:r>
            <a:endParaRPr lang="en-US" sz="2800" b="1" dirty="0">
              <a:solidFill>
                <a:srgbClr val="FFC000"/>
              </a:solidFill>
              <a:cs typeface="B Mitra" panose="00000400000000000000" pitchFamily="2" charset="-78"/>
            </a:endParaRPr>
          </a:p>
        </p:txBody>
      </p:sp>
      <p:pic>
        <p:nvPicPr>
          <p:cNvPr id="5" name="Picture 2" descr="http://media.mehrnews.com/d/2015/02/24/3/1602830.jpg?ts=1442515212105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47892" y="5318795"/>
            <a:ext cx="777188" cy="120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948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دکتراحسان رحیمی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/>
              <a:t>دکترای الکترونیک از دانشگاه علم و صنعت</a:t>
            </a:r>
          </a:p>
          <a:p>
            <a:pPr lvl="1"/>
            <a:r>
              <a:rPr lang="fa-IR" dirty="0"/>
              <a:t>شروع همکاری با دانشگاه شاهرود 1388</a:t>
            </a:r>
          </a:p>
          <a:p>
            <a:r>
              <a:rPr lang="fa-IR" dirty="0"/>
              <a:t>زمینه کاری</a:t>
            </a:r>
          </a:p>
          <a:p>
            <a:pPr lvl="1"/>
            <a:r>
              <a:rPr lang="fa-IR" dirty="0"/>
              <a:t>نانوالکترونیک مولکولی، ترابرد الکترونی، نقاط کوانتمی، فیزیک و شیمی کوانتم</a:t>
            </a:r>
          </a:p>
          <a:p>
            <a:r>
              <a:rPr lang="fa-IR" dirty="0"/>
              <a:t>چند نمونه پژوهش انجام شده</a:t>
            </a:r>
          </a:p>
          <a:p>
            <a:pPr lvl="1"/>
            <a:r>
              <a:rPr lang="fa-IR" dirty="0"/>
              <a:t>طراحی حافظه در فن آوری اتوماتای سلولی کوانتمی </a:t>
            </a:r>
          </a:p>
          <a:p>
            <a:pPr lvl="1"/>
            <a:r>
              <a:rPr lang="ar-SA" dirty="0"/>
              <a:t>طراحی </a:t>
            </a:r>
            <a:r>
              <a:rPr lang="fa-IR" dirty="0"/>
              <a:t>و امکان سنجی ساخت حساسه فرابنفش</a:t>
            </a:r>
          </a:p>
          <a:p>
            <a:pPr lvl="1"/>
            <a:r>
              <a:rPr lang="fa-IR" dirty="0"/>
              <a:t>طراحی و مدل سازی افزاره مولکولی نقطه کوانتمی</a:t>
            </a:r>
          </a:p>
          <a:p>
            <a:pPr lvl="1"/>
            <a:r>
              <a:rPr lang="fa-IR" dirty="0"/>
              <a:t>مدلسازی و شبیه سازی سیم مولکولی</a:t>
            </a:r>
          </a:p>
          <a:p>
            <a:pPr lvl="1"/>
            <a:r>
              <a:rPr lang="fa-IR"/>
              <a:t>ساخت و استخراج پارامترهای الکتریکی و نوری لایه نازک اکسید تیتانیوم حاوی نانوذرات نقره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41" y="195661"/>
            <a:ext cx="2006374" cy="257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12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540913" y="455510"/>
            <a:ext cx="11002851" cy="103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B Roya" panose="00000400000000000000" pitchFamily="2" charset="-78"/>
              </a:defRPr>
            </a:lvl1pPr>
          </a:lstStyle>
          <a:p>
            <a:pPr>
              <a:lnSpc>
                <a:spcPct val="100000"/>
              </a:lnSpc>
            </a:pPr>
            <a:r>
              <a:rPr lang="fa-IR" sz="3600" dirty="0">
                <a:cs typeface="B Nazanin" panose="00000400000000000000" pitchFamily="2" charset="-78"/>
              </a:rPr>
              <a:t>دکتر علی فتاح حصاری</a:t>
            </a:r>
            <a:br>
              <a:rPr lang="fa-IR" sz="3600" dirty="0">
                <a:cs typeface="B Nazanin" panose="00000400000000000000" pitchFamily="2" charset="-78"/>
              </a:rPr>
            </a:br>
            <a:r>
              <a:rPr lang="fa-IR" sz="2000" dirty="0">
                <a:cs typeface="B Nazanin" panose="00000400000000000000" pitchFamily="2" charset="-78"/>
              </a:rPr>
              <a:t/>
            </a:r>
            <a:br>
              <a:rPr lang="fa-IR" sz="2000" dirty="0">
                <a:cs typeface="B Nazanin" panose="00000400000000000000" pitchFamily="2" charset="-78"/>
              </a:rPr>
            </a:br>
            <a:r>
              <a:rPr lang="fa-IR" sz="2000" dirty="0">
                <a:cs typeface="B Nazanin" panose="00000400000000000000" pitchFamily="2" charset="-78"/>
              </a:rPr>
              <a:t>فارغ التحصیل دانشگاه صنعتی امیرکبیر (پلی تکنیک تهران)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768440" y="1693572"/>
            <a:ext cx="11423560" cy="50742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"/>
              <a:defRPr sz="3000" b="1" kern="1200">
                <a:solidFill>
                  <a:srgbClr val="7030A0"/>
                </a:solidFill>
                <a:latin typeface="+mn-lt"/>
                <a:ea typeface="+mn-ea"/>
                <a:cs typeface="B Roya" panose="00000400000000000000" pitchFamily="2" charset="-78"/>
              </a:defRPr>
            </a:lvl1pPr>
            <a:lvl2pPr marL="576263" indent="-3429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"/>
              <a:tabLst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B Roya" panose="00000400000000000000" pitchFamily="2" charset="-78"/>
              </a:defRPr>
            </a:lvl2pPr>
            <a:lvl3pPr marL="687388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B Roya" panose="00000400000000000000" pitchFamily="2" charset="-78"/>
              </a:defRPr>
            </a:lvl3pPr>
            <a:lvl4pPr marL="9144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B Roya" panose="00000400000000000000" pitchFamily="2" charset="-78"/>
              </a:defRPr>
            </a:lvl4pPr>
            <a:lvl5pPr marL="1141413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B Roya" panose="00000400000000000000" pitchFamily="2" charset="-78"/>
              </a:defRPr>
            </a:lvl5pPr>
            <a:lvl6pPr marL="1141413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lang="en-US" sz="18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Segoe UI" panose="020B0502040204020203" pitchFamily="34" charset="0"/>
              </a:defRPr>
            </a:lvl6pPr>
            <a:lvl7pPr marL="1141413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lang="en-US" sz="18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Segoe UI" panose="020B0502040204020203" pitchFamily="34" charset="0"/>
              </a:defRPr>
            </a:lvl7pPr>
            <a:lvl8pPr marL="1141413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lang="en-US" sz="1800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Segoe UI" panose="020B0502040204020203" pitchFamily="34" charset="0"/>
              </a:defRPr>
            </a:lvl8pPr>
            <a:lvl9pPr marL="1141413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lang="en-US" sz="1800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Segoe UI" panose="020B0502040204020203" pitchFamily="34" charset="0"/>
              </a:defRPr>
            </a:lvl9pPr>
          </a:lstStyle>
          <a:p>
            <a:r>
              <a:rPr lang="fa-IR" sz="2000" dirty="0">
                <a:cs typeface="B Nazanin" panose="00000400000000000000" pitchFamily="2" charset="-78"/>
              </a:rPr>
              <a:t>   زمینه های تحقیقاتی :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ساخت و بهینه سازی عملکرد حسگرهای زیستی و گاز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طراحی، شبیه سازی و بهبود عملکرد سلول های خورشیدی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بهبود مشخصه های افزاره های نیمرسانا با استفاده از گرافن</a:t>
            </a:r>
          </a:p>
          <a:p>
            <a:endParaRPr lang="fa-IR" sz="2000" dirty="0">
              <a:cs typeface="B Nazanin" panose="00000400000000000000" pitchFamily="2" charset="-78"/>
            </a:endParaRPr>
          </a:p>
          <a:p>
            <a:r>
              <a:rPr lang="fa-IR" sz="2000" dirty="0">
                <a:cs typeface="B Nazanin" panose="00000400000000000000" pitchFamily="2" charset="-78"/>
              </a:rPr>
              <a:t>   تعدادی از سوابق کاری و پژوهشی :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طراحی و ساخت حسگر گاز انتخابگر مبتنی بر اتصال شاتکی گرافن و سیلیکن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بهبود عملکرد سلولهای خورشیدی پروسکایتی با استفاده از گرافن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تجربه فعالیت پژوهشی در اتاق تمیز (</a:t>
            </a:r>
            <a:r>
              <a:rPr lang="en-US" sz="1800" dirty="0">
                <a:solidFill>
                  <a:srgbClr val="002060"/>
                </a:solidFill>
                <a:cs typeface="B Nazanin" panose="00000400000000000000" pitchFamily="2" charset="-78"/>
              </a:rPr>
              <a:t>clean room</a:t>
            </a:r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) دانشگاه </a:t>
            </a:r>
            <a:r>
              <a:rPr lang="en-US" sz="1800" dirty="0">
                <a:solidFill>
                  <a:srgbClr val="002060"/>
                </a:solidFill>
                <a:cs typeface="B Nazanin" panose="00000400000000000000" pitchFamily="2" charset="-78"/>
              </a:rPr>
              <a:t>UAB</a:t>
            </a:r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(بارسلونا، اسپانیا)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همکاری در راه اندازی و تجهیز آزمایشگاه لایه نازک دانشگاه صنعتی امیرکبیر</a:t>
            </a:r>
          </a:p>
          <a:p>
            <a:endParaRPr lang="fa-IR" sz="2000" dirty="0">
              <a:cs typeface="B Nazanin" panose="00000400000000000000" pitchFamily="2" charset="-78"/>
            </a:endParaRPr>
          </a:p>
          <a:p>
            <a:r>
              <a:rPr lang="fa-IR" sz="2000" dirty="0">
                <a:cs typeface="B Nazanin" panose="00000400000000000000" pitchFamily="2" charset="-78"/>
              </a:rPr>
              <a:t>   تعدادی از پروژه های کارشناسی ارشد انجام شده تحت هدایت :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طراحی و ساخت حسگر زیستی بر مبنای اتصال شاتکی نانولوله های کربنی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ساخت حسگر گاز مبتنی بر اتصال های فلزی اکسید مولیبدن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شبیه سازی و بهینه سازی عملکرد سلول خورشیدی مبتنی بر اتصال گرافن و پروسکایت</a:t>
            </a:r>
            <a:endParaRPr lang="en-US" sz="18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03" y="181211"/>
            <a:ext cx="1809854" cy="24136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50" y="2698641"/>
            <a:ext cx="4003273" cy="3759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8652" y="2386585"/>
            <a:ext cx="9175668" cy="607628"/>
          </a:xfrm>
        </p:spPr>
        <p:txBody>
          <a:bodyPr>
            <a:noAutofit/>
          </a:bodyPr>
          <a:lstStyle/>
          <a:p>
            <a:pPr algn="ctr" rtl="1"/>
            <a:r>
              <a:rPr lang="fa-IR" sz="4400" b="0" dirty="0"/>
              <a:t>معرفی اساتيد</a:t>
            </a:r>
            <a:endParaRPr lang="en-US" sz="4400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8652" y="3334871"/>
            <a:ext cx="9175668" cy="2420152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rgbClr val="FFFF00"/>
                </a:solidFill>
                <a:cs typeface="B Mitra" panose="00000400000000000000" pitchFamily="2" charset="-78"/>
              </a:rPr>
              <a:t>گرايش سیستمهای الکترونیک دیجیتال</a:t>
            </a:r>
            <a:endParaRPr lang="fa-IR" sz="36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algn="ctr"/>
            <a:endParaRPr lang="en-US" sz="18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rgbClr val="FFC000"/>
                </a:solidFill>
                <a:cs typeface="B Mitra" panose="00000400000000000000" pitchFamily="2" charset="-78"/>
              </a:rPr>
              <a:t>ترتیب اساتید: بر اساس سال شروع همکاری</a:t>
            </a:r>
            <a:endParaRPr lang="en-US" sz="2800" b="1" dirty="0">
              <a:solidFill>
                <a:srgbClr val="FFC000"/>
              </a:solidFill>
              <a:cs typeface="B Mitra" panose="00000400000000000000" pitchFamily="2" charset="-78"/>
            </a:endParaRPr>
          </a:p>
        </p:txBody>
      </p:sp>
      <p:pic>
        <p:nvPicPr>
          <p:cNvPr id="5" name="Picture 2" descr="http://media.mehrnews.com/d/2015/02/24/3/1602830.jpg?ts=1442515212105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47892" y="5318795"/>
            <a:ext cx="777188" cy="120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468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27" y="195661"/>
            <a:ext cx="10767773" cy="6118053"/>
          </a:xfrm>
        </p:spPr>
      </p:pic>
    </p:spTree>
    <p:extLst>
      <p:ext uri="{BB962C8B-B14F-4D97-AF65-F5344CB8AC3E}">
        <p14:creationId xmlns:p14="http://schemas.microsoft.com/office/powerpoint/2010/main" val="322426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95" y="195661"/>
            <a:ext cx="10844409" cy="6161596"/>
          </a:xfrm>
        </p:spPr>
      </p:pic>
    </p:spTree>
    <p:extLst>
      <p:ext uri="{BB962C8B-B14F-4D97-AF65-F5344CB8AC3E}">
        <p14:creationId xmlns:p14="http://schemas.microsoft.com/office/powerpoint/2010/main" val="17135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71" y="195661"/>
            <a:ext cx="11275201" cy="6406364"/>
          </a:xfrm>
        </p:spPr>
      </p:pic>
    </p:spTree>
    <p:extLst>
      <p:ext uri="{BB962C8B-B14F-4D97-AF65-F5344CB8AC3E}">
        <p14:creationId xmlns:p14="http://schemas.microsoft.com/office/powerpoint/2010/main" val="89018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2372" y="210175"/>
            <a:ext cx="10515600" cy="905377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9" y="210175"/>
            <a:ext cx="11202628" cy="6365130"/>
          </a:xfrm>
        </p:spPr>
      </p:pic>
    </p:spTree>
    <p:extLst>
      <p:ext uri="{BB962C8B-B14F-4D97-AF65-F5344CB8AC3E}">
        <p14:creationId xmlns:p14="http://schemas.microsoft.com/office/powerpoint/2010/main" val="206684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95" y="195661"/>
            <a:ext cx="11050610" cy="6278756"/>
          </a:xfrm>
        </p:spPr>
      </p:pic>
    </p:spTree>
    <p:extLst>
      <p:ext uri="{BB962C8B-B14F-4D97-AF65-F5344CB8AC3E}">
        <p14:creationId xmlns:p14="http://schemas.microsoft.com/office/powerpoint/2010/main" val="302689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85750" lvl="1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ریاست دانشکده مهندسی برق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 algn="just">
              <a:lnSpc>
                <a:spcPct val="150000"/>
              </a:lnSpc>
              <a:buNone/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دکتر جوان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E3724E0-8BC4-32D5-D785-A6F7F8626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19" y="1368713"/>
            <a:ext cx="2737564" cy="365008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2572247-8C79-3174-FFFE-3A5E366414E6}"/>
              </a:ext>
            </a:extLst>
          </p:cNvPr>
          <p:cNvSpPr/>
          <p:nvPr/>
        </p:nvSpPr>
        <p:spPr>
          <a:xfrm>
            <a:off x="7200330" y="2153085"/>
            <a:ext cx="4227504" cy="2081339"/>
          </a:xfrm>
          <a:prstGeom prst="rect">
            <a:avLst/>
          </a:prstGeom>
          <a:solidFill>
            <a:srgbClr val="FFD966"/>
          </a:solidFill>
        </p:spPr>
        <p:txBody>
          <a:bodyPr wrap="square" anchor="ctr">
            <a:spAutoFit/>
          </a:bodyPr>
          <a:lstStyle/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اطلاعات تماس: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تلفن: (3222) 02332300240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آی‌دی سروش: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@mrjavan1360</a:t>
            </a:r>
            <a:endParaRPr lang="fa-IR" sz="2200" b="1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ایمیل: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javan1378@yahoo.com</a:t>
            </a:r>
            <a:endParaRPr lang="fa-IR" sz="2200" b="1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358579C-9D9F-56C8-FD95-44207BFDB318}"/>
              </a:ext>
            </a:extLst>
          </p:cNvPr>
          <p:cNvSpPr/>
          <p:nvPr/>
        </p:nvSpPr>
        <p:spPr>
          <a:xfrm>
            <a:off x="6810706" y="4540777"/>
            <a:ext cx="4543094" cy="557845"/>
          </a:xfrm>
          <a:prstGeom prst="rect">
            <a:avLst/>
          </a:prstGeom>
          <a:solidFill>
            <a:srgbClr val="FFD966"/>
          </a:solidFill>
        </p:spPr>
        <p:txBody>
          <a:bodyPr wrap="square" anchor="ctr">
            <a:spAutoFit/>
          </a:bodyPr>
          <a:lstStyle/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کانال اطلاع‌رسانی دانشکده: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@ee_sut</a:t>
            </a:r>
            <a:endParaRPr lang="fa-IR" sz="2200" b="1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450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14" y="195661"/>
            <a:ext cx="10879686" cy="6181640"/>
          </a:xfrm>
        </p:spPr>
      </p:pic>
    </p:spTree>
    <p:extLst>
      <p:ext uri="{BB962C8B-B14F-4D97-AF65-F5344CB8AC3E}">
        <p14:creationId xmlns:p14="http://schemas.microsoft.com/office/powerpoint/2010/main" val="238077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95661"/>
            <a:ext cx="11103428" cy="6308766"/>
          </a:xfrm>
        </p:spPr>
      </p:pic>
    </p:spTree>
    <p:extLst>
      <p:ext uri="{BB962C8B-B14F-4D97-AF65-F5344CB8AC3E}">
        <p14:creationId xmlns:p14="http://schemas.microsoft.com/office/powerpoint/2010/main" val="242058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41" y="195660"/>
            <a:ext cx="11134859" cy="6192261"/>
          </a:xfrm>
        </p:spPr>
        <p:txBody>
          <a:bodyPr>
            <a:normAutofit fontScale="90000"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fa-IR" dirty="0">
                <a:solidFill>
                  <a:srgbClr val="FF0000"/>
                </a:solidFill>
              </a:rPr>
              <a:t>اولین و مهمترین نکات در ابتدای کار </a:t>
            </a:r>
            <a:r>
              <a:rPr lang="fa-IR" dirty="0"/>
              <a:t/>
            </a:r>
            <a:br>
              <a:rPr lang="fa-IR" dirty="0"/>
            </a:br>
            <a:r>
              <a:rPr lang="fa-IR" dirty="0">
                <a:solidFill>
                  <a:srgbClr val="00B050"/>
                </a:solidFill>
              </a:rPr>
              <a:t>*</a:t>
            </a:r>
            <a:r>
              <a:rPr lang="fa-IR" dirty="0"/>
              <a:t> در اولین فرصت ممکن نسبت به </a:t>
            </a:r>
            <a:r>
              <a:rPr lang="fa-IR" dirty="0">
                <a:solidFill>
                  <a:srgbClr val="FF0000"/>
                </a:solidFill>
              </a:rPr>
              <a:t>پرکردن کامل </a:t>
            </a:r>
            <a:r>
              <a:rPr lang="fa-IR" dirty="0"/>
              <a:t>فرم اولویت/انتخاب استاد راهنما اقدام کنید.</a:t>
            </a:r>
            <a:br>
              <a:rPr lang="fa-IR" dirty="0"/>
            </a:br>
            <a:r>
              <a:rPr lang="fa-IR" dirty="0">
                <a:solidFill>
                  <a:srgbClr val="00B050"/>
                </a:solidFill>
              </a:rPr>
              <a:t>* </a:t>
            </a:r>
            <a:r>
              <a:rPr lang="fa-IR" dirty="0"/>
              <a:t>این فرم در تابلو اعلانات بنده و کانال دانشکده بارگذاری خواهد شد.</a:t>
            </a:r>
            <a:br>
              <a:rPr lang="fa-IR" dirty="0"/>
            </a:br>
            <a:r>
              <a:rPr lang="fa-IR" dirty="0">
                <a:solidFill>
                  <a:srgbClr val="00B050"/>
                </a:solidFill>
              </a:rPr>
              <a:t>* </a:t>
            </a:r>
            <a:r>
              <a:rPr lang="fa-IR" dirty="0"/>
              <a:t>حتما و بدون هیچ استثنائی نام </a:t>
            </a:r>
            <a:r>
              <a:rPr lang="fa-IR" dirty="0">
                <a:solidFill>
                  <a:srgbClr val="FF0000"/>
                </a:solidFill>
              </a:rPr>
              <a:t>تمام اساتید گروه</a:t>
            </a:r>
            <a:r>
              <a:rPr lang="fa-IR" dirty="0"/>
              <a:t> را در فرم وارد کنید. (گرایش افزاره 2 استاد و گرایش مدار مجتمع 3 استاد دارند).</a:t>
            </a:r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b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fa-IR" dirty="0">
                <a:solidFill>
                  <a:srgbClr val="00B050"/>
                </a:solidFill>
              </a:rPr>
              <a:t>* </a:t>
            </a:r>
            <a:r>
              <a:rPr lang="fa-IR" dirty="0"/>
              <a:t>حداکثرتا </a:t>
            </a:r>
            <a:r>
              <a:rPr lang="fa-IR" dirty="0" smtClean="0">
                <a:solidFill>
                  <a:srgbClr val="FF0000"/>
                </a:solidFill>
              </a:rPr>
              <a:t>10 </a:t>
            </a:r>
            <a:r>
              <a:rPr lang="fa-IR" dirty="0">
                <a:solidFill>
                  <a:srgbClr val="FF0000"/>
                </a:solidFill>
              </a:rPr>
              <a:t>آبان </a:t>
            </a:r>
            <a:r>
              <a:rPr lang="fa-IR" dirty="0" smtClean="0">
                <a:solidFill>
                  <a:srgbClr val="FF0000"/>
                </a:solidFill>
              </a:rPr>
              <a:t>1403</a:t>
            </a:r>
            <a:r>
              <a:rPr lang="fa-IR" dirty="0" smtClean="0"/>
              <a:t> </a:t>
            </a:r>
            <a:r>
              <a:rPr lang="fa-IR" dirty="0"/>
              <a:t>فرصت ارسال فرم تکمیل شده به مدیر گروه را دارید. حتما باید پاسخ </a:t>
            </a:r>
            <a:r>
              <a:rPr lang="fa-IR" dirty="0">
                <a:solidFill>
                  <a:srgbClr val="FF0000"/>
                </a:solidFill>
              </a:rPr>
              <a:t>تایید دریافت</a:t>
            </a:r>
            <a:r>
              <a:rPr lang="fa-IR" dirty="0"/>
              <a:t> از بنده دریافت کنید. </a:t>
            </a:r>
            <a:br>
              <a:rPr lang="fa-IR" dirty="0"/>
            </a:br>
            <a:r>
              <a:rPr lang="fa-IR" dirty="0">
                <a:solidFill>
                  <a:srgbClr val="00B050"/>
                </a:solidFill>
              </a:rPr>
              <a:t>* </a:t>
            </a:r>
            <a:r>
              <a:rPr lang="fa-IR" dirty="0"/>
              <a:t>لیست اساتید گرایش شما در همین فایل موجود است.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0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41" y="195660"/>
            <a:ext cx="11134859" cy="6192261"/>
          </a:xfrm>
        </p:spPr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fa-IR" dirty="0">
                <a:solidFill>
                  <a:srgbClr val="FF0000"/>
                </a:solidFill>
              </a:rPr>
              <a:t>اولین و مهمترین نکات ... </a:t>
            </a:r>
            <a:r>
              <a:rPr lang="fa-IR" dirty="0"/>
              <a:t/>
            </a:r>
            <a:br>
              <a:rPr lang="fa-IR" dirty="0"/>
            </a:br>
            <a:r>
              <a:rPr lang="fa-IR" dirty="0"/>
              <a:t/>
            </a:r>
            <a:br>
              <a:rPr lang="fa-IR" dirty="0"/>
            </a:br>
            <a:r>
              <a:rPr lang="fa-IR" dirty="0">
                <a:solidFill>
                  <a:srgbClr val="00B050"/>
                </a:solidFill>
              </a:rPr>
              <a:t>* </a:t>
            </a:r>
            <a:r>
              <a:rPr lang="fa-IR" dirty="0"/>
              <a:t>توصیه می شود حتما در کانال سروش دانشکده عضو شوید. آدرس کانال: </a:t>
            </a:r>
            <a:r>
              <a:rPr lang="en-US" dirty="0"/>
              <a:t>@ee_sut</a:t>
            </a:r>
            <a:r>
              <a:rPr lang="fa-IR" dirty="0"/>
              <a:t/>
            </a:r>
            <a:br>
              <a:rPr lang="fa-IR" dirty="0"/>
            </a:br>
            <a:r>
              <a:rPr lang="fa-IR" dirty="0">
                <a:solidFill>
                  <a:srgbClr val="00B050"/>
                </a:solidFill>
              </a:rPr>
              <a:t>* </a:t>
            </a:r>
            <a:r>
              <a:rPr lang="fa-IR" dirty="0">
                <a:solidFill>
                  <a:srgbClr val="FF0000"/>
                </a:solidFill>
              </a:rPr>
              <a:t>فایل حاضر در تابلو اعلانات بنده نیز قرار داده شده است.</a:t>
            </a:r>
            <a:r>
              <a:rPr lang="fa-IR" dirty="0"/>
              <a:t> </a:t>
            </a:r>
            <a:br>
              <a:rPr lang="fa-IR" dirty="0"/>
            </a:b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8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r" rtl="1">
              <a:lnSpc>
                <a:spcPct val="90000"/>
              </a:lnSpc>
              <a:spcBef>
                <a:spcPct val="0"/>
              </a:spcBef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معاونت دانشکده مهندسی برق</a:t>
            </a:r>
            <a:b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دکتر گرایلو</a:t>
            </a:r>
          </a:p>
          <a:p>
            <a:pPr marL="0" lvl="1" indent="0">
              <a:buNone/>
            </a:pPr>
            <a:endParaRPr lang="fa-IR" sz="2200" b="1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2A11FFB-8D52-6D87-C368-E6DD496A5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52" y="1695391"/>
            <a:ext cx="2723554" cy="360210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DD41DB8-1399-6539-ED38-D2F14A204D9B}"/>
              </a:ext>
            </a:extLst>
          </p:cNvPr>
          <p:cNvSpPr/>
          <p:nvPr/>
        </p:nvSpPr>
        <p:spPr>
          <a:xfrm>
            <a:off x="6736226" y="2534363"/>
            <a:ext cx="4189099" cy="1719702"/>
          </a:xfrm>
          <a:prstGeom prst="rect">
            <a:avLst/>
          </a:prstGeom>
          <a:solidFill>
            <a:srgbClr val="FFD966"/>
          </a:solidFill>
        </p:spPr>
        <p:txBody>
          <a:bodyPr wrap="square" anchor="ctr">
            <a:spAutoFit/>
          </a:bodyPr>
          <a:lstStyle/>
          <a:p>
            <a:pPr marL="285750" lvl="1" algn="just" rtl="1"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اطلاعات تماس: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تلفن: (3202) 02332300240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آی‌دی سروش: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@hadigrailu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ایمیل: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hgrailu@shahroodut.ac.ir</a:t>
            </a:r>
            <a:endParaRPr lang="fa-IR" b="1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595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5661"/>
            <a:ext cx="10515600" cy="5097556"/>
          </a:xfrm>
        </p:spPr>
        <p:txBody>
          <a:bodyPr>
            <a:normAutofit/>
          </a:bodyPr>
          <a:lstStyle/>
          <a:p>
            <a:r>
              <a:rPr lang="fa-IR" sz="3100" dirty="0">
                <a:solidFill>
                  <a:schemeClr val="tx2">
                    <a:lumMod val="75000"/>
                    <a:lumOff val="25000"/>
                  </a:schemeClr>
                </a:solidFill>
                <a:cs typeface="B Titr" panose="00000700000000000000" pitchFamily="2" charset="-78"/>
              </a:rPr>
              <a:t>مدیر گروه الکترونیک</a:t>
            </a:r>
            <a: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  <a:cs typeface="B Titr" panose="00000700000000000000" pitchFamily="2" charset="-78"/>
              </a:rPr>
            </a:br>
            <a: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  <a:cs typeface="B Titr" panose="00000700000000000000" pitchFamily="2" charset="-78"/>
              </a:rPr>
            </a:br>
            <a:r>
              <a:rPr lang="fa-IR" sz="3100" dirty="0">
                <a:solidFill>
                  <a:schemeClr val="tx2">
                    <a:lumMod val="75000"/>
                    <a:lumOff val="25000"/>
                  </a:schemeClr>
                </a:solidFill>
                <a:cs typeface="B Titr" panose="00000700000000000000" pitchFamily="2" charset="-78"/>
              </a:rPr>
              <a:t>دکتر ابراهیمی</a:t>
            </a:r>
            <a: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/>
            </a:r>
            <a:b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fa-IR" dirty="0">
                <a:solidFill>
                  <a:schemeClr val="tx2">
                    <a:lumMod val="75000"/>
                    <a:lumOff val="25000"/>
                  </a:schemeClr>
                </a:solidFill>
              </a:rPr>
              <a:t/>
            </a:r>
            <a:br>
              <a:rPr lang="fa-IR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نحوه تماس:</a:t>
            </a:r>
            <a:b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1- ایمیل </a:t>
            </a:r>
            <a: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ebrahimi_em@yahoo.com</a:t>
            </a:r>
            <a: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/>
            </a:r>
            <a:b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2- آی دی در پیام رسان سروش: </a:t>
            </a:r>
            <a: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@emebrahimi</a:t>
            </a:r>
            <a:b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3- داخلی 3381</a:t>
            </a:r>
            <a:r>
              <a:rPr lang="fa-IR" dirty="0">
                <a:solidFill>
                  <a:schemeClr val="tx2">
                    <a:lumMod val="75000"/>
                    <a:lumOff val="25000"/>
                  </a:schemeClr>
                </a:solidFill>
              </a:rPr>
              <a:t/>
            </a:r>
            <a:br>
              <a:rPr lang="fa-IR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23CEBC9-F66F-1758-7D44-01693199FC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884" y="652861"/>
            <a:ext cx="2140413" cy="286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16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85750" lvl="1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مسئول دفتر رئیس دانشکده مهندسی برق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آقای منصور رضایی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2F235E5-6E84-4C8C-2C12-296CEF132B7C}"/>
              </a:ext>
            </a:extLst>
          </p:cNvPr>
          <p:cNvSpPr/>
          <p:nvPr/>
        </p:nvSpPr>
        <p:spPr>
          <a:xfrm>
            <a:off x="6941820" y="2256096"/>
            <a:ext cx="4518660" cy="1615827"/>
          </a:xfrm>
          <a:prstGeom prst="rect">
            <a:avLst/>
          </a:prstGeom>
          <a:solidFill>
            <a:srgbClr val="FFD966"/>
          </a:solidFill>
        </p:spPr>
        <p:txBody>
          <a:bodyPr wrap="square" anchor="ctr">
            <a:spAutoFit/>
          </a:bodyPr>
          <a:lstStyle/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اطلاعات تماس: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تلفن: (3222) 02332300240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آی‌دی سروش: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@mansour_rezaii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69A5A66-19E3-75A8-460F-CE671050F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5" y="964245"/>
            <a:ext cx="2753676" cy="360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12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85750" lvl="1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کارشناس تحصیلات تکمیلی دانشکده مهندسی برق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آقای مصطفی احمدی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05A1E85-009B-3CBD-C798-D5815A0067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" r="3841"/>
          <a:stretch/>
        </p:blipFill>
        <p:spPr>
          <a:xfrm>
            <a:off x="1318531" y="1727592"/>
            <a:ext cx="2803566" cy="360210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BA5A324-3F49-59C1-CC31-28713EBC6713}"/>
              </a:ext>
            </a:extLst>
          </p:cNvPr>
          <p:cNvSpPr/>
          <p:nvPr/>
        </p:nvSpPr>
        <p:spPr>
          <a:xfrm>
            <a:off x="6674167" y="2284875"/>
            <a:ext cx="4189099" cy="1573508"/>
          </a:xfrm>
          <a:prstGeom prst="rect">
            <a:avLst/>
          </a:prstGeom>
          <a:solidFill>
            <a:srgbClr val="FFD966"/>
          </a:solidFill>
        </p:spPr>
        <p:txBody>
          <a:bodyPr wrap="square" anchor="ctr">
            <a:spAutoFit/>
          </a:bodyPr>
          <a:lstStyle/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اطلاعات تماس: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تلفن: (3223) 02332300240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آی‌دی سروش: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@t_takmili</a:t>
            </a:r>
          </a:p>
        </p:txBody>
      </p:sp>
    </p:spTree>
    <p:extLst>
      <p:ext uri="{BB962C8B-B14F-4D97-AF65-F5344CB8AC3E}">
        <p14:creationId xmlns:p14="http://schemas.microsoft.com/office/powerpoint/2010/main" val="95787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8652" y="2386585"/>
            <a:ext cx="9175668" cy="607628"/>
          </a:xfrm>
        </p:spPr>
        <p:txBody>
          <a:bodyPr>
            <a:noAutofit/>
          </a:bodyPr>
          <a:lstStyle/>
          <a:p>
            <a:pPr algn="ctr" rtl="1"/>
            <a:r>
              <a:rPr lang="fa-IR" sz="4400" b="0" dirty="0"/>
              <a:t>معرفی اساتيد</a:t>
            </a:r>
            <a:endParaRPr lang="en-US" sz="4400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8652" y="3334871"/>
            <a:ext cx="9175668" cy="2420152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گرايش طراحی مدارهای مجتمع خطی</a:t>
            </a:r>
          </a:p>
          <a:p>
            <a:pPr algn="ctr"/>
            <a:endParaRPr lang="en-US" sz="18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rgbClr val="FFC000"/>
                </a:solidFill>
                <a:cs typeface="B Mitra" panose="00000400000000000000" pitchFamily="2" charset="-78"/>
              </a:rPr>
              <a:t>ترتیب اساتید: بر اساس سال شروع همکاری</a:t>
            </a:r>
            <a:endParaRPr lang="en-US" sz="2800" b="1" dirty="0">
              <a:solidFill>
                <a:srgbClr val="FFC000"/>
              </a:solidFill>
              <a:cs typeface="B Mitra" panose="00000400000000000000" pitchFamily="2" charset="-78"/>
            </a:endParaRPr>
          </a:p>
        </p:txBody>
      </p:sp>
      <p:pic>
        <p:nvPicPr>
          <p:cNvPr id="5" name="Picture 2" descr="http://media.mehrnews.com/d/2015/02/24/3/1602830.jpg?ts=1442515212105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47892" y="5318795"/>
            <a:ext cx="777188" cy="120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56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دکترسید علی سلیمانی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/>
              <a:t>دکترای مهندسی برق( الکترونیک) از دانشگاه علم و صنعت ایران 1379</a:t>
            </a:r>
          </a:p>
          <a:p>
            <a:pPr lvl="1"/>
            <a:r>
              <a:rPr lang="fa-IR" dirty="0"/>
              <a:t>شروع همکاری با دانشگاه شاهرود 1380</a:t>
            </a:r>
          </a:p>
          <a:p>
            <a:pPr lvl="1"/>
            <a:r>
              <a:rPr lang="fa-IR" dirty="0"/>
              <a:t>(تدریس دروس مدارمنطقی، میکروپروسسور،  تئوری تکنولوژی، مدارهای واسطه)</a:t>
            </a:r>
          </a:p>
          <a:p>
            <a:r>
              <a:rPr lang="fa-IR" dirty="0"/>
              <a:t>زمینه کاری</a:t>
            </a:r>
          </a:p>
          <a:p>
            <a:pPr lvl="1"/>
            <a:r>
              <a:rPr lang="fa-IR" dirty="0"/>
              <a:t>پردازش سیگنالهای دیجیتال، طراحی و ساخت سیستمهای میکروپروسسوری و </a:t>
            </a:r>
            <a:r>
              <a:rPr lang="en-US" sz="2400" dirty="0"/>
              <a:t>FPGA</a:t>
            </a:r>
            <a:r>
              <a:rPr lang="fa-IR" dirty="0"/>
              <a:t>،  شبکه های عصبی و عصبی فازی</a:t>
            </a:r>
          </a:p>
          <a:p>
            <a:r>
              <a:rPr lang="fa-IR" dirty="0"/>
              <a:t>چند موضوع پایان نامه های انجام شده</a:t>
            </a:r>
          </a:p>
          <a:p>
            <a:pPr lvl="1"/>
            <a:r>
              <a:rPr lang="fa-IR" dirty="0"/>
              <a:t>تشخیص امضای روی خط و خارج خط</a:t>
            </a:r>
          </a:p>
          <a:p>
            <a:pPr lvl="1"/>
            <a:r>
              <a:rPr lang="fa-IR" dirty="0"/>
              <a:t>طراحی و ساخت سیستم های پردازشی براساس </a:t>
            </a:r>
            <a:r>
              <a:rPr lang="en-US" sz="2400" dirty="0"/>
              <a:t>FPGA</a:t>
            </a:r>
            <a:endParaRPr lang="fa-IR" sz="2400" dirty="0"/>
          </a:p>
          <a:p>
            <a:pPr lvl="1"/>
            <a:r>
              <a:rPr lang="fa-IR" dirty="0"/>
              <a:t>طراحی فیلتر یک بعدی و دو بعدی و پیاده سازی آن روی </a:t>
            </a:r>
            <a:r>
              <a:rPr lang="en-US" sz="2400" dirty="0"/>
              <a:t>FPGA</a:t>
            </a:r>
            <a:r>
              <a:rPr lang="fa-IR" sz="2400" dirty="0"/>
              <a:t> </a:t>
            </a:r>
          </a:p>
          <a:p>
            <a:pPr lvl="1"/>
            <a:r>
              <a:rPr lang="fa-IR" dirty="0"/>
              <a:t>بهینه سازی براساس الگوریتم های تکاملی</a:t>
            </a:r>
          </a:p>
          <a:p>
            <a:pPr lvl="1"/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77"/>
          <a:stretch/>
        </p:blipFill>
        <p:spPr>
          <a:xfrm>
            <a:off x="125749" y="87106"/>
            <a:ext cx="2221451" cy="292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دکتر عماد ابراهیمی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1038"/>
            <a:ext cx="10515600" cy="5338399"/>
          </a:xfrm>
        </p:spPr>
        <p:txBody>
          <a:bodyPr>
            <a:normAutofit fontScale="77500" lnSpcReduction="20000"/>
          </a:bodyPr>
          <a:lstStyle/>
          <a:p>
            <a:r>
              <a:rPr lang="fa-IR" dirty="0"/>
              <a:t>دکترای الکترونیک از دانشگاه فردوسی مشهد1391 </a:t>
            </a:r>
          </a:p>
          <a:p>
            <a:pPr lvl="1"/>
            <a:r>
              <a:rPr lang="fa-IR" dirty="0"/>
              <a:t>شروع همکاری با دانشگاه شاهرود 1389</a:t>
            </a:r>
          </a:p>
          <a:p>
            <a:r>
              <a:rPr lang="fa-IR" dirty="0"/>
              <a:t>زمینه کاری</a:t>
            </a:r>
          </a:p>
          <a:p>
            <a:pPr lvl="1"/>
            <a:r>
              <a:rPr lang="fa-IR" dirty="0"/>
              <a:t>طراحی مدارهای مجتمع</a:t>
            </a:r>
            <a:r>
              <a:rPr lang="en-US" dirty="0"/>
              <a:t> </a:t>
            </a:r>
            <a:r>
              <a:rPr lang="fa-IR" dirty="0"/>
              <a:t>به ویژه مدارهای فرکانس بالا </a:t>
            </a:r>
            <a:r>
              <a:rPr lang="en-US" dirty="0"/>
              <a:t>RFIC</a:t>
            </a:r>
            <a:endParaRPr lang="fa-IR" dirty="0"/>
          </a:p>
          <a:p>
            <a:pPr lvl="1"/>
            <a:r>
              <a:rPr lang="fa-IR" dirty="0"/>
              <a:t>ساخت مدارهای فرکانس بالای رادیویی</a:t>
            </a:r>
          </a:p>
          <a:p>
            <a:pPr lvl="1"/>
            <a:r>
              <a:rPr lang="fa-IR" dirty="0"/>
              <a:t>طراحی نوسانسازهای متعامد چند گیگاهرتزی</a:t>
            </a:r>
          </a:p>
          <a:p>
            <a:pPr lvl="1"/>
            <a:r>
              <a:rPr lang="fa-IR" dirty="0"/>
              <a:t>طراحی و ساخت مدار با کاربردهای مهندسی پزشکی</a:t>
            </a:r>
            <a:endParaRPr lang="en-US" dirty="0"/>
          </a:p>
          <a:p>
            <a:pPr lvl="1"/>
            <a:r>
              <a:rPr lang="fa-IR" dirty="0"/>
              <a:t>طراحی و ساخت سنسورهای مبتنی بر خطوط مایکرواستریپ</a:t>
            </a:r>
          </a:p>
          <a:p>
            <a:r>
              <a:rPr lang="fa-IR" dirty="0"/>
              <a:t>چند نمونه پایان نامه انجام شده</a:t>
            </a:r>
          </a:p>
          <a:p>
            <a:pPr lvl="1"/>
            <a:r>
              <a:rPr lang="fa-IR" dirty="0"/>
              <a:t>تحلیل و طراحی مدار مرجع ولتاژ سوئیچ-خازنی</a:t>
            </a:r>
          </a:p>
          <a:p>
            <a:pPr lvl="1"/>
            <a:r>
              <a:rPr lang="fa-IR" dirty="0"/>
              <a:t>افزایش محدوده خطی ورکتور</a:t>
            </a:r>
            <a:r>
              <a:rPr lang="en-US" dirty="0"/>
              <a:t>MOS </a:t>
            </a:r>
            <a:endParaRPr lang="fa-IR" dirty="0"/>
          </a:p>
          <a:p>
            <a:pPr lvl="1"/>
            <a:r>
              <a:rPr lang="fa-IR" dirty="0"/>
              <a:t>تحلیل نویز فاز در نوسانسازهای </a:t>
            </a:r>
            <a:r>
              <a:rPr lang="en-US" dirty="0"/>
              <a:t>LC</a:t>
            </a:r>
            <a:r>
              <a:rPr lang="fa-IR" dirty="0"/>
              <a:t> فرکانس بالا</a:t>
            </a:r>
          </a:p>
          <a:p>
            <a:pPr lvl="1"/>
            <a:r>
              <a:rPr lang="fa-IR" dirty="0"/>
              <a:t>طراحی و ساخت دستگاه تشخیص جهت حرکت چشم توسط سیگنال های </a:t>
            </a:r>
            <a:r>
              <a:rPr lang="en-US" dirty="0"/>
              <a:t>EOG</a:t>
            </a:r>
          </a:p>
          <a:p>
            <a:pPr lvl="1"/>
            <a:r>
              <a:rPr lang="en-US" dirty="0"/>
              <a:t> </a:t>
            </a:r>
            <a:r>
              <a:rPr lang="fa-IR" dirty="0"/>
              <a:t>طراحی و ساخت فیلتر مایکرواستریپ میان نگذر با قابلیت تنظیم خودکار فرکانس قطع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73" y="195660"/>
            <a:ext cx="2044720" cy="273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8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Mix">
  <a:themeElements>
    <a:clrScheme name="Custom 561">
      <a:dk1>
        <a:sysClr val="windowText" lastClr="000000"/>
      </a:dk1>
      <a:lt1>
        <a:sysClr val="window" lastClr="FFFFFF"/>
      </a:lt1>
      <a:dk2>
        <a:srgbClr val="0E0600"/>
      </a:dk2>
      <a:lt2>
        <a:srgbClr val="FCF5EF"/>
      </a:lt2>
      <a:accent1>
        <a:srgbClr val="DD5900"/>
      </a:accent1>
      <a:accent2>
        <a:srgbClr val="FFB900"/>
      </a:accent2>
      <a:accent3>
        <a:srgbClr val="DC3C00"/>
      </a:accent3>
      <a:accent4>
        <a:srgbClr val="00BCF2"/>
      </a:accent4>
      <a:accent5>
        <a:srgbClr val="00B294"/>
      </a:accent5>
      <a:accent6>
        <a:srgbClr val="68217A"/>
      </a:accent6>
      <a:hlink>
        <a:srgbClr val="00BCF2"/>
      </a:hlink>
      <a:folHlink>
        <a:srgbClr val="68217A"/>
      </a:folHlink>
    </a:clrScheme>
    <a:fontScheme name="Custom 3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eate an Office Mix.potx" id="{4B7366DC-B74D-454D-9AF1-C5E1E2713A61}" vid="{D9FD2935-D4F2-4034-8F2D-E6786535C4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26494B6-1467-40D3-9D2C-6096235D254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Create an Office Mix</Template>
  <TotalTime>1803</TotalTime>
  <Words>705</Words>
  <Application>Microsoft Office PowerPoint</Application>
  <PresentationFormat>Widescreen</PresentationFormat>
  <Paragraphs>105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Arial</vt:lpstr>
      <vt:lpstr>B Mitra</vt:lpstr>
      <vt:lpstr>B Nazanin</vt:lpstr>
      <vt:lpstr>B Roya</vt:lpstr>
      <vt:lpstr>B Titr</vt:lpstr>
      <vt:lpstr>Calibri</vt:lpstr>
      <vt:lpstr>MRT_Matin</vt:lpstr>
      <vt:lpstr>Segoe UI</vt:lpstr>
      <vt:lpstr>Segoe UI Light</vt:lpstr>
      <vt:lpstr>Wingdings</vt:lpstr>
      <vt:lpstr>Office Mix</vt:lpstr>
      <vt:lpstr>قابل توجه دانشجويان ارشد جديد الورود</vt:lpstr>
      <vt:lpstr>ریاست دانشکده مهندسی برق</vt:lpstr>
      <vt:lpstr>معاونت دانشکده مهندسی برق </vt:lpstr>
      <vt:lpstr>مدیر گروه الکترونیک  دکتر ابراهیمی  نحوه تماس:  1- ایمیل ebrahimi_em@yahoo.com 2- آی دی در پیام رسان سروش: @emebrahimi 3- داخلی 3381 </vt:lpstr>
      <vt:lpstr>مسئول دفتر رئیس دانشکده مهندسی برق</vt:lpstr>
      <vt:lpstr>کارشناس تحصیلات تکمیلی دانشکده مهندسی برق</vt:lpstr>
      <vt:lpstr>معرفی اساتيد</vt:lpstr>
      <vt:lpstr>دکترسید علی سلیمانی</vt:lpstr>
      <vt:lpstr>دکتر عماد ابراهیمی</vt:lpstr>
      <vt:lpstr>دکتر محمدرضا اشرف</vt:lpstr>
      <vt:lpstr>معرفی اساتيد</vt:lpstr>
      <vt:lpstr>دکتراحسان رحیمی</vt:lpstr>
      <vt:lpstr>PowerPoint Presentation</vt:lpstr>
      <vt:lpstr>معرفی اساتيد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اولین و مهمترین نکات در ابتدای کار  * در اولین فرصت ممکن نسبت به پرکردن کامل فرم اولویت/انتخاب استاد راهنما اقدام کنید. * این فرم در تابلو اعلانات بنده و کانال دانشکده بارگذاری خواهد شد. * حتما و بدون هیچ استثنائی نام تمام اساتید گروه را در فرم وارد کنید. (گرایش افزاره 2 استاد و گرایش مدار مجتمع 3 استاد دارند).  * حداکثرتا 10 آبان 1403 فرصت ارسال فرم تکمیل شده به مدیر گروه را دارید. حتما باید پاسخ تایید دریافت از بنده دریافت کنید.  * لیست اساتید گرایش شما در همین فایل موجود است.</vt:lpstr>
      <vt:lpstr>اولین و مهمترین نکات ...   * توصیه می شود حتما در کانال سروش دانشکده عضو شوید. آدرس کانال: @ee_sut * فایل حاضر در تابلو اعلانات بنده نیز قرار داده شده است.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جلسه آشنايي دانشجويان ارشد ورودی 1394 و اساتيد</dc:title>
  <dc:creator>Khosravi</dc:creator>
  <cp:keywords/>
  <cp:lastModifiedBy>Lahoot</cp:lastModifiedBy>
  <cp:revision>129</cp:revision>
  <dcterms:created xsi:type="dcterms:W3CDTF">2015-11-02T15:18:22Z</dcterms:created>
  <dcterms:modified xsi:type="dcterms:W3CDTF">2024-10-15T13:53:20Z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TC043863139991</vt:lpwstr>
  </property>
</Properties>
</file>