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8"/>
  </p:notesMasterIdLst>
  <p:sldIdLst>
    <p:sldId id="256" r:id="rId2"/>
    <p:sldId id="359" r:id="rId3"/>
    <p:sldId id="358" r:id="rId4"/>
    <p:sldId id="363" r:id="rId5"/>
    <p:sldId id="360" r:id="rId6"/>
    <p:sldId id="361" r:id="rId7"/>
    <p:sldId id="362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82" r:id="rId16"/>
    <p:sldId id="383" r:id="rId17"/>
    <p:sldId id="385" r:id="rId18"/>
    <p:sldId id="371" r:id="rId19"/>
    <p:sldId id="372" r:id="rId20"/>
    <p:sldId id="373" r:id="rId21"/>
    <p:sldId id="374" r:id="rId22"/>
    <p:sldId id="375" r:id="rId23"/>
    <p:sldId id="376" r:id="rId24"/>
    <p:sldId id="386" r:id="rId25"/>
    <p:sldId id="377" r:id="rId26"/>
    <p:sldId id="282" r:id="rId27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3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en.wikipedia.org/wiki/Orthogonal_coordinate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2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wmf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rgbClr val="92D050"/>
            </a:gs>
            <a:gs pos="100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پیشرفته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 fontScale="92500" lnSpcReduction="10000"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دوم از مباحث فصل دوم:</a:t>
            </a:r>
          </a:p>
          <a:p>
            <a:r>
              <a:rPr lang="fa-IR" sz="3200" dirty="0">
                <a:cs typeface="B Titr" panose="00000700000000000000" pitchFamily="2" charset="-78"/>
              </a:rPr>
              <a:t>معادلات بقا در سایر دستگاه های متعامد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فروردین 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نتیجه تصویری برای Viscous fluid flow Frank M white book cover">
            <a:extLst>
              <a:ext uri="{FF2B5EF4-FFF2-40B4-BE49-F238E27FC236}">
                <a16:creationId xmlns:a16="http://schemas.microsoft.com/office/drawing/2014/main" id="{41DACBE2-FEEF-41BB-9D6A-D92A07ADB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3" y="330930"/>
            <a:ext cx="2149343" cy="321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293A09-EED4-495D-9F83-2EAF05A38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47249"/>
            <a:ext cx="9829800" cy="6363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84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95E556-04ED-4647-9836-239ECB630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47" y="133078"/>
            <a:ext cx="9649505" cy="659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435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D1A12E-AB63-41E5-9E1B-705A70D1A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97484"/>
            <a:ext cx="10110311" cy="652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652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449C38-98C9-4C79-9D71-5BEAD6D79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423" y="101282"/>
            <a:ext cx="9983153" cy="665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8189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0291DC-4488-4F05-ACB8-0921E5563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140" y="188495"/>
            <a:ext cx="10493719" cy="648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2969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3508F6-F1E9-4FDC-8589-EC536A0A4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063"/>
            <a:ext cx="7258050" cy="6093469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75A28AFA-8299-483D-88B6-01A14A128A5C}"/>
              </a:ext>
            </a:extLst>
          </p:cNvPr>
          <p:cNvGrpSpPr/>
          <p:nvPr/>
        </p:nvGrpSpPr>
        <p:grpSpPr>
          <a:xfrm>
            <a:off x="7612350" y="174661"/>
            <a:ext cx="4290090" cy="6530939"/>
            <a:chOff x="7612350" y="174661"/>
            <a:chExt cx="4290090" cy="653093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A47C842-C1CD-41DF-B252-1D75ABF58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306" y="3574517"/>
              <a:ext cx="3280182" cy="313108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6170DAB-2D3C-410F-AA9D-053786AF4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2350" y="174661"/>
              <a:ext cx="4290090" cy="32543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9219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89323" y="6448926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C6DD75-DC88-4DD0-AD77-8E09B4132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33" y="217049"/>
            <a:ext cx="11261333" cy="6423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109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89323" y="6448926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FF1629-B89C-4FB7-89FE-29CEFDA25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664" y="126591"/>
            <a:ext cx="10060671" cy="660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43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2CF081-4D1A-434D-800E-EAD541412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92" y="202565"/>
            <a:ext cx="10891016" cy="595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4863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D42EB3-EA4F-437B-9B54-BAEA95506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255" y="202565"/>
            <a:ext cx="9425490" cy="652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538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308BFD-A20A-41FE-A41A-092079937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6085" y="1963797"/>
            <a:ext cx="3206355" cy="31604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69174A-F16E-42E3-87B2-01B719DEED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493" y="2079847"/>
            <a:ext cx="3634760" cy="29283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45DF5E-4DDA-4559-A7CE-A229DAB6E5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758" y="2195897"/>
            <a:ext cx="3493611" cy="247933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34E2DBE-BD86-4189-ADB7-E196564E89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6329" y="223282"/>
            <a:ext cx="9293968" cy="15867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FC9457-F38B-47D2-AE6E-4BBF5EF42FF2}"/>
              </a:ext>
            </a:extLst>
          </p:cNvPr>
          <p:cNvSpPr txBox="1"/>
          <p:nvPr/>
        </p:nvSpPr>
        <p:spPr>
          <a:xfrm>
            <a:off x="975685" y="4665287"/>
            <a:ext cx="2962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Toroidal Coordinate System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FC9EBB-11F5-4513-8212-447C61D128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6870" y="5394005"/>
            <a:ext cx="8353427" cy="5956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B6A2716-518F-44CE-A7C0-CBAF477071F5}"/>
              </a:ext>
            </a:extLst>
          </p:cNvPr>
          <p:cNvSpPr txBox="1"/>
          <p:nvPr/>
        </p:nvSpPr>
        <p:spPr>
          <a:xfrm>
            <a:off x="1103328" y="6018939"/>
            <a:ext cx="6669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https://en.wikipedia.org/wiki/Orthogonal_coordinates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2978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CD7B29-A5D5-4EA6-8789-A346B779B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764" y="118220"/>
            <a:ext cx="9704471" cy="662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3592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1237D6-F51C-46F7-B463-5C621D1E96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423" y="202565"/>
            <a:ext cx="10713153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4826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1C1CA2-6B65-4153-89AE-69EB0977A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046" y="202565"/>
            <a:ext cx="9395908" cy="665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4871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8AF5EA-6F5C-46A0-B9D2-A006CF0CE186}"/>
              </a:ext>
            </a:extLst>
          </p:cNvPr>
          <p:cNvPicPr/>
          <p:nvPr/>
        </p:nvPicPr>
        <p:blipFill>
          <a:blip r:embed="rId2">
            <a:lum bright="-10000" contrast="20000"/>
          </a:blip>
          <a:stretch>
            <a:fillRect/>
          </a:stretch>
        </p:blipFill>
        <p:spPr>
          <a:xfrm>
            <a:off x="1042737" y="144380"/>
            <a:ext cx="7427495" cy="67136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CDE168-E666-45AA-AF4B-86E2EEE13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968" y="949492"/>
            <a:ext cx="34861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793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8255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1026" name="Picture 2" descr="Why does the volume element in spherical polar coordinates contain ...">
            <a:extLst>
              <a:ext uri="{FF2B5EF4-FFF2-40B4-BE49-F238E27FC236}">
                <a16:creationId xmlns:a16="http://schemas.microsoft.com/office/drawing/2014/main" id="{66880D04-E149-4662-BEB6-BBB23E0F2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85" y="1977748"/>
            <a:ext cx="5147944" cy="488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6EB4D9-1F64-400C-8F4B-C85CB664C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8695" y="1977748"/>
            <a:ext cx="5874409" cy="363453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BCD7865-C17D-41F9-B6DD-720E768A18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943187"/>
              </p:ext>
            </p:extLst>
          </p:nvPr>
        </p:nvGraphicFramePr>
        <p:xfrm>
          <a:off x="1732619" y="6295764"/>
          <a:ext cx="2323840" cy="401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20800" imgH="228600" progId="Equation.DSMT4">
                  <p:embed/>
                </p:oleObj>
              </mc:Choice>
              <mc:Fallback>
                <p:oleObj name="Equation" r:id="rId4" imgW="1320800" imgH="228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2619" y="6295764"/>
                        <a:ext cx="2323840" cy="4012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8A98F5C8-FE50-4BC7-B2A0-C155A34C64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159" y="277034"/>
            <a:ext cx="11209682" cy="14561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D04B22-CF6D-4F68-836C-81DE887A57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354" y="2675210"/>
            <a:ext cx="4601849" cy="388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2307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E9FD90A-0C2E-485C-BA06-88E790020DD6}"/>
              </a:ext>
            </a:extLst>
          </p:cNvPr>
          <p:cNvGrpSpPr/>
          <p:nvPr/>
        </p:nvGrpSpPr>
        <p:grpSpPr>
          <a:xfrm>
            <a:off x="337686" y="337184"/>
            <a:ext cx="11210349" cy="6183632"/>
            <a:chOff x="241434" y="337184"/>
            <a:chExt cx="11210349" cy="618363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A5660FB-37B7-4233-9FFF-BFACCFDE2B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140" y="337184"/>
              <a:ext cx="8801100" cy="398145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55641A6-E0D9-4717-BB8E-E8DDA74CF9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434" y="4501197"/>
              <a:ext cx="11210349" cy="2019619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ECF98709-86BE-4EB9-839C-8176B7BE75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3785" y="898359"/>
            <a:ext cx="35242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090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he End Finish Final Chapter Book Letter Ink Feather Royalty Free ...">
            <a:extLst>
              <a:ext uri="{FF2B5EF4-FFF2-40B4-BE49-F238E27FC236}">
                <a16:creationId xmlns:a16="http://schemas.microsoft.com/office/drawing/2014/main" id="{A4385DE0-62F2-484E-8C65-0BE68C616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912" y="109912"/>
            <a:ext cx="6638175" cy="6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50C9CCA-C9DE-4A37-A0C5-BD2800B90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1" y="431091"/>
            <a:ext cx="6130970" cy="5995818"/>
          </a:xfrm>
          <a:prstGeom prst="rect">
            <a:avLst/>
          </a:prstGeom>
        </p:spPr>
      </p:pic>
      <p:pic>
        <p:nvPicPr>
          <p:cNvPr id="1026" name="Picture 2" descr="Spherical coordinate system - Wikipedia">
            <a:extLst>
              <a:ext uri="{FF2B5EF4-FFF2-40B4-BE49-F238E27FC236}">
                <a16:creationId xmlns:a16="http://schemas.microsoft.com/office/drawing/2014/main" id="{E0B0BBB2-2CE0-43DB-8C09-C25C825B8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16" y="1361734"/>
            <a:ext cx="4134532" cy="413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86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E8CE1F7-B08F-4357-AE84-7E60FBE3C9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633" y="199906"/>
            <a:ext cx="5522733" cy="5082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B1BD22-89A2-40A5-A311-F4A7E0193B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4335" y="858609"/>
            <a:ext cx="9340669" cy="9701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71A3847-A167-452D-A97C-C25F25DA27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319" y="2164419"/>
            <a:ext cx="7711359" cy="4655028"/>
          </a:xfrm>
          <a:prstGeom prst="rect">
            <a:avLst/>
          </a:prstGeom>
        </p:spPr>
      </p:pic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DF27D76-C484-4D3A-A021-07AD167B8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351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55E09A6-DC70-46E0-ACD5-79BDC39A9F61}"/>
              </a:ext>
            </a:extLst>
          </p:cNvPr>
          <p:cNvGrpSpPr/>
          <p:nvPr/>
        </p:nvGrpSpPr>
        <p:grpSpPr>
          <a:xfrm>
            <a:off x="1422326" y="602796"/>
            <a:ext cx="9347348" cy="5373461"/>
            <a:chOff x="1422326" y="602796"/>
            <a:chExt cx="9347348" cy="537346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7344FAA-1BA6-4846-9443-12A7F4827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2326" y="602796"/>
              <a:ext cx="9347348" cy="465500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45EDA23-608A-4BE1-BA9A-11930F917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2326" y="5495109"/>
              <a:ext cx="2038548" cy="4811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1405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C2718A-B1DF-4B55-960B-30A18B15F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052" y="202565"/>
            <a:ext cx="9991895" cy="651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76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7FE8C1-0A05-49B1-B8C1-EA8AD634A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39" y="202565"/>
            <a:ext cx="10547197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218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00B6FD-04CB-496C-AA40-980F87B13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515" y="3140710"/>
            <a:ext cx="4629150" cy="35147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B1BD213-D921-43C8-8D72-30A205C43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4939" y="3792491"/>
            <a:ext cx="4831218" cy="28629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A8B41E-0E86-4D03-9F1B-B8475FC09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386" y="409576"/>
            <a:ext cx="10363106" cy="247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95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ACC18E-DACA-4468-9DCF-312664033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629" y="132299"/>
            <a:ext cx="9573305" cy="664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004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4686</TotalTime>
  <Words>69</Words>
  <Application>Microsoft Office PowerPoint</Application>
  <PresentationFormat>Widescreen</PresentationFormat>
  <Paragraphs>35</Paragraphs>
  <Slides>26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Office Theme</vt:lpstr>
      <vt:lpstr>Equation</vt:lpstr>
      <vt:lpstr>مکانیک سیالات پیشرفته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216</cp:revision>
  <cp:lastPrinted>2020-03-04T16:57:11Z</cp:lastPrinted>
  <dcterms:created xsi:type="dcterms:W3CDTF">2020-03-03T09:30:57Z</dcterms:created>
  <dcterms:modified xsi:type="dcterms:W3CDTF">2021-04-04T15:48:33Z</dcterms:modified>
</cp:coreProperties>
</file>