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9"/>
  </p:notesMasterIdLst>
  <p:sldIdLst>
    <p:sldId id="256" r:id="rId2"/>
    <p:sldId id="380" r:id="rId3"/>
    <p:sldId id="381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  <p:sldId id="399" r:id="rId13"/>
    <p:sldId id="390" r:id="rId14"/>
    <p:sldId id="401" r:id="rId15"/>
    <p:sldId id="402" r:id="rId16"/>
    <p:sldId id="403" r:id="rId17"/>
    <p:sldId id="400" r:id="rId18"/>
    <p:sldId id="391" r:id="rId19"/>
    <p:sldId id="392" r:id="rId20"/>
    <p:sldId id="393" r:id="rId21"/>
    <p:sldId id="394" r:id="rId22"/>
    <p:sldId id="395" r:id="rId23"/>
    <p:sldId id="396" r:id="rId24"/>
    <p:sldId id="397" r:id="rId25"/>
    <p:sldId id="398" r:id="rId26"/>
    <p:sldId id="404" r:id="rId27"/>
    <p:sldId id="282" r:id="rId28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3366FF"/>
    <a:srgbClr val="777777"/>
    <a:srgbClr val="FF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6/1/2020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6/1/2020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rgbClr val="0099CC"/>
            </a:gs>
            <a:gs pos="5000">
              <a:schemeClr val="bg1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2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دوم از مباحث فصل ششم:</a:t>
            </a:r>
          </a:p>
          <a:p>
            <a:pPr rtl="1"/>
            <a:r>
              <a:rPr lang="fa-IR" sz="3200" dirty="0">
                <a:cs typeface="B Titr" panose="00000700000000000000" pitchFamily="2" charset="-78"/>
              </a:rPr>
              <a:t>محاسبات سیستم</a:t>
            </a:r>
            <a:r>
              <a:rPr lang="en-US" sz="3200" dirty="0">
                <a:cs typeface="B Titr" panose="00000700000000000000" pitchFamily="2" charset="-78"/>
              </a:rPr>
              <a:t> </a:t>
            </a:r>
            <a:r>
              <a:rPr lang="fa-IR" sz="3200" dirty="0">
                <a:cs typeface="B Titr" panose="00000700000000000000" pitchFamily="2" charset="-78"/>
              </a:rPr>
              <a:t>های لوله کشی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>
                <a:cs typeface="B Titr" panose="00000700000000000000" pitchFamily="2" charset="-78"/>
              </a:rPr>
              <a:t>خرداد </a:t>
            </a:r>
            <a:r>
              <a:rPr lang="fa-IR" dirty="0">
                <a:cs typeface="B Titr" panose="00000700000000000000" pitchFamily="2" charset="-78"/>
              </a:rPr>
              <a:t>99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نتیجه تصویری برای Fluid Mechanics White">
            <a:extLst>
              <a:ext uri="{FF2B5EF4-FFF2-40B4-BE49-F238E27FC236}">
                <a16:creationId xmlns:a16="http://schemas.microsoft.com/office/drawing/2014/main" id="{A1310271-41C3-47DA-B483-33CFA9BFB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4"/>
            <a:ext cx="2476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2669F4-35F3-439C-A13D-2F6CB377D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1755" y="5260938"/>
            <a:ext cx="3266451" cy="12119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042168-4181-4B77-B347-B73C1FC94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38" y="105626"/>
            <a:ext cx="6821051" cy="66467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16A9B38-1767-4C53-B1E6-6001B79CBBCF}"/>
              </a:ext>
            </a:extLst>
          </p:cNvPr>
          <p:cNvSpPr/>
          <p:nvPr/>
        </p:nvSpPr>
        <p:spPr>
          <a:xfrm>
            <a:off x="8007882" y="385128"/>
            <a:ext cx="3266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ضریب افت هد در تبدیل همگرا و واگرای ناگهانی</a:t>
            </a:r>
            <a:endParaRPr lang="en-US" sz="2400" b="1" dirty="0"/>
          </a:p>
        </p:txBody>
      </p:sp>
      <p:pic>
        <p:nvPicPr>
          <p:cNvPr id="5124" name="Picture 4" descr="Energy loss due to friction">
            <a:extLst>
              <a:ext uri="{FF2B5EF4-FFF2-40B4-BE49-F238E27FC236}">
                <a16:creationId xmlns:a16="http://schemas.microsoft.com/office/drawing/2014/main" id="{233A92C9-995C-4291-9AA4-E860B83A6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722" y="2183941"/>
            <a:ext cx="4321930" cy="213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8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B169F1-D442-469C-BB23-3AAE00577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59" y="1835949"/>
            <a:ext cx="7883382" cy="48194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5F28DB-9589-4A60-9257-A40589230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737" y="254799"/>
            <a:ext cx="3705225" cy="15811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E5E3F9B-64B7-4F7A-8E49-4383A6A98A09}"/>
              </a:ext>
            </a:extLst>
          </p:cNvPr>
          <p:cNvSpPr/>
          <p:nvPr/>
        </p:nvSpPr>
        <p:spPr>
          <a:xfrm>
            <a:off x="8685268" y="660653"/>
            <a:ext cx="26632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ضریب افت هد در انبساط تدریجی</a:t>
            </a:r>
            <a:endParaRPr lang="en-US" sz="2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26E364-1902-417A-84C6-87BF0CB5BC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3118" y="4683248"/>
            <a:ext cx="3267600" cy="133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73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E384F22B-8E61-4211-A642-19B1C8381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128" y="3777609"/>
            <a:ext cx="2782925" cy="208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PVC End Cap for Piping - China PVC Cap, PVC Pipe Fitting | Made-in ...">
            <a:extLst>
              <a:ext uri="{FF2B5EF4-FFF2-40B4-BE49-F238E27FC236}">
                <a16:creationId xmlns:a16="http://schemas.microsoft.com/office/drawing/2014/main" id="{3D68ED0A-F774-4152-8263-7CE8DF5B2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138" y="679739"/>
            <a:ext cx="1782904" cy="178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3 in. ABS DWV H x H x H x H Double Wye-C5834HD3 - The Home Depot">
            <a:extLst>
              <a:ext uri="{FF2B5EF4-FFF2-40B4-BE49-F238E27FC236}">
                <a16:creationId xmlns:a16="http://schemas.microsoft.com/office/drawing/2014/main" id="{75E4DA21-2479-4423-92CB-18047C51A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262" y="3298240"/>
            <a:ext cx="2981848" cy="298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5CF661-9F2F-460C-AEDC-35466B7DF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7245" y="329043"/>
            <a:ext cx="2617509" cy="2133600"/>
          </a:xfrm>
          <a:prstGeom prst="rect">
            <a:avLst/>
          </a:prstGeom>
        </p:spPr>
      </p:pic>
      <p:pic>
        <p:nvPicPr>
          <p:cNvPr id="6162" name="Picture 18" descr="HYDRAULIC PIPE FITTINGS | Lenz">
            <a:extLst>
              <a:ext uri="{FF2B5EF4-FFF2-40B4-BE49-F238E27FC236}">
                <a16:creationId xmlns:a16="http://schemas.microsoft.com/office/drawing/2014/main" id="{B2FCB315-E992-44C7-AD90-C52EBFC85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063" y="3777609"/>
            <a:ext cx="2283960" cy="202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لوله و اتصالات پوش فیت | نواپلاست">
            <a:extLst>
              <a:ext uri="{FF2B5EF4-FFF2-40B4-BE49-F238E27FC236}">
                <a16:creationId xmlns:a16="http://schemas.microsoft.com/office/drawing/2014/main" id="{9E5DA495-097C-4624-959A-378E35EF9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337" y="228942"/>
            <a:ext cx="2018620" cy="2430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2D9345F-BCA6-4C42-AB2B-F8E365EE2372}"/>
              </a:ext>
            </a:extLst>
          </p:cNvPr>
          <p:cNvSpPr/>
          <p:nvPr/>
        </p:nvSpPr>
        <p:spPr>
          <a:xfrm>
            <a:off x="4244447" y="2633148"/>
            <a:ext cx="3497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سه راهی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8F1981-7C7B-4113-A22B-6476D369D51B}"/>
              </a:ext>
            </a:extLst>
          </p:cNvPr>
          <p:cNvSpPr/>
          <p:nvPr/>
        </p:nvSpPr>
        <p:spPr>
          <a:xfrm>
            <a:off x="8321211" y="2730988"/>
            <a:ext cx="3497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سه راهی زاویه دار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4C6137-B9E4-48B1-B67C-3D4ACE3A5A9E}"/>
              </a:ext>
            </a:extLst>
          </p:cNvPr>
          <p:cNvSpPr/>
          <p:nvPr/>
        </p:nvSpPr>
        <p:spPr>
          <a:xfrm>
            <a:off x="8321210" y="6059477"/>
            <a:ext cx="3497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چهار راهی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CC2C75-0EDA-49C4-B036-EF358D6594FB}"/>
              </a:ext>
            </a:extLst>
          </p:cNvPr>
          <p:cNvSpPr/>
          <p:nvPr/>
        </p:nvSpPr>
        <p:spPr>
          <a:xfrm>
            <a:off x="4533997" y="6193770"/>
            <a:ext cx="3497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چهار راهی زاویه دار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310AEA-8223-41B7-A3C1-DDAD940C4F77}"/>
              </a:ext>
            </a:extLst>
          </p:cNvPr>
          <p:cNvSpPr/>
          <p:nvPr/>
        </p:nvSpPr>
        <p:spPr>
          <a:xfrm>
            <a:off x="528758" y="2618726"/>
            <a:ext cx="3497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درپوش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3A28529-25AA-44E0-985A-2852510CC3B3}"/>
              </a:ext>
            </a:extLst>
          </p:cNvPr>
          <p:cNvSpPr/>
          <p:nvPr/>
        </p:nvSpPr>
        <p:spPr>
          <a:xfrm>
            <a:off x="746784" y="6178261"/>
            <a:ext cx="3497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شترگلویی (سیفون)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487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91EFD3-645A-4EDA-B13E-E793A0634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0" y="511706"/>
            <a:ext cx="7097879" cy="58345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8C2F17-193A-4CCB-9168-2171DDCA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8069" y="4753713"/>
            <a:ext cx="3240582" cy="138734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F124EE3-491D-4C77-9C02-6F0EBFA5383A}"/>
              </a:ext>
            </a:extLst>
          </p:cNvPr>
          <p:cNvSpPr/>
          <p:nvPr/>
        </p:nvSpPr>
        <p:spPr>
          <a:xfrm>
            <a:off x="8339958" y="881445"/>
            <a:ext cx="3382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b="1" dirty="0">
                <a:cs typeface="B Titr" panose="00000700000000000000" pitchFamily="2" charset="-78"/>
              </a:rPr>
              <a:t>انواع متداول شیرآلات</a:t>
            </a:r>
            <a:endParaRPr lang="en-US" sz="28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5973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02819E5-7208-4DFD-9064-6A95EA30D98E}"/>
              </a:ext>
            </a:extLst>
          </p:cNvPr>
          <p:cNvSpPr/>
          <p:nvPr/>
        </p:nvSpPr>
        <p:spPr>
          <a:xfrm>
            <a:off x="4347168" y="5987018"/>
            <a:ext cx="3497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شیر دروازه ای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(Gate Valve)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85D06E-9AB9-496E-85F9-079AFF81254E}"/>
              </a:ext>
            </a:extLst>
          </p:cNvPr>
          <p:cNvGrpSpPr/>
          <p:nvPr/>
        </p:nvGrpSpPr>
        <p:grpSpPr>
          <a:xfrm>
            <a:off x="379768" y="1008286"/>
            <a:ext cx="11432463" cy="4087072"/>
            <a:chOff x="488733" y="1071348"/>
            <a:chExt cx="11432463" cy="408707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0789E4C-EA3C-47AD-9E14-57A8ACDFE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8733" y="1071348"/>
              <a:ext cx="2542352" cy="4087072"/>
            </a:xfrm>
            <a:prstGeom prst="rect">
              <a:avLst/>
            </a:prstGeom>
          </p:spPr>
        </p:pic>
        <p:pic>
          <p:nvPicPr>
            <p:cNvPr id="3074" name="Picture 2" descr="How A Gate Valve Works &amp; A Buying Guide | Tameson">
              <a:extLst>
                <a:ext uri="{FF2B5EF4-FFF2-40B4-BE49-F238E27FC236}">
                  <a16:creationId xmlns:a16="http://schemas.microsoft.com/office/drawing/2014/main" id="{71D4D03E-50EB-4C6C-9E1D-E8D1E9AD57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8629" y="1071348"/>
              <a:ext cx="3059413" cy="3965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DN700 RSV Ductile Iron Gate Valve With PN16 Pressure Rating SABS ...">
              <a:extLst>
                <a:ext uri="{FF2B5EF4-FFF2-40B4-BE49-F238E27FC236}">
                  <a16:creationId xmlns:a16="http://schemas.microsoft.com/office/drawing/2014/main" id="{719B228D-4AFD-45E0-986D-9DBF25C827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5571" y="1071348"/>
              <a:ext cx="4805625" cy="3965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830D66D3-7F3A-4DB6-B4CC-1150E7F66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41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373867-3209-48B4-83B4-BE727201A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34" y="1175678"/>
            <a:ext cx="2905125" cy="37814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CD4BE2-BBDC-4A8C-9286-70183F846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391" y="1403125"/>
            <a:ext cx="4859217" cy="355397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7F711E8-8BD6-427B-8127-8A2A9AF51770}"/>
              </a:ext>
            </a:extLst>
          </p:cNvPr>
          <p:cNvSpPr/>
          <p:nvPr/>
        </p:nvSpPr>
        <p:spPr>
          <a:xfrm>
            <a:off x="4347168" y="5987018"/>
            <a:ext cx="3497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شیر بشقابی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(Globe Valve)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273B35-4F6F-467A-BD67-6E8DC1DAF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940" y="980415"/>
            <a:ext cx="29337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81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5124" name="Picture 4" descr="Check Valve Piston Type | Vis">
            <a:extLst>
              <a:ext uri="{FF2B5EF4-FFF2-40B4-BE49-F238E27FC236}">
                <a16:creationId xmlns:a16="http://schemas.microsoft.com/office/drawing/2014/main" id="{9310022B-531B-4367-8F55-14B275262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885" y="865003"/>
            <a:ext cx="2906291" cy="365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0C205B2-376F-47EC-8821-4CD56F40AFE9}"/>
              </a:ext>
            </a:extLst>
          </p:cNvPr>
          <p:cNvSpPr/>
          <p:nvPr/>
        </p:nvSpPr>
        <p:spPr>
          <a:xfrm>
            <a:off x="3789550" y="6059477"/>
            <a:ext cx="4612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انواع شیر یک طرفه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(Check Valve)</a:t>
            </a:r>
          </a:p>
        </p:txBody>
      </p:sp>
      <p:pic>
        <p:nvPicPr>
          <p:cNvPr id="5128" name="Picture 8" descr="Buy Ball Check Valve from Hubluxe Infotech, India | ID - 4006035">
            <a:extLst>
              <a:ext uri="{FF2B5EF4-FFF2-40B4-BE49-F238E27FC236}">
                <a16:creationId xmlns:a16="http://schemas.microsoft.com/office/drawing/2014/main" id="{432DF467-F614-4C84-9AE3-F533DC9EB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151" y="865003"/>
            <a:ext cx="3676320" cy="355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Swing Check valve and Lift Check valve">
            <a:extLst>
              <a:ext uri="{FF2B5EF4-FFF2-40B4-BE49-F238E27FC236}">
                <a16:creationId xmlns:a16="http://schemas.microsoft.com/office/drawing/2014/main" id="{E18A5EAD-AB4B-4C65-BBD3-1CE421CF0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64" y="865003"/>
            <a:ext cx="3972780" cy="355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32E52A8-A18C-4263-82A4-E1FE238A4007}"/>
              </a:ext>
            </a:extLst>
          </p:cNvPr>
          <p:cNvSpPr/>
          <p:nvPr/>
        </p:nvSpPr>
        <p:spPr>
          <a:xfrm>
            <a:off x="-52896" y="4777462"/>
            <a:ext cx="4612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Swing Check Valve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2FAE68-E102-400C-BAD9-810102B8A6C0}"/>
              </a:ext>
            </a:extLst>
          </p:cNvPr>
          <p:cNvSpPr/>
          <p:nvPr/>
        </p:nvSpPr>
        <p:spPr>
          <a:xfrm>
            <a:off x="4080861" y="4796698"/>
            <a:ext cx="4612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Ball Check Valve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F5C8CD-0CE5-4951-98CC-E35F35DAB4B8}"/>
              </a:ext>
            </a:extLst>
          </p:cNvPr>
          <p:cNvSpPr/>
          <p:nvPr/>
        </p:nvSpPr>
        <p:spPr>
          <a:xfrm>
            <a:off x="7852716" y="4777462"/>
            <a:ext cx="4612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Lift Check Valve</a:t>
            </a:r>
          </a:p>
        </p:txBody>
      </p:sp>
    </p:spTree>
    <p:extLst>
      <p:ext uri="{BB962C8B-B14F-4D97-AF65-F5344CB8AC3E}">
        <p14:creationId xmlns:p14="http://schemas.microsoft.com/office/powerpoint/2010/main" val="2080524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1373D09-1DE1-4520-BD97-CA1BC53E18BC}"/>
              </a:ext>
            </a:extLst>
          </p:cNvPr>
          <p:cNvGrpSpPr/>
          <p:nvPr/>
        </p:nvGrpSpPr>
        <p:grpSpPr>
          <a:xfrm>
            <a:off x="4744370" y="225981"/>
            <a:ext cx="6532903" cy="6429454"/>
            <a:chOff x="341256" y="214273"/>
            <a:chExt cx="6532903" cy="642945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23F868F-0C3C-4360-92E0-D7BA5F40C22A}"/>
                </a:ext>
              </a:extLst>
            </p:cNvPr>
            <p:cNvGrpSpPr/>
            <p:nvPr/>
          </p:nvGrpSpPr>
          <p:grpSpPr>
            <a:xfrm>
              <a:off x="341256" y="214273"/>
              <a:ext cx="6532903" cy="5838454"/>
              <a:chOff x="341256" y="214273"/>
              <a:chExt cx="6532903" cy="5838454"/>
            </a:xfrm>
          </p:grpSpPr>
          <p:pic>
            <p:nvPicPr>
              <p:cNvPr id="1026" name="Picture 2" descr="How A Ball Valve Works &amp; A Buying Guide | Tameson">
                <a:extLst>
                  <a:ext uri="{FF2B5EF4-FFF2-40B4-BE49-F238E27FC236}">
                    <a16:creationId xmlns:a16="http://schemas.microsoft.com/office/drawing/2014/main" id="{339E1D29-BB0A-4E0E-BFA1-07B6D507642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256" y="214273"/>
                <a:ext cx="3078185" cy="27949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8" name="Picture 4" descr="Georg Fischer PVC Ball Valves for Commercial Water Treatment ...">
                <a:extLst>
                  <a:ext uri="{FF2B5EF4-FFF2-40B4-BE49-F238E27FC236}">
                    <a16:creationId xmlns:a16="http://schemas.microsoft.com/office/drawing/2014/main" id="{63DFC1D1-408B-4245-911B-5FC2A55C08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1612" y="3060821"/>
                <a:ext cx="5679372" cy="29919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FE2EF935-5D3E-47E9-A237-7A7BA3D183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19441" y="214273"/>
                <a:ext cx="3454718" cy="2822757"/>
              </a:xfrm>
              <a:prstGeom prst="rect">
                <a:avLst/>
              </a:prstGeom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1C0CA82-2825-4EFE-97D5-5B5C9370C46F}"/>
                </a:ext>
              </a:extLst>
            </p:cNvPr>
            <p:cNvSpPr/>
            <p:nvPr/>
          </p:nvSpPr>
          <p:spPr>
            <a:xfrm>
              <a:off x="1593734" y="6212840"/>
              <a:ext cx="3651414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200" b="1" dirty="0">
                  <a:cs typeface="B Nazanin" panose="00000400000000000000" pitchFamily="2" charset="-78"/>
                </a:rPr>
                <a:t>شیر توپی</a:t>
              </a:r>
              <a:r>
                <a:rPr lang="en-US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(Ball Valve)</a:t>
              </a:r>
              <a:endParaRPr lang="en-US" sz="2200" b="1" dirty="0">
                <a:cs typeface="B Nazanin" panose="00000400000000000000" pitchFamily="2" charset="-78"/>
              </a:endParaRPr>
            </a:p>
          </p:txBody>
        </p:sp>
      </p:grpSp>
      <p:pic>
        <p:nvPicPr>
          <p:cNvPr id="2050" name="Picture 2" descr="Type 578 Lug Style Butterfly Valve - GF Piping Systems">
            <a:extLst>
              <a:ext uri="{FF2B5EF4-FFF2-40B4-BE49-F238E27FC236}">
                <a16:creationId xmlns:a16="http://schemas.microsoft.com/office/drawing/2014/main" id="{83A23834-92D5-4D86-B223-5D81C3873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403" y="3881396"/>
            <a:ext cx="2961679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utterfly Valve at Rs 1800/number | Gorwa | Vadodara| ID: 5663631630">
            <a:extLst>
              <a:ext uri="{FF2B5EF4-FFF2-40B4-BE49-F238E27FC236}">
                <a16:creationId xmlns:a16="http://schemas.microsoft.com/office/drawing/2014/main" id="{517CB3FE-0B41-4F34-9244-F5BB8CB56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62" y="59331"/>
            <a:ext cx="3454718" cy="382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98F7C87-34DB-4C35-A73F-76841A27E2A3}"/>
              </a:ext>
            </a:extLst>
          </p:cNvPr>
          <p:cNvSpPr/>
          <p:nvPr/>
        </p:nvSpPr>
        <p:spPr>
          <a:xfrm>
            <a:off x="811488" y="6329501"/>
            <a:ext cx="37935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200" b="1" dirty="0">
                <a:cs typeface="B Nazanin" panose="00000400000000000000" pitchFamily="2" charset="-78"/>
              </a:rPr>
              <a:t>شیر پروانه ای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(Butterfly Valve)</a:t>
            </a:r>
          </a:p>
        </p:txBody>
      </p:sp>
    </p:spTree>
    <p:extLst>
      <p:ext uri="{BB962C8B-B14F-4D97-AF65-F5344CB8AC3E}">
        <p14:creationId xmlns:p14="http://schemas.microsoft.com/office/powerpoint/2010/main" val="683837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60907B-B8C3-4240-A39B-D97FD550AEA2}"/>
              </a:ext>
            </a:extLst>
          </p:cNvPr>
          <p:cNvSpPr/>
          <p:nvPr/>
        </p:nvSpPr>
        <p:spPr>
          <a:xfrm>
            <a:off x="1062475" y="452086"/>
            <a:ext cx="100670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200" b="1" dirty="0">
                <a:cs typeface="B Nazanin" panose="00000400000000000000" pitchFamily="2" charset="-78"/>
              </a:rPr>
              <a:t>ضریب افت هد انواع شیر (در حالت کاملا باز) و اتصالات زانویی و سه راهی در سایزهای مختلف</a:t>
            </a:r>
            <a:endParaRPr lang="en-US" sz="2200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9E5B08-B8EF-4630-8B2A-1FA792A9B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931" y="1085538"/>
            <a:ext cx="9538138" cy="577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97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934130-496C-4BD3-801A-429C355BDFE1}"/>
              </a:ext>
            </a:extLst>
          </p:cNvPr>
          <p:cNvGrpSpPr/>
          <p:nvPr/>
        </p:nvGrpSpPr>
        <p:grpSpPr>
          <a:xfrm>
            <a:off x="1062475" y="442911"/>
            <a:ext cx="10067049" cy="5972178"/>
            <a:chOff x="1062475" y="202565"/>
            <a:chExt cx="10067049" cy="5972178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73B0094-1A20-4FD7-9683-13A8CC3A4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68574" y="202565"/>
              <a:ext cx="8254852" cy="5425724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A2B1627-9D67-440A-A420-2672EC2CF7B9}"/>
                </a:ext>
              </a:extLst>
            </p:cNvPr>
            <p:cNvSpPr/>
            <p:nvPr/>
          </p:nvSpPr>
          <p:spPr>
            <a:xfrm>
              <a:off x="1062475" y="5743856"/>
              <a:ext cx="1006704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sz="2200" b="1" dirty="0">
                  <a:cs typeface="B Nazanin" panose="00000400000000000000" pitchFamily="2" charset="-78"/>
                </a:rPr>
                <a:t>ضریب افت هد انواع شیر بر حسب نسبت بازبودن</a:t>
              </a:r>
              <a:endParaRPr lang="en-US" sz="2200" b="1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5561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C5FB2F1-C11F-4208-B570-5EBEE455E522}"/>
              </a:ext>
            </a:extLst>
          </p:cNvPr>
          <p:cNvGrpSpPr/>
          <p:nvPr/>
        </p:nvGrpSpPr>
        <p:grpSpPr>
          <a:xfrm>
            <a:off x="654128" y="112419"/>
            <a:ext cx="10883744" cy="6695603"/>
            <a:chOff x="654128" y="112419"/>
            <a:chExt cx="10883744" cy="669560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E2CC53B-E722-44BB-9310-768D50220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4128" y="112419"/>
              <a:ext cx="10883744" cy="669560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FD4A8E9-D990-4D95-8820-26E654F1E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8272" y="5263553"/>
              <a:ext cx="1722465" cy="143205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1279824-59E6-4A42-94D8-028F77D6A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0371" y="3766459"/>
              <a:ext cx="2298266" cy="11954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4454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77D682-795E-4B4A-8923-476AC602C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126" y="487052"/>
            <a:ext cx="7718330" cy="43859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F2A3313-50EB-41A6-8273-04BAA1C05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903" y="487052"/>
            <a:ext cx="3028293" cy="56206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AEA571-6DCC-4EFA-B36B-B47B1CDB1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6114" y="5167959"/>
            <a:ext cx="3416189" cy="136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6829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31113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7174" name="Picture 6" descr="Engr Help">
            <a:extLst>
              <a:ext uri="{FF2B5EF4-FFF2-40B4-BE49-F238E27FC236}">
                <a16:creationId xmlns:a16="http://schemas.microsoft.com/office/drawing/2014/main" id="{395F71D7-F27B-47AD-9786-BF2238E1B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72" y="659956"/>
            <a:ext cx="4359496" cy="215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Engr Help">
            <a:extLst>
              <a:ext uri="{FF2B5EF4-FFF2-40B4-BE49-F238E27FC236}">
                <a16:creationId xmlns:a16="http://schemas.microsoft.com/office/drawing/2014/main" id="{BF8A3535-7D5E-4C50-B28B-0D1699C3B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14" y="3714132"/>
            <a:ext cx="4359496" cy="314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D1C26-9212-4100-B72A-E17AB15607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1062" y="444999"/>
            <a:ext cx="5739496" cy="596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687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34975D-570A-4D85-807B-EB1312D44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050" y="5215210"/>
            <a:ext cx="6763900" cy="13051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7C0D00-63F0-4AAE-86EB-EE175488E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711" y="337631"/>
            <a:ext cx="9938906" cy="484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5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22CC2A-487D-43F7-B43D-5C334A1F6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730" y="110453"/>
            <a:ext cx="10226540" cy="663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768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 descr="Moody chart - Wikipedia">
            <a:extLst>
              <a:ext uri="{FF2B5EF4-FFF2-40B4-BE49-F238E27FC236}">
                <a16:creationId xmlns:a16="http://schemas.microsoft.com/office/drawing/2014/main" id="{52EA75CD-18D6-4811-BB03-BF2E07924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28" y="116233"/>
            <a:ext cx="10700543" cy="6625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7438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605B17-7FA7-4AE8-AFF3-8CECA2D76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06" y="0"/>
            <a:ext cx="10345294" cy="63206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BE957F-F1F7-42D5-8D8D-749A8F889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57" y="4808471"/>
            <a:ext cx="4669709" cy="204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85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AE5A70-980D-4002-B6AA-843DB037F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751" y="999632"/>
            <a:ext cx="5192977" cy="46444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4C5B12-3EEF-4C92-9955-3A4AABC2E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88" y="1590773"/>
            <a:ext cx="6101647" cy="436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0557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ntroduction to Computing Slides By ADEELA MUSTAFA. - ppt download">
            <a:extLst>
              <a:ext uri="{FF2B5EF4-FFF2-40B4-BE49-F238E27FC236}">
                <a16:creationId xmlns:a16="http://schemas.microsoft.com/office/drawing/2014/main" id="{6889C22C-7295-4385-86FC-4D27D40A8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9F0578-21DF-42C4-991F-1F0004322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676" y="123607"/>
            <a:ext cx="10310648" cy="661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16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2B1BC9-5A02-48C9-9A5A-A9426D998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903" y="1552971"/>
            <a:ext cx="4293312" cy="5305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4C44F1-51F7-4B73-B12D-A207C176F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55" y="533718"/>
            <a:ext cx="4035973" cy="63242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24197A-FE2E-43C3-93F1-0506FC851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903" y="202565"/>
            <a:ext cx="3924774" cy="97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89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1625" y="635642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4D2271-95B4-47C6-A0B0-917FBF41F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06" y="1"/>
            <a:ext cx="6899997" cy="50812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BB1CA1-2425-46C5-BD7E-01D27E584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991" y="5081216"/>
            <a:ext cx="3544943" cy="17767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2DE699-75D5-43CC-9FF5-7A26C6CC95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7511" y="319017"/>
            <a:ext cx="4295706" cy="621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931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028" name="Picture 4" descr="شیرآلات">
            <a:extLst>
              <a:ext uri="{FF2B5EF4-FFF2-40B4-BE49-F238E27FC236}">
                <a16:creationId xmlns:a16="http://schemas.microsoft.com/office/drawing/2014/main" id="{B0109055-2F49-4C1A-BF79-7DCC14A98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81" y="914400"/>
            <a:ext cx="5971190" cy="477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FEB669-DE96-409E-A558-F3E922B69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454" y="230729"/>
            <a:ext cx="4619003" cy="639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396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3AFF5F2-DDE8-43CF-AEE5-E17A428AA658}"/>
              </a:ext>
            </a:extLst>
          </p:cNvPr>
          <p:cNvGrpSpPr/>
          <p:nvPr/>
        </p:nvGrpSpPr>
        <p:grpSpPr>
          <a:xfrm>
            <a:off x="561777" y="0"/>
            <a:ext cx="10920775" cy="6490013"/>
            <a:chOff x="561777" y="0"/>
            <a:chExt cx="10920775" cy="649001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0EF3DE4-F580-41EF-992C-61402A799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777" y="432740"/>
              <a:ext cx="8221486" cy="5441042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6578235-CB82-41E4-B38E-2AC36691B1C8}"/>
                </a:ext>
              </a:extLst>
            </p:cNvPr>
            <p:cNvSpPr txBox="1"/>
            <p:nvPr/>
          </p:nvSpPr>
          <p:spPr>
            <a:xfrm>
              <a:off x="1787430" y="6028348"/>
              <a:ext cx="57701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dirty="0">
                  <a:cs typeface="B Nazanin" panose="00000400000000000000" pitchFamily="2" charset="-78"/>
                </a:rPr>
                <a:t>ضریب افت هد در اتصال زانویی</a:t>
              </a:r>
              <a:r>
                <a:rPr lang="en-US" sz="2400" dirty="0">
                  <a:cs typeface="B Nazanin" panose="00000400000000000000" pitchFamily="2" charset="-78"/>
                </a:rPr>
                <a:t> </a:t>
              </a:r>
              <a:r>
                <a:rPr lang="fa-IR" sz="2400" dirty="0">
                  <a:cs typeface="B Nazanin" panose="00000400000000000000" pitchFamily="2" charset="-78"/>
                </a:rPr>
                <a:t>در 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Re=200000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A31432F-65A5-4845-89A4-7DF47BC5DAF2}"/>
                </a:ext>
              </a:extLst>
            </p:cNvPr>
            <p:cNvGrpSpPr/>
            <p:nvPr/>
          </p:nvGrpSpPr>
          <p:grpSpPr>
            <a:xfrm>
              <a:off x="9011569" y="0"/>
              <a:ext cx="2470983" cy="5892261"/>
              <a:chOff x="9295348" y="0"/>
              <a:chExt cx="2470983" cy="5892261"/>
            </a:xfrm>
          </p:grpSpPr>
          <p:pic>
            <p:nvPicPr>
              <p:cNvPr id="2054" name="Picture 6" descr="PVCh Elbow 45 Degree Plain 1/2&quot; BSP Pipe Fitting 20mm KIWA ND10 ...">
                <a:extLst>
                  <a:ext uri="{FF2B5EF4-FFF2-40B4-BE49-F238E27FC236}">
                    <a16:creationId xmlns:a16="http://schemas.microsoft.com/office/drawing/2014/main" id="{802FF7DA-ECB4-42EC-9AA1-05793DEC29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14979" y="4095123"/>
                <a:ext cx="1431720" cy="17971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0" name="Picture 12" descr="China SS304 Coupling 180 Degree Elbow Pipe and Pipe Fitting ...">
                <a:extLst>
                  <a:ext uri="{FF2B5EF4-FFF2-40B4-BE49-F238E27FC236}">
                    <a16:creationId xmlns:a16="http://schemas.microsoft.com/office/drawing/2014/main" id="{327FF844-BE82-4604-8D9B-E5F4096AF71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95348" y="0"/>
                <a:ext cx="2470983" cy="24709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10" descr="PVC Agri Moulded Fitting - Finolex - Elbow - 200 mm">
                <a:extLst>
                  <a:ext uri="{FF2B5EF4-FFF2-40B4-BE49-F238E27FC236}">
                    <a16:creationId xmlns:a16="http://schemas.microsoft.com/office/drawing/2014/main" id="{A5728A38-514D-4EAA-B95C-4C0110B8411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37290" y="2252775"/>
                <a:ext cx="1987098" cy="16433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807523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F532A7F-314A-4130-89B7-3B43B664858B}"/>
              </a:ext>
            </a:extLst>
          </p:cNvPr>
          <p:cNvGrpSpPr/>
          <p:nvPr/>
        </p:nvGrpSpPr>
        <p:grpSpPr>
          <a:xfrm>
            <a:off x="1750383" y="303486"/>
            <a:ext cx="9268253" cy="6369441"/>
            <a:chOff x="1750383" y="303486"/>
            <a:chExt cx="9268253" cy="636944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6FD42B3-6FAC-4855-A420-9FFE3C2AB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80404" y="303486"/>
              <a:ext cx="5781182" cy="5701988"/>
            </a:xfrm>
            <a:prstGeom prst="rect">
              <a:avLst/>
            </a:prstGeom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2C99649-3825-43D5-9092-0647FA3AC119}"/>
                </a:ext>
              </a:extLst>
            </p:cNvPr>
            <p:cNvGrpSpPr/>
            <p:nvPr/>
          </p:nvGrpSpPr>
          <p:grpSpPr>
            <a:xfrm>
              <a:off x="8655678" y="863389"/>
              <a:ext cx="2362958" cy="4305515"/>
              <a:chOff x="8261540" y="768796"/>
              <a:chExt cx="2362958" cy="4305515"/>
            </a:xfrm>
          </p:grpSpPr>
          <p:pic>
            <p:nvPicPr>
              <p:cNvPr id="4" name="Picture 2" descr="GRAINGER APPROVED 304 Stainless Steel Elbow, 90°, FNPT, 3/4&quot; Pipe ...">
                <a:extLst>
                  <a:ext uri="{FF2B5EF4-FFF2-40B4-BE49-F238E27FC236}">
                    <a16:creationId xmlns:a16="http://schemas.microsoft.com/office/drawing/2014/main" id="{49F26599-6DF3-4B67-8DCE-F43326461DA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61540" y="2711353"/>
                <a:ext cx="2362958" cy="2362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Genova 62830 $2.74 3&quot; Hub PVC Elbow Sched 30 Sched 30 | Zoro.com">
                <a:extLst>
                  <a:ext uri="{FF2B5EF4-FFF2-40B4-BE49-F238E27FC236}">
                    <a16:creationId xmlns:a16="http://schemas.microsoft.com/office/drawing/2014/main" id="{E53321CF-A213-478B-8EA8-83156F93DC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19457" y="768796"/>
                <a:ext cx="1733057" cy="17684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5089E52-2C08-42EA-A158-02CC96F1FC3D}"/>
                </a:ext>
              </a:extLst>
            </p:cNvPr>
            <p:cNvSpPr txBox="1"/>
            <p:nvPr/>
          </p:nvSpPr>
          <p:spPr>
            <a:xfrm>
              <a:off x="1750383" y="6211262"/>
              <a:ext cx="69052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dirty="0">
                  <a:cs typeface="B Nazanin" panose="00000400000000000000" pitchFamily="2" charset="-78"/>
                </a:rPr>
                <a:t>ضریب افت هد در زانویی 90 درجه در اعداد رینولدز مختلف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0086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9AF4D44-6E82-4429-BE86-6F5A134D6F49}"/>
              </a:ext>
            </a:extLst>
          </p:cNvPr>
          <p:cNvGrpSpPr/>
          <p:nvPr/>
        </p:nvGrpSpPr>
        <p:grpSpPr>
          <a:xfrm>
            <a:off x="205216" y="119477"/>
            <a:ext cx="11571100" cy="6619046"/>
            <a:chOff x="205216" y="119477"/>
            <a:chExt cx="11571100" cy="661904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50B5338-F66A-489A-834E-9A9BE54EA17C}"/>
                </a:ext>
              </a:extLst>
            </p:cNvPr>
            <p:cNvGrpSpPr/>
            <p:nvPr/>
          </p:nvGrpSpPr>
          <p:grpSpPr>
            <a:xfrm>
              <a:off x="205216" y="119477"/>
              <a:ext cx="6694562" cy="6619046"/>
              <a:chOff x="4193095" y="202565"/>
              <a:chExt cx="7433252" cy="6619047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0CC77C24-E8F4-48FF-8B7D-1DF6143282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193095" y="202565"/>
                <a:ext cx="7433252" cy="2025260"/>
              </a:xfrm>
              <a:prstGeom prst="rect">
                <a:avLst/>
              </a:prstGeom>
            </p:spPr>
          </p:pic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B34F2432-1EF4-457C-AF81-5D281BBF40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93095" y="2301575"/>
                <a:ext cx="6653581" cy="4520037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46D1CD5-1E0E-4DE1-81A6-4A4B78F77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7929" y="4904212"/>
              <a:ext cx="3452649" cy="1751223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7481230-368C-4F28-87DC-CB03412456FC}"/>
                </a:ext>
              </a:extLst>
            </p:cNvPr>
            <p:cNvSpPr/>
            <p:nvPr/>
          </p:nvSpPr>
          <p:spPr>
            <a:xfrm>
              <a:off x="7740869" y="422211"/>
              <a:ext cx="322952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sz="2400" b="1" dirty="0">
                  <a:cs typeface="B Nazanin" panose="00000400000000000000" pitchFamily="2" charset="-78"/>
                </a:rPr>
                <a:t>ضریب افت هد در ورودی و خروجی لوله از یک مخزن</a:t>
              </a:r>
              <a:endParaRPr lang="en-US" sz="2400" b="1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2C092F5-06FE-4350-8EA8-8B9BB0B96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4780" y="2144737"/>
              <a:ext cx="4681536" cy="2176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1129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4669</TotalTime>
  <Words>191</Words>
  <Application>Microsoft Office PowerPoint</Application>
  <PresentationFormat>Widescreen</PresentationFormat>
  <Paragraphs>56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Office Theme</vt:lpstr>
      <vt:lpstr>مکانیک سیالات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-</cp:lastModifiedBy>
  <cp:revision>255</cp:revision>
  <cp:lastPrinted>2020-03-04T16:57:11Z</cp:lastPrinted>
  <dcterms:created xsi:type="dcterms:W3CDTF">2020-03-03T09:30:57Z</dcterms:created>
  <dcterms:modified xsi:type="dcterms:W3CDTF">2020-06-01T15:47:53Z</dcterms:modified>
</cp:coreProperties>
</file>