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9"/>
  </p:notesMasterIdLst>
  <p:sldIdLst>
    <p:sldId id="256" r:id="rId2"/>
    <p:sldId id="383" r:id="rId3"/>
    <p:sldId id="376" r:id="rId4"/>
    <p:sldId id="348" r:id="rId5"/>
    <p:sldId id="271" r:id="rId6"/>
    <p:sldId id="269" r:id="rId7"/>
    <p:sldId id="403" r:id="rId8"/>
    <p:sldId id="393" r:id="rId9"/>
    <p:sldId id="394" r:id="rId10"/>
    <p:sldId id="395" r:id="rId11"/>
    <p:sldId id="396" r:id="rId12"/>
    <p:sldId id="397" r:id="rId13"/>
    <p:sldId id="398" r:id="rId14"/>
    <p:sldId id="399" r:id="rId15"/>
    <p:sldId id="401" r:id="rId16"/>
    <p:sldId id="402" r:id="rId17"/>
    <p:sldId id="282" r:id="rId18"/>
  </p:sldIdLst>
  <p:sldSz cx="12192000" cy="6858000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66"/>
    <a:srgbClr val="9966FF"/>
    <a:srgbClr val="00FFFF"/>
    <a:srgbClr val="3366FF"/>
    <a:srgbClr val="777777"/>
    <a:srgbClr val="FF99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3" autoAdjust="0"/>
    <p:restoredTop sz="94660"/>
  </p:normalViewPr>
  <p:slideViewPr>
    <p:cSldViewPr snapToGrid="0">
      <p:cViewPr varScale="1">
        <p:scale>
          <a:sx n="61" d="100"/>
          <a:sy n="61" d="100"/>
        </p:scale>
        <p:origin x="78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6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7935E221-91A7-4BBE-9A0E-C571B92DBE6B}" type="datetimeFigureOut">
              <a:rPr lang="en-US" smtClean="0"/>
              <a:t>4/26/2020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7024FBD-1A93-4C9B-AA79-BF2D26BE6F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013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AD334-13B5-4DFC-A23F-B62E042A78BE}" type="datetime1">
              <a:rPr lang="en-US" smtClean="0"/>
              <a:t>4/26/2020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764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3D618-F6F2-49B5-934B-12B6A17551A8}" type="datetime1">
              <a:rPr lang="en-US" smtClean="0"/>
              <a:t>4/26/2020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3453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E5151-1677-442F-9A29-4241B96991D1}" type="datetime1">
              <a:rPr lang="en-US" smtClean="0"/>
              <a:t>4/26/2020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414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00D4A-C1BB-4DBE-BF91-43F3F2D53D7E}" type="datetime1">
              <a:rPr lang="en-US" smtClean="0"/>
              <a:t>4/26/2020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424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14CBE-0960-4E27-B684-DDBA3AEE2575}" type="datetime1">
              <a:rPr lang="en-US" smtClean="0"/>
              <a:t>4/26/2020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48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02F9B-BD6C-43B4-BA04-0914EAD34256}" type="datetime1">
              <a:rPr lang="en-US" smtClean="0"/>
              <a:t>4/26/2020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865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AFF36-3236-4FC1-B55F-FAFA820431C2}" type="datetime1">
              <a:rPr lang="en-US" smtClean="0"/>
              <a:t>4/26/2020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59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6047-E0C3-44A1-B57A-56430BAD3E6A}" type="datetime1">
              <a:rPr lang="en-US" smtClean="0"/>
              <a:t>4/26/2020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794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6BAE-2335-44CE-9E5F-690C4CC0B863}" type="datetime1">
              <a:rPr lang="en-US" smtClean="0"/>
              <a:t>4/26/2020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26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6B7E6-69A7-45DC-986B-045255D817F0}" type="datetime1">
              <a:rPr lang="en-US" smtClean="0"/>
              <a:t>4/26/2020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559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AAF17-E5F1-4D1D-829B-1863166D0046}" type="datetime1">
              <a:rPr lang="en-US" smtClean="0"/>
              <a:t>4/26/2020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778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A709A-68BE-4CAA-A9E9-E9E41FCA7FED}" type="datetime1">
              <a:rPr lang="en-US" smtClean="0"/>
              <a:t>4/26/2020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23651-48D1-44B5-8BC0-FAEFC09BA79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427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9000">
              <a:srgbClr val="993366"/>
            </a:gs>
            <a:gs pos="5000">
              <a:schemeClr val="bg1"/>
            </a:gs>
            <a:gs pos="100000">
              <a:schemeClr val="accent2">
                <a:lumMod val="0"/>
                <a:lumOff val="100000"/>
              </a:schemeClr>
            </a:gs>
            <a:gs pos="100000">
              <a:schemeClr val="accent6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593D9-4DBA-4BDF-A9FD-4A74D74593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29039"/>
            <a:ext cx="9144000" cy="1542321"/>
          </a:xfrm>
        </p:spPr>
        <p:txBody>
          <a:bodyPr>
            <a:normAutofit/>
          </a:bodyPr>
          <a:lstStyle/>
          <a:p>
            <a:r>
              <a:rPr lang="fa-IR" sz="5400" dirty="0">
                <a:cs typeface="B Titr" panose="00000700000000000000" pitchFamily="2" charset="-78"/>
              </a:rPr>
              <a:t>مکانیک سیالات 2</a:t>
            </a:r>
            <a:endParaRPr lang="en-US" sz="5400" dirty="0">
              <a:cs typeface="B Titr" panose="000007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7F67D8-14BA-4D5C-A6EA-C54E863D19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8581" y="3061428"/>
            <a:ext cx="9144000" cy="3465642"/>
          </a:xfrm>
        </p:spPr>
        <p:txBody>
          <a:bodyPr>
            <a:normAutofit fontScale="92500" lnSpcReduction="10000"/>
          </a:bodyPr>
          <a:lstStyle/>
          <a:p>
            <a:r>
              <a:rPr lang="fa-IR" dirty="0">
                <a:cs typeface="B Titr" panose="00000700000000000000" pitchFamily="2" charset="-78"/>
              </a:rPr>
              <a:t>دانشگاه صنعتی شاهرود</a:t>
            </a:r>
          </a:p>
          <a:p>
            <a:r>
              <a:rPr lang="fa-IR" dirty="0">
                <a:cs typeface="B Titr" panose="00000700000000000000" pitchFamily="2" charset="-78"/>
              </a:rPr>
              <a:t>دانشکده مهندسی مکانیک</a:t>
            </a:r>
          </a:p>
          <a:p>
            <a:endParaRPr lang="fa-IR" dirty="0">
              <a:cs typeface="B Titr" panose="00000700000000000000" pitchFamily="2" charset="-78"/>
            </a:endParaRPr>
          </a:p>
          <a:p>
            <a:r>
              <a:rPr lang="fa-IR" sz="3200" dirty="0">
                <a:cs typeface="B Titr" panose="00000700000000000000" pitchFamily="2" charset="-78"/>
              </a:rPr>
              <a:t>بخش دوم از مباحث فصل هفتم:</a:t>
            </a:r>
          </a:p>
          <a:p>
            <a:r>
              <a:rPr lang="fa-IR" sz="3200" dirty="0">
                <a:cs typeface="B Titr" panose="00000700000000000000" pitchFamily="2" charset="-78"/>
              </a:rPr>
              <a:t>جریان لایه مرزی – معادلات لایه مرزی و حل بلازیوس</a:t>
            </a:r>
          </a:p>
          <a:p>
            <a:endParaRPr lang="fa-IR" sz="3200" dirty="0">
              <a:cs typeface="B Titr" panose="00000700000000000000" pitchFamily="2" charset="-78"/>
            </a:endParaRPr>
          </a:p>
          <a:p>
            <a:r>
              <a:rPr lang="fa-IR" dirty="0">
                <a:cs typeface="B Titr" panose="00000700000000000000" pitchFamily="2" charset="-78"/>
              </a:rPr>
              <a:t>کلاس درس دکتر نوروزی</a:t>
            </a:r>
          </a:p>
          <a:p>
            <a:r>
              <a:rPr lang="fa-IR" dirty="0">
                <a:cs typeface="B Titr" panose="00000700000000000000" pitchFamily="2" charset="-78"/>
              </a:rPr>
              <a:t>فروردین 99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18436" name="Picture 4" descr="نتیجه تصویری برای لوگو دانشگاه صنعتی شاهرود">
            <a:extLst>
              <a:ext uri="{FF2B5EF4-FFF2-40B4-BE49-F238E27FC236}">
                <a16:creationId xmlns:a16="http://schemas.microsoft.com/office/drawing/2014/main" id="{66DAB097-6C63-4843-A29B-BE8890653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8912" y="596999"/>
            <a:ext cx="2627338" cy="196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نتیجه تصویری برای Fluid Mechanics White">
            <a:extLst>
              <a:ext uri="{FF2B5EF4-FFF2-40B4-BE49-F238E27FC236}">
                <a16:creationId xmlns:a16="http://schemas.microsoft.com/office/drawing/2014/main" id="{A1310271-41C3-47DA-B483-33CFA9BFBE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42874"/>
            <a:ext cx="24765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975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10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01CAF5A-1088-405B-9FA7-A6C77FA5BDCF}"/>
              </a:ext>
            </a:extLst>
          </p:cNvPr>
          <p:cNvGrpSpPr/>
          <p:nvPr/>
        </p:nvGrpSpPr>
        <p:grpSpPr>
          <a:xfrm>
            <a:off x="298237" y="1410156"/>
            <a:ext cx="3828476" cy="3808230"/>
            <a:chOff x="219409" y="1410156"/>
            <a:chExt cx="3828476" cy="3808230"/>
          </a:xfrm>
        </p:grpSpPr>
        <p:pic>
          <p:nvPicPr>
            <p:cNvPr id="6" name="Picture 6" descr="نتیجه تصویری برای Paul Richard Heinrich Blasius">
              <a:extLst>
                <a:ext uri="{FF2B5EF4-FFF2-40B4-BE49-F238E27FC236}">
                  <a16:creationId xmlns:a16="http://schemas.microsoft.com/office/drawing/2014/main" id="{D4AF5EFE-C519-405E-AE42-43F2164EEF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9562" y="1410156"/>
              <a:ext cx="2288171" cy="32410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0C919A6-8388-488C-9948-8F2B62713B89}"/>
                </a:ext>
              </a:extLst>
            </p:cNvPr>
            <p:cNvSpPr/>
            <p:nvPr/>
          </p:nvSpPr>
          <p:spPr>
            <a:xfrm>
              <a:off x="219409" y="4777366"/>
              <a:ext cx="3828476" cy="441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22222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Paul Richard Heinrich Blasius</a:t>
              </a:r>
              <a:endParaRPr 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ABE5AB56-2CDC-41FA-841B-105A0D8ADE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9752" y="89161"/>
            <a:ext cx="6985950" cy="6679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2444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11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87F158-9EBE-41E6-9709-B34121ED81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599" y="202565"/>
            <a:ext cx="10526801" cy="6449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0064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A42F1C1-4F20-4F2E-B0A3-4CA76671A7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7617" y="107220"/>
            <a:ext cx="10452741" cy="6548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5578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13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5B86211-1DEE-4039-BF69-AD8DB300FF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331" y="92681"/>
            <a:ext cx="9995338" cy="6672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8328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14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ECAB324-8677-4419-9868-8A2CE9562965}"/>
              </a:ext>
            </a:extLst>
          </p:cNvPr>
          <p:cNvGrpSpPr/>
          <p:nvPr/>
        </p:nvGrpSpPr>
        <p:grpSpPr>
          <a:xfrm>
            <a:off x="1352732" y="487153"/>
            <a:ext cx="9803997" cy="5985719"/>
            <a:chOff x="1352732" y="487153"/>
            <a:chExt cx="9803997" cy="598571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B6896C24-DF1E-4004-934F-88C044DFF2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52732" y="487153"/>
              <a:ext cx="4235816" cy="5883692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31CD6EA-A85E-409A-BBF3-FDF862DD33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09387" y="1612413"/>
              <a:ext cx="4354879" cy="4860459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73F0E5C-6B20-4B53-A324-AD28FD9D4B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27278" y="981076"/>
              <a:ext cx="4429451" cy="5741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64426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15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0B33DE-9F18-4AED-B6C7-C255B41529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4586" y="42905"/>
            <a:ext cx="9222827" cy="677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1231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16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CD33ECE-1050-4B6F-8D58-1218E269D2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9499" y="202565"/>
            <a:ext cx="9453001" cy="645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5256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ELEPHANT.art - The End: Fifteen Endings to Fifteen Paintings">
            <a:extLst>
              <a:ext uri="{FF2B5EF4-FFF2-40B4-BE49-F238E27FC236}">
                <a16:creationId xmlns:a16="http://schemas.microsoft.com/office/drawing/2014/main" id="{D132FD44-C2E9-45F4-B4B4-0BDDF7BA93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285750"/>
            <a:ext cx="9525000" cy="628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99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72872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2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479AB2-F612-42C2-9904-C5F5F8B37C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491" y="415020"/>
            <a:ext cx="2436793" cy="25331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C7067A7-F2EA-4EDD-8BA3-4CE187E024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7918" y="693686"/>
            <a:ext cx="3049570" cy="2056084"/>
          </a:xfrm>
          <a:prstGeom prst="rect">
            <a:avLst/>
          </a:prstGeom>
        </p:spPr>
      </p:pic>
      <p:pic>
        <p:nvPicPr>
          <p:cNvPr id="4100" name="Picture 4" descr="Flow Fundamentals (Streamline - Streakline - Pathline - Stream Tube)">
            <a:extLst>
              <a:ext uri="{FF2B5EF4-FFF2-40B4-BE49-F238E27FC236}">
                <a16:creationId xmlns:a16="http://schemas.microsoft.com/office/drawing/2014/main" id="{F183DC84-D9F5-44DE-B257-DD9D65944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57" y="4260773"/>
            <a:ext cx="5306508" cy="2056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21C5F8D-F78C-4003-B16A-E70DAA464CDC}"/>
              </a:ext>
            </a:extLst>
          </p:cNvPr>
          <p:cNvSpPr txBox="1"/>
          <p:nvPr/>
        </p:nvSpPr>
        <p:spPr>
          <a:xfrm>
            <a:off x="2261403" y="3135938"/>
            <a:ext cx="1805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(a) Streamline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84EF7A0-FD32-4B14-9D06-0D64689F84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8710" y="261068"/>
            <a:ext cx="5637733" cy="6335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720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3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CA612A3-59AD-4BB6-9DB6-DBDE2C5899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4046" y="202565"/>
            <a:ext cx="6534502" cy="64834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0EFA04F-A62A-4448-B299-7B41BD9456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452" y="567690"/>
            <a:ext cx="5224486" cy="426055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ABF1A30-EBDD-44F0-9A54-824B8E79C9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708" y="4691447"/>
            <a:ext cx="3577977" cy="756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379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4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D8D00D0-6B2B-406C-A048-A21C3DCF5F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9D29C8-169D-4DC6-9BA6-B16AED2D71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7583" y="202565"/>
            <a:ext cx="8836834" cy="653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07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04340F24-276E-42D6-9974-9EE0C271297C}"/>
              </a:ext>
            </a:extLst>
          </p:cNvPr>
          <p:cNvSpPr txBox="1">
            <a:spLocks/>
          </p:cNvSpPr>
          <p:nvPr/>
        </p:nvSpPr>
        <p:spPr>
          <a:xfrm>
            <a:off x="9159240" y="6290310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5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0D5EEB-2CFA-4423-A547-3B4ACC3AA8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683" y="163009"/>
            <a:ext cx="9922634" cy="6492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7828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4726BE02-0EA6-4C1F-B1D1-24569DB98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6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E7AA24C-EB31-4BC5-9349-ABB209ECEA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151" y="289275"/>
            <a:ext cx="10919697" cy="341312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F7FAD7A-0FF5-4AE7-AA8C-1362FF500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699" y="3770944"/>
            <a:ext cx="5531397" cy="2947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676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D50607E-E01F-405E-AB7E-C8B7CC5D9A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724" y="271862"/>
            <a:ext cx="10594551" cy="6201010"/>
          </a:xfrm>
          <a:prstGeom prst="rect">
            <a:avLst/>
          </a:prstGeom>
        </p:spPr>
      </p:pic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3C41CCF6-0DB7-4041-B1CD-8BC8ADE2865A}"/>
              </a:ext>
            </a:extLst>
          </p:cNvPr>
          <p:cNvSpPr txBox="1">
            <a:spLocks/>
          </p:cNvSpPr>
          <p:nvPr/>
        </p:nvSpPr>
        <p:spPr>
          <a:xfrm>
            <a:off x="9159240" y="6290310"/>
            <a:ext cx="2743200" cy="3651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0" latinLnBrk="0" hangingPunct="0">
              <a:defRPr kumimoji="1" sz="12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1pPr>
            <a:lvl2pPr marL="742950" indent="-28575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2pPr>
            <a:lvl3pPr marL="11430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3pPr>
            <a:lvl4pPr marL="16002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4pPr>
            <a:lvl5pPr marL="2057400" indent="-228600" algn="l" defTabSz="457200" rtl="0" eaLnBrk="0" latinLnBrk="0" hangingPunct="0"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5pPr>
            <a:lvl6pPr marL="25146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6pPr>
            <a:lvl7pPr marL="29718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7pPr>
            <a:lvl8pPr marL="34290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8pPr>
            <a:lvl9pPr marL="3886200" indent="-228600" algn="l" defTabSz="457200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800" kern="12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  <a:cs typeface="+mn-cs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 smtClean="0">
                <a:latin typeface="Times New Roman" panose="02020603050405020304" pitchFamily="18" charset="0"/>
              </a:rPr>
              <a:pPr eaLnBrk="1" hangingPunct="1"/>
              <a:t>7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7578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8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B9158C9-EA92-478B-8E50-E278BAEFE3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008" y="331076"/>
            <a:ext cx="8485984" cy="632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8655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872C0B4-46A2-4A0F-B49F-568452D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59240" y="6290310"/>
            <a:ext cx="27432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376877A-2B76-47A0-87B7-35FCC71C4B7F}" type="slidenum">
              <a:rPr kumimoji="0" lang="en-US" altLang="ko-KR" sz="1800">
                <a:latin typeface="Times New Roman" panose="02020603050405020304" pitchFamily="18" charset="0"/>
              </a:rPr>
              <a:pPr eaLnBrk="1" hangingPunct="1"/>
              <a:t>9</a:t>
            </a:fld>
            <a:endParaRPr kumimoji="0" lang="en-US" altLang="ko-KR" sz="1800" dirty="0">
              <a:latin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C990C45-E996-475B-A590-741D23D5D1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334" y="269355"/>
            <a:ext cx="10175332" cy="638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3926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5137</TotalTime>
  <Words>55</Words>
  <Application>Microsoft Office PowerPoint</Application>
  <PresentationFormat>Widescreen</PresentationFormat>
  <Paragraphs>26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Office Theme</vt:lpstr>
      <vt:lpstr>مکانیک سیالات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مکانیک سیالات 2</dc:title>
  <dc:creator>-</dc:creator>
  <cp:lastModifiedBy>-</cp:lastModifiedBy>
  <cp:revision>256</cp:revision>
  <cp:lastPrinted>2020-03-04T16:57:11Z</cp:lastPrinted>
  <dcterms:created xsi:type="dcterms:W3CDTF">2020-03-03T09:30:57Z</dcterms:created>
  <dcterms:modified xsi:type="dcterms:W3CDTF">2020-04-26T12:31:44Z</dcterms:modified>
</cp:coreProperties>
</file>