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328" r:id="rId21"/>
    <p:sldId id="329" r:id="rId22"/>
    <p:sldId id="330" r:id="rId23"/>
    <p:sldId id="276" r:id="rId24"/>
    <p:sldId id="277" r:id="rId25"/>
    <p:sldId id="278" r:id="rId26"/>
    <p:sldId id="279" r:id="rId27"/>
    <p:sldId id="280" r:id="rId28"/>
    <p:sldId id="281" r:id="rId29"/>
    <p:sldId id="282" r:id="rId30"/>
    <p:sldId id="283" r:id="rId31"/>
    <p:sldId id="287" r:id="rId32"/>
    <p:sldId id="288" r:id="rId33"/>
    <p:sldId id="289" r:id="rId34"/>
    <p:sldId id="290" r:id="rId35"/>
    <p:sldId id="291" r:id="rId36"/>
    <p:sldId id="292" r:id="rId37"/>
    <p:sldId id="293" r:id="rId38"/>
    <p:sldId id="294" r:id="rId39"/>
    <p:sldId id="296" r:id="rId40"/>
    <p:sldId id="297" r:id="rId41"/>
    <p:sldId id="331"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32"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65192B-85C2-4F89-B2FF-88685B92AA3D}" type="datetimeFigureOut">
              <a:rPr lang="en-US" smtClean="0"/>
              <a:t>5/1/2017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598187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65192B-85C2-4F89-B2FF-88685B92AA3D}" type="datetimeFigureOut">
              <a:rPr lang="en-US" smtClean="0"/>
              <a:t>5/1/2017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2878208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65192B-85C2-4F89-B2FF-88685B92AA3D}" type="datetimeFigureOut">
              <a:rPr lang="en-US" smtClean="0"/>
              <a:t>5/1/2017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2380180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4CA530-D3A4-4938-A78C-C0E9241FE3DF}" type="slidenum">
              <a:rPr lang="en-US"/>
              <a:pPr>
                <a:defRPr/>
              </a:pPr>
              <a:t>‹#›</a:t>
            </a:fld>
            <a:endParaRPr lang="en-US"/>
          </a:p>
        </p:txBody>
      </p:sp>
    </p:spTree>
    <p:extLst>
      <p:ext uri="{BB962C8B-B14F-4D97-AF65-F5344CB8AC3E}">
        <p14:creationId xmlns:p14="http://schemas.microsoft.com/office/powerpoint/2010/main" val="12446031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5E1309A-5D61-44CC-A5E8-0089790542A9}" type="slidenum">
              <a:rPr lang="en-US"/>
              <a:pPr>
                <a:defRPr/>
              </a:pPr>
              <a:t>‹#›</a:t>
            </a:fld>
            <a:endParaRPr lang="en-US"/>
          </a:p>
        </p:txBody>
      </p:sp>
    </p:spTree>
    <p:extLst>
      <p:ext uri="{BB962C8B-B14F-4D97-AF65-F5344CB8AC3E}">
        <p14:creationId xmlns:p14="http://schemas.microsoft.com/office/powerpoint/2010/main" val="2055042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65192B-85C2-4F89-B2FF-88685B92AA3D}" type="datetimeFigureOut">
              <a:rPr lang="en-US" smtClean="0"/>
              <a:t>5/1/2017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2554638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65192B-85C2-4F89-B2FF-88685B92AA3D}" type="datetimeFigureOut">
              <a:rPr lang="en-US" smtClean="0"/>
              <a:t>5/1/2017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896642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65192B-85C2-4F89-B2FF-88685B92AA3D}" type="datetimeFigureOut">
              <a:rPr lang="en-US" smtClean="0"/>
              <a:t>5/1/2017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113262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65192B-85C2-4F89-B2FF-88685B92AA3D}" type="datetimeFigureOut">
              <a:rPr lang="en-US" smtClean="0"/>
              <a:t>5/1/2017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07868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65192B-85C2-4F89-B2FF-88685B92AA3D}" type="datetimeFigureOut">
              <a:rPr lang="en-US" smtClean="0"/>
              <a:t>5/1/2017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48839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65192B-85C2-4F89-B2FF-88685B92AA3D}" type="datetimeFigureOut">
              <a:rPr lang="en-US" smtClean="0"/>
              <a:t>5/1/2017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2211572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65192B-85C2-4F89-B2FF-88685B92AA3D}" type="datetimeFigureOut">
              <a:rPr lang="en-US" smtClean="0"/>
              <a:t>5/1/2017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594043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65192B-85C2-4F89-B2FF-88685B92AA3D}" type="datetimeFigureOut">
              <a:rPr lang="en-US" smtClean="0"/>
              <a:t>5/1/2017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7E47FE-2BE9-47A9-957E-CD6AEDAD8FC8}" type="slidenum">
              <a:rPr lang="en-US" smtClean="0"/>
              <a:t>‹#›</a:t>
            </a:fld>
            <a:endParaRPr lang="en-US"/>
          </a:p>
        </p:txBody>
      </p:sp>
    </p:spTree>
    <p:extLst>
      <p:ext uri="{BB962C8B-B14F-4D97-AF65-F5344CB8AC3E}">
        <p14:creationId xmlns:p14="http://schemas.microsoft.com/office/powerpoint/2010/main" val="387458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5192B-85C2-4F89-B2FF-88685B92AA3D}" type="datetimeFigureOut">
              <a:rPr lang="en-US" smtClean="0"/>
              <a:t>5/1/2017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E47FE-2BE9-47A9-957E-CD6AEDAD8FC8}" type="slidenum">
              <a:rPr lang="en-US" smtClean="0"/>
              <a:t>‹#›</a:t>
            </a:fld>
            <a:endParaRPr lang="en-US"/>
          </a:p>
        </p:txBody>
      </p:sp>
    </p:spTree>
    <p:extLst>
      <p:ext uri="{BB962C8B-B14F-4D97-AF65-F5344CB8AC3E}">
        <p14:creationId xmlns:p14="http://schemas.microsoft.com/office/powerpoint/2010/main" val="988426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0.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7.wmf"/><Relationship Id="rId5" Type="http://schemas.openxmlformats.org/officeDocument/2006/relationships/oleObject" Target="../embeddings/oleObject2.bin"/><Relationship Id="rId4" Type="http://schemas.openxmlformats.org/officeDocument/2006/relationships/image" Target="../media/image36.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0.wmf"/><Relationship Id="rId5" Type="http://schemas.openxmlformats.org/officeDocument/2006/relationships/oleObject" Target="../embeddings/oleObject5.bin"/><Relationship Id="rId4" Type="http://schemas.openxmlformats.org/officeDocument/2006/relationships/image" Target="../media/image39.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42.png"/><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www.glenbrook.k12.il.us/GBSSCI/PHYS/CLASS/waves/u10l2a.html#wavelength"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fa-IR" b="1" dirty="0">
                <a:solidFill>
                  <a:schemeClr val="accent2"/>
                </a:solidFill>
                <a:cs typeface="B Zar" pitchFamily="2" charset="-78"/>
              </a:rPr>
              <a:t>انرژی گرمایی در جو </a:t>
            </a:r>
            <a:endParaRPr lang="en-US" b="1" dirty="0">
              <a:solidFill>
                <a:schemeClr val="accent2"/>
              </a:solidFill>
              <a:cs typeface="B Zar" pitchFamily="2" charset="-78"/>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290825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8130" name="Picture 4" descr="ALBEDO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83820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141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0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9993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45" y="76200"/>
            <a:ext cx="9122955" cy="678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70566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56"/>
            <a:ext cx="90678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7078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2405"/>
            <a:ext cx="9144000" cy="675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0006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13" y="76200"/>
            <a:ext cx="913457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59069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1"/>
            <a:ext cx="9116601" cy="6705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02075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4"/>
          <p:cNvSpPr>
            <a:spLocks noGrp="1"/>
          </p:cNvSpPr>
          <p:nvPr>
            <p:ph idx="1"/>
          </p:nvPr>
        </p:nvSpPr>
        <p:spPr>
          <a:xfrm>
            <a:off x="228600" y="381000"/>
            <a:ext cx="8286750" cy="6072188"/>
          </a:xfrm>
        </p:spPr>
        <p:txBody>
          <a:bodyPr>
            <a:normAutofit fontScale="92500"/>
          </a:bodyPr>
          <a:lstStyle/>
          <a:p>
            <a:pPr algn="r" rtl="1">
              <a:buClr>
                <a:srgbClr val="FFFF00"/>
              </a:buClr>
              <a:buFont typeface="Wingdings" pitchFamily="2" charset="2"/>
              <a:buChar char="Ø"/>
            </a:pPr>
            <a:r>
              <a:rPr lang="fa-IR" dirty="0" smtClean="0"/>
              <a:t> </a:t>
            </a:r>
            <a:r>
              <a:rPr lang="fa-IR" sz="2400" b="1" dirty="0">
                <a:solidFill>
                  <a:srgbClr val="009900"/>
                </a:solidFill>
                <a:cs typeface="B Nazanin" pitchFamily="2" charset="-78"/>
              </a:rPr>
              <a:t>هدايت (رسانايي) </a:t>
            </a:r>
            <a:r>
              <a:rPr lang="en-US" sz="2400" b="1" dirty="0" smtClean="0">
                <a:latin typeface="Times New Roman" pitchFamily="18" charset="0"/>
                <a:cs typeface="Times New Roman" pitchFamily="18" charset="0"/>
              </a:rPr>
              <a:t>Conduction</a:t>
            </a:r>
            <a:endParaRPr lang="fa-IR" sz="2400" b="1" dirty="0" smtClean="0">
              <a:solidFill>
                <a:srgbClr val="009900"/>
              </a:solidFill>
              <a:latin typeface="Times New Roman" pitchFamily="18" charset="0"/>
              <a:cs typeface="Times New Roman" pitchFamily="18" charset="0"/>
            </a:endParaRPr>
          </a:p>
          <a:p>
            <a:pPr algn="r" rtl="1">
              <a:buClr>
                <a:srgbClr val="FFFF00"/>
              </a:buClr>
              <a:buFont typeface="Wingdings" pitchFamily="2" charset="2"/>
              <a:buNone/>
            </a:pPr>
            <a:endParaRPr lang="fa-IR" sz="1400" b="1" dirty="0" smtClean="0">
              <a:solidFill>
                <a:srgbClr val="009900"/>
              </a:solidFill>
            </a:endParaRPr>
          </a:p>
          <a:p>
            <a:pPr algn="just" rtl="1">
              <a:buClr>
                <a:srgbClr val="FFFF00"/>
              </a:buClr>
              <a:buFont typeface="Wingdings" pitchFamily="2" charset="2"/>
              <a:buNone/>
            </a:pPr>
            <a:r>
              <a:rPr lang="fa-IR" sz="2800" dirty="0" smtClean="0">
                <a:cs typeface="Zar" pitchFamily="2" charset="-78"/>
              </a:rPr>
              <a:t>      در اين روش اتم هاي جسم هادي با دريافت گرما انرژي شان افزايش يافته و به </a:t>
            </a:r>
            <a:r>
              <a:rPr lang="fa-IR" sz="2800" dirty="0" smtClean="0">
                <a:solidFill>
                  <a:schemeClr val="accent2"/>
                </a:solidFill>
                <a:cs typeface="Zar" pitchFamily="2" charset="-78"/>
              </a:rPr>
              <a:t>ارتعاش </a:t>
            </a:r>
            <a:r>
              <a:rPr lang="fa-IR" sz="2800" dirty="0" smtClean="0">
                <a:cs typeface="Zar" pitchFamily="2" charset="-78"/>
              </a:rPr>
              <a:t>در مي آيند و </a:t>
            </a:r>
            <a:r>
              <a:rPr lang="fa-IR" sz="2800" dirty="0" smtClean="0">
                <a:solidFill>
                  <a:schemeClr val="accent2"/>
                </a:solidFill>
                <a:cs typeface="Zar" pitchFamily="2" charset="-78"/>
              </a:rPr>
              <a:t>بدون آنکه خود تغيير مکان دهند</a:t>
            </a:r>
            <a:r>
              <a:rPr lang="fa-IR" sz="2800" dirty="0" smtClean="0">
                <a:cs typeface="Zar" pitchFamily="2" charset="-78"/>
              </a:rPr>
              <a:t>، در اثر برخورد با اتم هاي مجاور انرژي خود را به </a:t>
            </a:r>
            <a:r>
              <a:rPr lang="fa-IR" sz="2800" dirty="0">
                <a:cs typeface="Zar" pitchFamily="2" charset="-78"/>
              </a:rPr>
              <a:t>آنها منتقل مي کنند </a:t>
            </a:r>
            <a:r>
              <a:rPr lang="fa-IR" sz="2800" dirty="0" smtClean="0">
                <a:cs typeface="Zar" pitchFamily="2" charset="-78"/>
              </a:rPr>
              <a:t>(مانند گرم شدن يک ميله فلزي). </a:t>
            </a:r>
          </a:p>
          <a:p>
            <a:pPr algn="just" rtl="1">
              <a:buClr>
                <a:srgbClr val="FFFF00"/>
              </a:buClr>
              <a:buFont typeface="Wingdings" pitchFamily="2" charset="2"/>
              <a:buNone/>
            </a:pPr>
            <a:endParaRPr lang="fa-IR" sz="1400" dirty="0" smtClean="0">
              <a:cs typeface="Zar" pitchFamily="2" charset="-78"/>
            </a:endParaRPr>
          </a:p>
          <a:p>
            <a:pPr algn="just" rtl="1">
              <a:buClr>
                <a:srgbClr val="FFFF00"/>
              </a:buClr>
              <a:buSzPct val="85000"/>
              <a:buFont typeface="Courier New" pitchFamily="49" charset="0"/>
              <a:buChar char="o"/>
            </a:pPr>
            <a:r>
              <a:rPr lang="fa-IR" sz="2400" b="1" dirty="0">
                <a:solidFill>
                  <a:srgbClr val="0070C0"/>
                </a:solidFill>
                <a:latin typeface="Times New Roman" pitchFamily="18" charset="0"/>
                <a:cs typeface="B Nazanin" pitchFamily="2" charset="-78"/>
              </a:rPr>
              <a:t> چون هوا يک هادي ضعيف است، انتقال انرژي به شکل رسانايي در آن ناچيز است.</a:t>
            </a:r>
          </a:p>
          <a:p>
            <a:pPr algn="just" rtl="1">
              <a:buClr>
                <a:srgbClr val="FFFF00"/>
              </a:buClr>
              <a:buSzPct val="85000"/>
              <a:buFont typeface="Courier New" pitchFamily="49" charset="0"/>
              <a:buChar char="o"/>
            </a:pPr>
            <a:endParaRPr lang="fa-IR" sz="1200" dirty="0" smtClean="0">
              <a:cs typeface="Zar" pitchFamily="2" charset="-78"/>
            </a:endParaRPr>
          </a:p>
          <a:p>
            <a:pPr algn="just" rtl="1">
              <a:buClr>
                <a:srgbClr val="FFFF00"/>
              </a:buClr>
              <a:buSzPct val="100000"/>
              <a:buFont typeface="Wingdings" pitchFamily="2" charset="2"/>
              <a:buChar char="Ø"/>
            </a:pPr>
            <a:r>
              <a:rPr lang="fa-IR" sz="2400" dirty="0" smtClean="0">
                <a:cs typeface="B Nazanin" pitchFamily="2" charset="-78"/>
              </a:rPr>
              <a:t> </a:t>
            </a:r>
            <a:r>
              <a:rPr lang="fa-IR" sz="2400" b="1" dirty="0" smtClean="0">
                <a:solidFill>
                  <a:srgbClr val="009900"/>
                </a:solidFill>
                <a:cs typeface="B Nazanin" pitchFamily="2" charset="-78"/>
              </a:rPr>
              <a:t>همرفت (جابجايي) </a:t>
            </a:r>
            <a:r>
              <a:rPr lang="en-US" sz="2400" b="1" dirty="0">
                <a:latin typeface="Times New Roman" pitchFamily="18" charset="0"/>
                <a:cs typeface="Times New Roman" pitchFamily="18" charset="0"/>
              </a:rPr>
              <a:t>Convection</a:t>
            </a:r>
            <a:endParaRPr lang="fa-IR" sz="2400" b="1" dirty="0" smtClean="0">
              <a:solidFill>
                <a:srgbClr val="009900"/>
              </a:solidFill>
              <a:latin typeface="Times New Roman" pitchFamily="18" charset="0"/>
              <a:cs typeface="Times New Roman" pitchFamily="18" charset="0"/>
            </a:endParaRPr>
          </a:p>
          <a:p>
            <a:pPr algn="just" rtl="1">
              <a:buClr>
                <a:srgbClr val="FFFF00"/>
              </a:buClr>
              <a:buSzPct val="85000"/>
              <a:buFont typeface="Courier New" pitchFamily="49" charset="0"/>
              <a:buChar char="o"/>
            </a:pPr>
            <a:endParaRPr lang="fa-IR" sz="1400" dirty="0" smtClean="0">
              <a:cs typeface="Zar" pitchFamily="2" charset="-78"/>
            </a:endParaRPr>
          </a:p>
          <a:p>
            <a:pPr algn="just" rtl="1">
              <a:buClr>
                <a:srgbClr val="FFFF00"/>
              </a:buClr>
              <a:buSzPct val="85000"/>
              <a:buFont typeface="Wingdings" pitchFamily="2" charset="2"/>
              <a:buNone/>
            </a:pPr>
            <a:r>
              <a:rPr lang="fa-IR" sz="2400" dirty="0" smtClean="0">
                <a:cs typeface="Zar" pitchFamily="2" charset="-78"/>
              </a:rPr>
              <a:t>      </a:t>
            </a:r>
            <a:r>
              <a:rPr lang="fa-IR" sz="2800" dirty="0" smtClean="0">
                <a:cs typeface="Zar" pitchFamily="2" charset="-78"/>
              </a:rPr>
              <a:t>در اين فرآيند </a:t>
            </a:r>
            <a:r>
              <a:rPr lang="fa-IR" sz="2800" dirty="0">
                <a:solidFill>
                  <a:schemeClr val="accent2"/>
                </a:solidFill>
                <a:cs typeface="Zar" pitchFamily="2" charset="-78"/>
              </a:rPr>
              <a:t>هم محيط مادي </a:t>
            </a:r>
            <a:r>
              <a:rPr lang="fa-IR" sz="2800" dirty="0" smtClean="0">
                <a:cs typeface="Zar" pitchFamily="2" charset="-78"/>
              </a:rPr>
              <a:t>لازم است و </a:t>
            </a:r>
            <a:r>
              <a:rPr lang="fa-IR" sz="2800" dirty="0" smtClean="0">
                <a:solidFill>
                  <a:schemeClr val="accent2"/>
                </a:solidFill>
                <a:cs typeface="Zar" pitchFamily="2" charset="-78"/>
              </a:rPr>
              <a:t>هم خود ماده جابجا مي شود </a:t>
            </a:r>
            <a:r>
              <a:rPr lang="fa-IR" sz="2800" dirty="0" smtClean="0">
                <a:cs typeface="Zar" pitchFamily="2" charset="-78"/>
              </a:rPr>
              <a:t>که گرما نيز همراه آن منتقل مي شود. </a:t>
            </a:r>
          </a:p>
          <a:p>
            <a:pPr algn="just" rtl="1">
              <a:buClr>
                <a:srgbClr val="FFFF00"/>
              </a:buClr>
              <a:buSzPct val="85000"/>
              <a:buFont typeface="Wingdings" pitchFamily="2" charset="2"/>
              <a:buNone/>
            </a:pPr>
            <a:endParaRPr lang="fa-IR" sz="1400" dirty="0" smtClean="0">
              <a:cs typeface="Zar" pitchFamily="2" charset="-78"/>
            </a:endParaRPr>
          </a:p>
          <a:p>
            <a:pPr algn="just" rtl="1">
              <a:buClr>
                <a:srgbClr val="FFFF00"/>
              </a:buClr>
              <a:buSzPct val="85000"/>
              <a:buFont typeface="Courier New" pitchFamily="49" charset="0"/>
              <a:buChar char="o"/>
            </a:pPr>
            <a:r>
              <a:rPr lang="fa-IR" sz="2800" dirty="0" smtClean="0">
                <a:cs typeface="Zar" pitchFamily="2" charset="-78"/>
              </a:rPr>
              <a:t> همرفت در گازها بهتر از مايعات صورت مي پذيرد           مهمترين عامل انتقال گرما در جو است. </a:t>
            </a:r>
          </a:p>
          <a:p>
            <a:pPr algn="just" rtl="1">
              <a:buClr>
                <a:srgbClr val="FFFF00"/>
              </a:buClr>
              <a:buSzPct val="85000"/>
              <a:buFont typeface="Wingdings" pitchFamily="2" charset="2"/>
              <a:buNone/>
            </a:pPr>
            <a:endParaRPr lang="fa-IR" sz="2400" dirty="0" smtClean="0">
              <a:cs typeface="Zar" pitchFamily="2" charset="-78"/>
            </a:endParaRPr>
          </a:p>
        </p:txBody>
      </p:sp>
      <p:cxnSp>
        <p:nvCxnSpPr>
          <p:cNvPr id="11" name="Straight Arrow Connector 10"/>
          <p:cNvCxnSpPr/>
          <p:nvPr/>
        </p:nvCxnSpPr>
        <p:spPr>
          <a:xfrm rot="10800000">
            <a:off x="2971800" y="5332412"/>
            <a:ext cx="500062" cy="1588"/>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132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657600"/>
            <a:ext cx="60960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8600"/>
            <a:ext cx="5095875"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p:cNvSpPr>
            <a:spLocks noChangeArrowheads="1"/>
          </p:cNvSpPr>
          <p:nvPr/>
        </p:nvSpPr>
        <p:spPr bwMode="auto">
          <a:xfrm>
            <a:off x="390217" y="1064568"/>
            <a:ext cx="16722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sz="2400" b="1" dirty="0">
                <a:latin typeface="Times New Roman" pitchFamily="18" charset="0"/>
                <a:cs typeface="Times New Roman" pitchFamily="18" charset="0"/>
              </a:rPr>
              <a:t>Convection</a:t>
            </a:r>
          </a:p>
        </p:txBody>
      </p:sp>
    </p:spTree>
    <p:extLst>
      <p:ext uri="{BB962C8B-B14F-4D97-AF65-F5344CB8AC3E}">
        <p14:creationId xmlns:p14="http://schemas.microsoft.com/office/powerpoint/2010/main" val="4009894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41698"/>
                                        </p:tgtEl>
                                        <p:attrNameLst>
                                          <p:attrName>style.visibility</p:attrName>
                                        </p:attrNameLst>
                                      </p:cBhvr>
                                      <p:to>
                                        <p:strVal val="visible"/>
                                      </p:to>
                                    </p:set>
                                    <p:anim calcmode="lin" valueType="num">
                                      <p:cBhvr additive="base">
                                        <p:cTn id="7" dur="500" fill="hold"/>
                                        <p:tgtEl>
                                          <p:spTgt spid="541698"/>
                                        </p:tgtEl>
                                        <p:attrNameLst>
                                          <p:attrName>ppt_x</p:attrName>
                                        </p:attrNameLst>
                                      </p:cBhvr>
                                      <p:tavLst>
                                        <p:tav tm="0">
                                          <p:val>
                                            <p:strVal val="#ppt_x"/>
                                          </p:val>
                                        </p:tav>
                                        <p:tav tm="100000">
                                          <p:val>
                                            <p:strVal val="#ppt_x"/>
                                          </p:val>
                                        </p:tav>
                                      </p:tavLst>
                                    </p:anim>
                                    <p:anim calcmode="lin" valueType="num">
                                      <p:cBhvr additive="base">
                                        <p:cTn id="8" dur="500" fill="hold"/>
                                        <p:tgtEl>
                                          <p:spTgt spid="5416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109728" indent="0" algn="r" rtl="1">
              <a:lnSpc>
                <a:spcPct val="150000"/>
              </a:lnSpc>
              <a:buNone/>
            </a:pPr>
            <a:r>
              <a:rPr lang="fa-IR" sz="2600" b="1" dirty="0">
                <a:solidFill>
                  <a:srgbClr val="0070C0"/>
                </a:solidFill>
                <a:latin typeface="Times New Roman" pitchFamily="18" charset="0"/>
                <a:cs typeface="B Nazanin" pitchFamily="2" charset="-78"/>
              </a:rPr>
              <a:t>توازن گرمایی در کره زمین </a:t>
            </a:r>
            <a:endParaRPr lang="fa-IR" sz="2900" b="1" dirty="0">
              <a:solidFill>
                <a:schemeClr val="accent2"/>
              </a:solidFill>
              <a:cs typeface="B Zar" pitchFamily="2" charset="-78"/>
            </a:endParaRPr>
          </a:p>
          <a:p>
            <a:pPr marL="109728" indent="0" algn="r" rtl="1">
              <a:lnSpc>
                <a:spcPct val="150000"/>
              </a:lnSpc>
              <a:buNone/>
            </a:pPr>
            <a:r>
              <a:rPr lang="fa-IR" sz="2600" b="1" dirty="0">
                <a:solidFill>
                  <a:srgbClr val="0070C0"/>
                </a:solidFill>
                <a:latin typeface="Times New Roman" pitchFamily="18" charset="0"/>
                <a:cs typeface="B Nazanin" pitchFamily="2" charset="-78"/>
              </a:rPr>
              <a:t>اهمیت وجود بخار آب در گرم شدن کره زمین </a:t>
            </a:r>
            <a:r>
              <a:rPr lang="fa-IR" sz="2600" b="1" dirty="0" smtClean="0">
                <a:solidFill>
                  <a:srgbClr val="0070C0"/>
                </a:solidFill>
                <a:latin typeface="Times New Roman" pitchFamily="18" charset="0"/>
                <a:cs typeface="B Nazanin" pitchFamily="2" charset="-78"/>
              </a:rPr>
              <a:t>و نقش نداشتن ازت و اکسیژن در جذب تابش خورشیدی</a:t>
            </a:r>
          </a:p>
          <a:p>
            <a:pPr marL="109728" indent="0" algn="r" rtl="1">
              <a:lnSpc>
                <a:spcPct val="150000"/>
              </a:lnSpc>
              <a:buNone/>
            </a:pPr>
            <a:r>
              <a:rPr lang="fa-IR" sz="2600" b="1" dirty="0" smtClean="0">
                <a:solidFill>
                  <a:srgbClr val="0070C0"/>
                </a:solidFill>
                <a:latin typeface="Times New Roman" pitchFamily="18" charset="0"/>
                <a:cs typeface="B Nazanin" pitchFamily="2" charset="-78"/>
              </a:rPr>
              <a:t>دلیل گرم بودن هوا در روزها و شب های ابری</a:t>
            </a:r>
            <a:endParaRPr lang="fa-IR" sz="2600" b="1" dirty="0">
              <a:solidFill>
                <a:srgbClr val="0070C0"/>
              </a:solidFill>
              <a:latin typeface="Times New Roman" pitchFamily="18" charset="0"/>
              <a:cs typeface="B Nazanin" pitchFamily="2" charset="-78"/>
            </a:endParaRPr>
          </a:p>
          <a:p>
            <a:pPr marL="109728" indent="0" algn="r" rtl="1">
              <a:lnSpc>
                <a:spcPct val="150000"/>
              </a:lnSpc>
              <a:buNone/>
            </a:pPr>
            <a:r>
              <a:rPr lang="fa-IR" sz="2600" b="1" dirty="0">
                <a:solidFill>
                  <a:srgbClr val="0070C0"/>
                </a:solidFill>
                <a:latin typeface="Times New Roman" pitchFamily="18" charset="0"/>
                <a:cs typeface="B Nazanin" pitchFamily="2" charset="-78"/>
              </a:rPr>
              <a:t>دلیل اختلاف دمایی روز و شب در کویر </a:t>
            </a:r>
          </a:p>
          <a:p>
            <a:pPr marL="109728" indent="0" algn="r" rtl="1">
              <a:lnSpc>
                <a:spcPct val="150000"/>
              </a:lnSpc>
              <a:buNone/>
            </a:pPr>
            <a:r>
              <a:rPr lang="fa-IR" sz="2600" b="1" dirty="0">
                <a:solidFill>
                  <a:srgbClr val="0070C0"/>
                </a:solidFill>
                <a:latin typeface="Times New Roman" pitchFamily="18" charset="0"/>
                <a:cs typeface="B Nazanin" pitchFamily="2" charset="-78"/>
              </a:rPr>
              <a:t>عمل نمودن برف به عنوان جسم سیاه برای طول موج های بلند و بیشتر شدن ذوب برف در هوای ابری </a:t>
            </a:r>
          </a:p>
          <a:p>
            <a:pPr marL="109728" indent="0" algn="r" rtl="1">
              <a:buNone/>
            </a:pP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529849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body" idx="1"/>
          </p:nvPr>
        </p:nvSpPr>
        <p:spPr>
          <a:xfrm>
            <a:off x="533400" y="685800"/>
            <a:ext cx="8229600" cy="5486400"/>
          </a:xfrm>
        </p:spPr>
        <p:txBody>
          <a:bodyPr>
            <a:normAutofit/>
          </a:bodyPr>
          <a:lstStyle/>
          <a:p>
            <a:pPr algn="justLow" rtl="1" eaLnBrk="1" hangingPunct="1">
              <a:buFontTx/>
              <a:buNone/>
              <a:defRPr/>
            </a:pPr>
            <a:r>
              <a:rPr lang="ar-SA" sz="2900" b="1" dirty="0">
                <a:solidFill>
                  <a:schemeClr val="accent2"/>
                </a:solidFill>
                <a:cs typeface="B Zar" pitchFamily="2" charset="-78"/>
              </a:rPr>
              <a:t>مقدمه</a:t>
            </a:r>
          </a:p>
          <a:p>
            <a:pPr algn="justLow" rtl="1" eaLnBrk="1" hangingPunct="1">
              <a:lnSpc>
                <a:spcPct val="150000"/>
              </a:lnSpc>
              <a:defRPr/>
            </a:pPr>
            <a:r>
              <a:rPr lang="fa-IR" sz="2600" b="1" dirty="0">
                <a:solidFill>
                  <a:srgbClr val="0070C0"/>
                </a:solidFill>
                <a:latin typeface="Times New Roman" pitchFamily="18" charset="0"/>
                <a:cs typeface="B Nazanin" pitchFamily="2" charset="-78"/>
              </a:rPr>
              <a:t>کلیه پدیده های مربوط به تغییر وضع هوا ناشی از توزیع نامساوی گرما در جو می باشد</a:t>
            </a:r>
            <a:r>
              <a:rPr lang="fa-IR" sz="2600" b="1" dirty="0" smtClean="0">
                <a:solidFill>
                  <a:srgbClr val="0070C0"/>
                </a:solidFill>
                <a:latin typeface="Times New Roman" pitchFamily="18" charset="0"/>
                <a:cs typeface="B Nazanin" pitchFamily="2" charset="-78"/>
              </a:rPr>
              <a:t>. (آسمان صاف، ابری و بارانی، صعود هوای سبک)</a:t>
            </a:r>
            <a:endParaRPr lang="fa-IR" sz="2600" b="1" dirty="0">
              <a:solidFill>
                <a:srgbClr val="0070C0"/>
              </a:solidFill>
              <a:latin typeface="Times New Roman" pitchFamily="18" charset="0"/>
              <a:cs typeface="B Nazanin" pitchFamily="2" charset="-78"/>
            </a:endParaRPr>
          </a:p>
          <a:p>
            <a:pPr algn="justLow" rtl="1" eaLnBrk="1" hangingPunct="1">
              <a:lnSpc>
                <a:spcPct val="150000"/>
              </a:lnSpc>
              <a:defRPr/>
            </a:pPr>
            <a:r>
              <a:rPr lang="ar-SA" sz="2600" b="1" dirty="0">
                <a:solidFill>
                  <a:srgbClr val="0070C0"/>
                </a:solidFill>
                <a:latin typeface="Times New Roman" pitchFamily="18" charset="0"/>
                <a:cs typeface="B Nazanin" pitchFamily="2" charset="-78"/>
              </a:rPr>
              <a:t>یكی از عوامل بسیار </a:t>
            </a:r>
            <a:r>
              <a:rPr lang="fa-IR" sz="2600" b="1" dirty="0">
                <a:solidFill>
                  <a:srgbClr val="0070C0"/>
                </a:solidFill>
                <a:latin typeface="Times New Roman" pitchFamily="18" charset="0"/>
                <a:cs typeface="B Nazanin" pitchFamily="2" charset="-78"/>
              </a:rPr>
              <a:t>موثر </a:t>
            </a:r>
            <a:r>
              <a:rPr lang="ar-SA" sz="2600" b="1" dirty="0">
                <a:solidFill>
                  <a:srgbClr val="0070C0"/>
                </a:solidFill>
                <a:latin typeface="Times New Roman" pitchFamily="18" charset="0"/>
                <a:cs typeface="B Nazanin" pitchFamily="2" charset="-78"/>
              </a:rPr>
              <a:t>در زندگی انسانها، حیوانات و گیاها</a:t>
            </a:r>
            <a:r>
              <a:rPr lang="fa-IR" sz="2600" b="1" dirty="0">
                <a:solidFill>
                  <a:srgbClr val="0070C0"/>
                </a:solidFill>
                <a:latin typeface="Times New Roman" pitchFamily="18" charset="0"/>
                <a:cs typeface="B Nazanin" pitchFamily="2" charset="-78"/>
              </a:rPr>
              <a:t>ن </a:t>
            </a:r>
            <a:r>
              <a:rPr lang="ar-SA" sz="2600" b="1" dirty="0">
                <a:solidFill>
                  <a:srgbClr val="0070C0"/>
                </a:solidFill>
                <a:latin typeface="Times New Roman" pitchFamily="18" charset="0"/>
                <a:cs typeface="B Nazanin" pitchFamily="2" charset="-78"/>
              </a:rPr>
              <a:t>دمای هوا و خاك است كه اگر از یك مقدار آستانه تجاوز كند، حیات برای موجودات زنده غیر ممكن خواهد شد. </a:t>
            </a:r>
            <a:endParaRPr lang="en-US" sz="2600" b="1" dirty="0">
              <a:solidFill>
                <a:srgbClr val="0070C0"/>
              </a:solidFill>
              <a:latin typeface="Times New Roman" pitchFamily="18" charset="0"/>
              <a:cs typeface="B Nazanin" pitchFamily="2" charset="-78"/>
            </a:endParaRPr>
          </a:p>
          <a:p>
            <a:pPr algn="justLow" rtl="1" eaLnBrk="1" hangingPunct="1">
              <a:lnSpc>
                <a:spcPct val="150000"/>
              </a:lnSpc>
              <a:defRPr/>
            </a:pPr>
            <a:r>
              <a:rPr lang="ar-SA" sz="2600" b="1" dirty="0">
                <a:solidFill>
                  <a:srgbClr val="0070C0"/>
                </a:solidFill>
                <a:latin typeface="Times New Roman" pitchFamily="18" charset="0"/>
                <a:cs typeface="B Nazanin" pitchFamily="2" charset="-78"/>
              </a:rPr>
              <a:t>به عنوان مثال، در مورد گیاهان سه نقطة دمایی مهم وجود دارد:</a:t>
            </a:r>
            <a:r>
              <a:rPr lang="fa-IR" sz="2600" b="1" dirty="0">
                <a:solidFill>
                  <a:srgbClr val="0070C0"/>
                </a:solidFill>
                <a:latin typeface="Times New Roman" pitchFamily="18" charset="0"/>
                <a:cs typeface="B Nazanin" pitchFamily="2" charset="-78"/>
              </a:rPr>
              <a:t> </a:t>
            </a:r>
            <a:r>
              <a:rPr lang="ar-SA" sz="2600" b="1" dirty="0">
                <a:solidFill>
                  <a:srgbClr val="0070C0"/>
                </a:solidFill>
                <a:latin typeface="Times New Roman" pitchFamily="18" charset="0"/>
                <a:cs typeface="B Nazanin" pitchFamily="2" charset="-78"/>
              </a:rPr>
              <a:t> دمای آستانة حداقل، دمای اپتیمم و دمای آستانة حداكثر</a:t>
            </a:r>
            <a:r>
              <a:rPr lang="ar-SA" sz="3600" dirty="0" smtClean="0">
                <a:cs typeface="B Zar" pitchFamily="2" charset="-78"/>
              </a:rPr>
              <a:t>. </a:t>
            </a:r>
            <a:endParaRPr lang="en-US" sz="3600" dirty="0" smtClean="0">
              <a:cs typeface="B Zar" pitchFamily="2" charset="-78"/>
            </a:endParaRPr>
          </a:p>
        </p:txBody>
      </p:sp>
    </p:spTree>
    <p:extLst>
      <p:ext uri="{BB962C8B-B14F-4D97-AF65-F5344CB8AC3E}">
        <p14:creationId xmlns:p14="http://schemas.microsoft.com/office/powerpoint/2010/main" val="70090468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85800"/>
            <a:ext cx="8229600" cy="5321491"/>
          </a:xfrm>
        </p:spPr>
        <p:txBody>
          <a:bodyPr>
            <a:normAutofit fontScale="92500" lnSpcReduction="10000"/>
          </a:bodyPr>
          <a:lstStyle/>
          <a:p>
            <a:pPr algn="just" rtl="1">
              <a:lnSpc>
                <a:spcPct val="150000"/>
              </a:lnSpc>
            </a:pPr>
            <a:r>
              <a:rPr lang="fa-IR" b="1" dirty="0">
                <a:solidFill>
                  <a:schemeClr val="accent2"/>
                </a:solidFill>
                <a:cs typeface="B Zar" pitchFamily="2" charset="-78"/>
              </a:rPr>
              <a:t>نصف النهار: </a:t>
            </a:r>
            <a:r>
              <a:rPr lang="fa-IR" sz="2400" b="1" dirty="0">
                <a:solidFill>
                  <a:srgbClr val="0070C0"/>
                </a:solidFill>
                <a:latin typeface="Times New Roman" pitchFamily="18" charset="0"/>
                <a:cs typeface="B Nazanin" pitchFamily="2" charset="-78"/>
              </a:rPr>
              <a:t>اگر یک صفحه مستوی از قطبین زمین و نقطه </a:t>
            </a:r>
            <a:r>
              <a:rPr lang="en-US" sz="2400" b="1" dirty="0">
                <a:solidFill>
                  <a:srgbClr val="0070C0"/>
                </a:solidFill>
                <a:latin typeface="Times New Roman" pitchFamily="18" charset="0"/>
                <a:cs typeface="B Nazanin" pitchFamily="2" charset="-78"/>
              </a:rPr>
              <a:t>A </a:t>
            </a:r>
            <a:r>
              <a:rPr lang="fa-IR" sz="2400" b="1" dirty="0">
                <a:solidFill>
                  <a:srgbClr val="0070C0"/>
                </a:solidFill>
                <a:latin typeface="Times New Roman" pitchFamily="18" charset="0"/>
                <a:cs typeface="B Nazanin" pitchFamily="2" charset="-78"/>
              </a:rPr>
              <a:t>عبور داده شود فصل مشترک آن با سطح بیضوی خطی خواهد بود.که به آن نصف النهار نقطه </a:t>
            </a:r>
            <a:r>
              <a:rPr lang="en-US" sz="2400" b="1" dirty="0">
                <a:solidFill>
                  <a:srgbClr val="0070C0"/>
                </a:solidFill>
                <a:latin typeface="Times New Roman" pitchFamily="18" charset="0"/>
                <a:cs typeface="B Nazanin" pitchFamily="2" charset="-78"/>
              </a:rPr>
              <a:t>A</a:t>
            </a:r>
            <a:r>
              <a:rPr lang="fa-IR" sz="2400" b="1" dirty="0">
                <a:solidFill>
                  <a:srgbClr val="0070C0"/>
                </a:solidFill>
                <a:latin typeface="Times New Roman" pitchFamily="18" charset="0"/>
                <a:cs typeface="B Nazanin" pitchFamily="2" charset="-78"/>
              </a:rPr>
              <a:t> گویند صفحه مستوی یاد شده صفحه نصف النهار نقطه </a:t>
            </a:r>
            <a:r>
              <a:rPr lang="en-US" sz="2400" b="1" dirty="0">
                <a:solidFill>
                  <a:srgbClr val="0070C0"/>
                </a:solidFill>
                <a:latin typeface="Times New Roman" pitchFamily="18" charset="0"/>
                <a:cs typeface="B Nazanin" pitchFamily="2" charset="-78"/>
              </a:rPr>
              <a:t>A </a:t>
            </a:r>
            <a:r>
              <a:rPr lang="fa-IR" sz="2400" b="1" dirty="0">
                <a:solidFill>
                  <a:srgbClr val="0070C0"/>
                </a:solidFill>
                <a:latin typeface="Times New Roman" pitchFamily="18" charset="0"/>
                <a:cs typeface="B Nazanin" pitchFamily="2" charset="-78"/>
              </a:rPr>
              <a:t>نام دارد. امتداد نصف النهار یک نقطه در واقع، امتداد شمال و جنوب جغرافیایی آن نقطه است. نصف النهاری که از گرینویچ میگذرد نصف النهار مبدا نامیده میشود</a:t>
            </a:r>
            <a:r>
              <a:rPr lang="fa-IR" sz="2400" b="1" dirty="0" smtClean="0">
                <a:solidFill>
                  <a:srgbClr val="0070C0"/>
                </a:solidFill>
                <a:latin typeface="Times New Roman" pitchFamily="18" charset="0"/>
                <a:cs typeface="B Nazanin" pitchFamily="2" charset="-78"/>
              </a:rPr>
              <a:t>.</a:t>
            </a:r>
            <a:endParaRPr lang="en-US" sz="2400" b="1" dirty="0" smtClean="0">
              <a:solidFill>
                <a:srgbClr val="0070C0"/>
              </a:solidFill>
              <a:latin typeface="Times New Roman" pitchFamily="18" charset="0"/>
              <a:cs typeface="B Nazanin" pitchFamily="2" charset="-78"/>
            </a:endParaRPr>
          </a:p>
          <a:p>
            <a:pPr algn="just" rtl="1">
              <a:lnSpc>
                <a:spcPct val="150000"/>
              </a:lnSpc>
            </a:pPr>
            <a:endParaRPr lang="en-US" sz="2400" b="1" dirty="0">
              <a:solidFill>
                <a:srgbClr val="0070C0"/>
              </a:solidFill>
              <a:latin typeface="Times New Roman" pitchFamily="18" charset="0"/>
              <a:cs typeface="B Nazanin" pitchFamily="2" charset="-78"/>
            </a:endParaRPr>
          </a:p>
          <a:p>
            <a:pPr algn="r" rtl="1">
              <a:lnSpc>
                <a:spcPct val="150000"/>
              </a:lnSpc>
            </a:pPr>
            <a:r>
              <a:rPr lang="fa-IR" b="1" dirty="0">
                <a:solidFill>
                  <a:schemeClr val="accent2"/>
                </a:solidFill>
                <a:cs typeface="B Zar" pitchFamily="2" charset="-78"/>
              </a:rPr>
              <a:t>مدار: </a:t>
            </a:r>
            <a:r>
              <a:rPr lang="fa-IR" sz="2400" b="1" dirty="0">
                <a:solidFill>
                  <a:srgbClr val="0070C0"/>
                </a:solidFill>
                <a:latin typeface="Times New Roman" pitchFamily="18" charset="0"/>
                <a:cs typeface="B Nazanin" pitchFamily="2" charset="-78"/>
              </a:rPr>
              <a:t>فصل مشترک یک صفحه مستوی، که از نقطه </a:t>
            </a:r>
            <a:r>
              <a:rPr lang="en-US" sz="2400" b="1" dirty="0">
                <a:solidFill>
                  <a:srgbClr val="0070C0"/>
                </a:solidFill>
                <a:latin typeface="Times New Roman" pitchFamily="18" charset="0"/>
                <a:cs typeface="B Nazanin" pitchFamily="2" charset="-78"/>
              </a:rPr>
              <a:t>A </a:t>
            </a:r>
            <a:r>
              <a:rPr lang="fa-IR" sz="2400" b="1" dirty="0">
                <a:solidFill>
                  <a:srgbClr val="0070C0"/>
                </a:solidFill>
                <a:latin typeface="Times New Roman" pitchFamily="18" charset="0"/>
                <a:cs typeface="B Nazanin" pitchFamily="2" charset="-78"/>
              </a:rPr>
              <a:t>بگذرد و بر محور قطبی زمین عمود باشد، با سطح بیضوی، مدار نقطه </a:t>
            </a:r>
            <a:r>
              <a:rPr lang="en-US" sz="2400" b="1" dirty="0">
                <a:solidFill>
                  <a:srgbClr val="0070C0"/>
                </a:solidFill>
                <a:latin typeface="Times New Roman" pitchFamily="18" charset="0"/>
                <a:cs typeface="B Nazanin" pitchFamily="2" charset="-78"/>
              </a:rPr>
              <a:t>A </a:t>
            </a:r>
            <a:r>
              <a:rPr lang="fa-IR" sz="2400" b="1" dirty="0">
                <a:solidFill>
                  <a:srgbClr val="0070C0"/>
                </a:solidFill>
                <a:latin typeface="Times New Roman" pitchFamily="18" charset="0"/>
                <a:cs typeface="B Nazanin" pitchFamily="2" charset="-78"/>
              </a:rPr>
              <a:t>نامیده میشود. فصل مشترک یک صفحه مستوی که از مرکز زمین بگذرد و بر محور قطبی زمین عمود باشد، استوا نامیده میشود.</a:t>
            </a:r>
            <a:endParaRPr lang="en-US" sz="2400" b="1" dirty="0">
              <a:solidFill>
                <a:srgbClr val="0070C0"/>
              </a:solidFill>
              <a:latin typeface="Times New Roman" pitchFamily="18" charset="0"/>
              <a:cs typeface="B Nazanin" pitchFamily="2" charset="-78"/>
            </a:endParaRPr>
          </a:p>
          <a:p>
            <a:pPr algn="r" rtl="1"/>
            <a:endParaRPr lang="en-US" dirty="0"/>
          </a:p>
        </p:txBody>
      </p:sp>
    </p:spTree>
    <p:extLst>
      <p:ext uri="{BB962C8B-B14F-4D97-AF65-F5344CB8AC3E}">
        <p14:creationId xmlns:p14="http://schemas.microsoft.com/office/powerpoint/2010/main" val="9585984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715000"/>
          </a:xfrm>
        </p:spPr>
        <p:txBody>
          <a:bodyPr>
            <a:noAutofit/>
          </a:bodyPr>
          <a:lstStyle/>
          <a:p>
            <a:pPr algn="just" rtl="1">
              <a:lnSpc>
                <a:spcPct val="140000"/>
              </a:lnSpc>
            </a:pPr>
            <a:r>
              <a:rPr lang="fa-IR" sz="2000" b="1" dirty="0">
                <a:solidFill>
                  <a:schemeClr val="accent2"/>
                </a:solidFill>
                <a:cs typeface="B Zar" pitchFamily="2" charset="-78"/>
              </a:rPr>
              <a:t>طول جغرافیایی</a:t>
            </a:r>
            <a:r>
              <a:rPr lang="en-US" sz="2000" b="1" dirty="0">
                <a:solidFill>
                  <a:schemeClr val="accent2"/>
                </a:solidFill>
                <a:cs typeface="B Zar" pitchFamily="2" charset="-78"/>
              </a:rPr>
              <a:t>Longitude (λ)</a:t>
            </a:r>
            <a:r>
              <a:rPr lang="fa-IR" sz="2000" b="1" dirty="0">
                <a:solidFill>
                  <a:schemeClr val="accent2"/>
                </a:solidFill>
                <a:cs typeface="B Zar" pitchFamily="2" charset="-78"/>
              </a:rPr>
              <a:t>:</a:t>
            </a:r>
            <a:r>
              <a:rPr lang="fa-IR" sz="1800" b="1" dirty="0">
                <a:solidFill>
                  <a:srgbClr val="0070C0"/>
                </a:solidFill>
                <a:latin typeface="Times New Roman" pitchFamily="18" charset="0"/>
                <a:cs typeface="B Nazanin" pitchFamily="2" charset="-78"/>
              </a:rPr>
              <a:t>زاویه­ی دو وجهی بین صفحه نصف النهار نقطه </a:t>
            </a:r>
            <a:r>
              <a:rPr lang="en-US" sz="1800" b="1" dirty="0">
                <a:solidFill>
                  <a:srgbClr val="0070C0"/>
                </a:solidFill>
                <a:latin typeface="Times New Roman" pitchFamily="18" charset="0"/>
                <a:cs typeface="B Nazanin" pitchFamily="2" charset="-78"/>
              </a:rPr>
              <a:t>A </a:t>
            </a:r>
            <a:r>
              <a:rPr lang="fa-IR" sz="1800" b="1" dirty="0">
                <a:solidFill>
                  <a:srgbClr val="0070C0"/>
                </a:solidFill>
                <a:latin typeface="Times New Roman" pitchFamily="18" charset="0"/>
                <a:cs typeface="B Nazanin" pitchFamily="2" charset="-78"/>
              </a:rPr>
              <a:t>و صفحه نصف النهار مبدا (گرینویچ) را طول جغرافیایی می­نامند. طول جغرافیایی نقاطی که در شرق نصف النهار قرار دارند، طول شرقی و آنها را که در غرب آن واقع­اند طول غربی گویند. بنابراین، طول جغرافیایی بین صفر تا 180درجه شرقی و صفر تا 180 درجه غربی تغییر میکند. هر درجه جغرافیایی معمولاً به ۶۰ دقیقه تقسیم می‌گردد و هر دقیقه نیز متعاقبا از ۶۰ ثانیه تشکیل شده‌است</a:t>
            </a:r>
            <a:r>
              <a:rPr lang="en-US" sz="1800" b="1" dirty="0">
                <a:solidFill>
                  <a:srgbClr val="0070C0"/>
                </a:solidFill>
                <a:latin typeface="Times New Roman" pitchFamily="18" charset="0"/>
                <a:cs typeface="B Nazanin" pitchFamily="2" charset="-78"/>
              </a:rPr>
              <a:t>. </a:t>
            </a:r>
            <a:r>
              <a:rPr lang="fa-IR" sz="1800" b="1" dirty="0">
                <a:solidFill>
                  <a:srgbClr val="0070C0"/>
                </a:solidFill>
                <a:latin typeface="Times New Roman" pitchFamily="18" charset="0"/>
                <a:cs typeface="B Nazanin" pitchFamily="2" charset="-78"/>
              </a:rPr>
              <a:t>بنابراین یک صورت معمول نشان‌دادن طول جغرافیایی به صورت روبروست</a:t>
            </a:r>
            <a:r>
              <a:rPr lang="en-US" sz="1800" b="1" dirty="0">
                <a:solidFill>
                  <a:srgbClr val="0070C0"/>
                </a:solidFill>
                <a:latin typeface="Times New Roman" pitchFamily="18" charset="0"/>
                <a:cs typeface="B Nazanin" pitchFamily="2" charset="-78"/>
              </a:rPr>
              <a:t>" </a:t>
            </a:r>
            <a:r>
              <a:rPr lang="en-US" sz="1800" b="1" dirty="0" smtClean="0">
                <a:solidFill>
                  <a:srgbClr val="0070C0"/>
                </a:solidFill>
                <a:latin typeface="Times New Roman" pitchFamily="18" charset="0"/>
                <a:cs typeface="B Nazanin" pitchFamily="2" charset="-78"/>
              </a:rPr>
              <a:t>:</a:t>
            </a:r>
            <a:r>
              <a:rPr lang="fa-IR" sz="1800" b="1" dirty="0">
                <a:solidFill>
                  <a:srgbClr val="0070C0"/>
                </a:solidFill>
                <a:latin typeface="Times New Roman" pitchFamily="18" charset="0"/>
                <a:cs typeface="B Nazanin" pitchFamily="2" charset="-78"/>
              </a:rPr>
              <a:t>‎</a:t>
            </a:r>
            <a:r>
              <a:rPr lang="fa-IR" sz="1800" b="1" dirty="0" smtClean="0">
                <a:solidFill>
                  <a:srgbClr val="0070C0"/>
                </a:solidFill>
                <a:latin typeface="Times New Roman" pitchFamily="18" charset="0"/>
                <a:cs typeface="B Nazanin" pitchFamily="2" charset="-78"/>
              </a:rPr>
              <a:t>۲۳° ۲۷</a:t>
            </a:r>
            <a:r>
              <a:rPr lang="fa-IR" sz="1800" b="1" dirty="0">
                <a:solidFill>
                  <a:srgbClr val="0070C0"/>
                </a:solidFill>
                <a:latin typeface="Times New Roman" pitchFamily="18" charset="0"/>
                <a:cs typeface="B Nazanin" pitchFamily="2" charset="-78"/>
              </a:rPr>
              <a:t>′</a:t>
            </a:r>
            <a:r>
              <a:rPr lang="fa-IR" sz="1800" b="1" dirty="0" smtClean="0">
                <a:solidFill>
                  <a:srgbClr val="0070C0"/>
                </a:solidFill>
                <a:latin typeface="Times New Roman" pitchFamily="18" charset="0"/>
                <a:cs typeface="B Nazanin" pitchFamily="2" charset="-78"/>
              </a:rPr>
              <a:t>۳۰</a:t>
            </a:r>
            <a:r>
              <a:rPr lang="en-US" sz="1800" b="1" dirty="0" smtClean="0">
                <a:solidFill>
                  <a:srgbClr val="0070C0"/>
                </a:solidFill>
                <a:latin typeface="Times New Roman" pitchFamily="18" charset="0"/>
                <a:cs typeface="B Nazanin" pitchFamily="2" charset="-78"/>
              </a:rPr>
              <a:t>.</a:t>
            </a:r>
            <a:r>
              <a:rPr lang="en-US" sz="1800" b="1" dirty="0">
                <a:solidFill>
                  <a:srgbClr val="0070C0"/>
                </a:solidFill>
                <a:latin typeface="Times New Roman" pitchFamily="18" charset="0"/>
                <a:cs typeface="B Nazanin" pitchFamily="2" charset="-78"/>
              </a:rPr>
              <a:t> E</a:t>
            </a:r>
            <a:r>
              <a:rPr lang="en-US" sz="1800" b="1" dirty="0" smtClean="0">
                <a:solidFill>
                  <a:srgbClr val="0070C0"/>
                </a:solidFill>
                <a:latin typeface="Times New Roman" pitchFamily="18" charset="0"/>
                <a:cs typeface="B Nazanin" pitchFamily="2" charset="-78"/>
              </a:rPr>
              <a:t> </a:t>
            </a:r>
            <a:r>
              <a:rPr lang="fa-IR" sz="1800" b="1" dirty="0">
                <a:solidFill>
                  <a:srgbClr val="0070C0"/>
                </a:solidFill>
                <a:latin typeface="Times New Roman" pitchFamily="18" charset="0"/>
                <a:cs typeface="B Nazanin" pitchFamily="2" charset="-78"/>
              </a:rPr>
              <a:t>‏ البته این مقدار به صورتهای دیگری نیز نشان داده‌ می‌شود. زمین در مدت ۲۴ ساعت یک بار به دور خود میچرخد و کل زمین ۳۶۰ درجه طول جغرافیایی است. در نتیجه هر ۱۵ درجه تغییر طول جغرافیایی یک «ساعت» محسوب می‌شود. این امر مبنای تعیین مناطق زمانی است</a:t>
            </a:r>
            <a:r>
              <a:rPr lang="en-US" sz="1800" b="1" dirty="0">
                <a:solidFill>
                  <a:srgbClr val="0070C0"/>
                </a:solidFill>
                <a:latin typeface="Times New Roman" pitchFamily="18" charset="0"/>
                <a:cs typeface="B Nazanin" pitchFamily="2" charset="-78"/>
              </a:rPr>
              <a:t>.</a:t>
            </a:r>
            <a:endParaRPr lang="fa-IR" sz="1800" b="1" dirty="0">
              <a:solidFill>
                <a:srgbClr val="0070C0"/>
              </a:solidFill>
              <a:latin typeface="Times New Roman" pitchFamily="18" charset="0"/>
              <a:cs typeface="B Nazanin" pitchFamily="2" charset="-78"/>
            </a:endParaRPr>
          </a:p>
          <a:p>
            <a:pPr algn="just" rtl="1">
              <a:lnSpc>
                <a:spcPct val="140000"/>
              </a:lnSpc>
            </a:pPr>
            <a:endParaRPr lang="en-US" sz="1050" dirty="0"/>
          </a:p>
          <a:p>
            <a:pPr algn="just" rtl="1">
              <a:lnSpc>
                <a:spcPct val="140000"/>
              </a:lnSpc>
            </a:pPr>
            <a:r>
              <a:rPr lang="fa-IR" sz="2400" b="1" dirty="0">
                <a:solidFill>
                  <a:schemeClr val="accent2"/>
                </a:solidFill>
                <a:cs typeface="B Zar" pitchFamily="2" charset="-78"/>
              </a:rPr>
              <a:t>عرض جغرافیایی</a:t>
            </a:r>
            <a:r>
              <a:rPr lang="en-US" sz="2400" b="1" dirty="0">
                <a:solidFill>
                  <a:schemeClr val="accent2"/>
                </a:solidFill>
                <a:cs typeface="B Zar" pitchFamily="2" charset="-78"/>
              </a:rPr>
              <a:t>Latitude (φ)</a:t>
            </a:r>
            <a:r>
              <a:rPr lang="fa-IR" sz="2400" b="1" dirty="0">
                <a:solidFill>
                  <a:schemeClr val="accent2"/>
                </a:solidFill>
                <a:cs typeface="B Zar" pitchFamily="2" charset="-78"/>
              </a:rPr>
              <a:t>: </a:t>
            </a:r>
            <a:r>
              <a:rPr lang="fa-IR" sz="1800" b="1" dirty="0">
                <a:solidFill>
                  <a:srgbClr val="0070C0"/>
                </a:solidFill>
                <a:latin typeface="Times New Roman" pitchFamily="18" charset="0"/>
                <a:cs typeface="B Nazanin" pitchFamily="2" charset="-78"/>
              </a:rPr>
              <a:t>زاویه­ای را که قائم نقطه </a:t>
            </a:r>
            <a:r>
              <a:rPr lang="en-US" sz="1800" b="1" dirty="0">
                <a:solidFill>
                  <a:srgbClr val="0070C0"/>
                </a:solidFill>
                <a:latin typeface="Times New Roman" pitchFamily="18" charset="0"/>
                <a:cs typeface="B Nazanin" pitchFamily="2" charset="-78"/>
              </a:rPr>
              <a:t>A</a:t>
            </a:r>
            <a:r>
              <a:rPr lang="fa-IR" sz="1800" b="1" dirty="0">
                <a:solidFill>
                  <a:srgbClr val="0070C0"/>
                </a:solidFill>
                <a:latin typeface="Times New Roman" pitchFamily="18" charset="0"/>
                <a:cs typeface="B Nazanin" pitchFamily="2" charset="-78"/>
              </a:rPr>
              <a:t> با صفحه استوا میسازد عرض جغرافیایی نقطه </a:t>
            </a:r>
            <a:r>
              <a:rPr lang="en-US" sz="1800" b="1" dirty="0">
                <a:solidFill>
                  <a:srgbClr val="0070C0"/>
                </a:solidFill>
                <a:latin typeface="Times New Roman" pitchFamily="18" charset="0"/>
                <a:cs typeface="B Nazanin" pitchFamily="2" charset="-78"/>
              </a:rPr>
              <a:t>A </a:t>
            </a:r>
            <a:r>
              <a:rPr lang="fa-IR" sz="1800" b="1" dirty="0">
                <a:solidFill>
                  <a:srgbClr val="0070C0"/>
                </a:solidFill>
                <a:latin typeface="Times New Roman" pitchFamily="18" charset="0"/>
                <a:cs typeface="B Nazanin" pitchFamily="2" charset="-78"/>
              </a:rPr>
              <a:t>می­نامند عرض جغرافیایی نقاطی که در نیمکره شمالی قرار گرفته اند مثبت (یا شمالی) و آنهایی که در نیمکره جنوبی قرار گرفته اند، منفی (یا جنوبی) در نظر گرفته میشوند. بنابراین، تغییرات عرض جغرافیایی از صفر تا 90درجه جنوبی میباشد. عرض جغرافیایی قطب شمال ۹۰ درجه شمالی(°۹۰</a:t>
            </a:r>
            <a:r>
              <a:rPr lang="en-US" sz="1800" b="1" dirty="0">
                <a:solidFill>
                  <a:srgbClr val="0070C0"/>
                </a:solidFill>
                <a:latin typeface="Times New Roman" pitchFamily="18" charset="0"/>
                <a:cs typeface="B Nazanin" pitchFamily="2" charset="-78"/>
              </a:rPr>
              <a:t>(N</a:t>
            </a:r>
            <a:r>
              <a:rPr lang="fa-IR" sz="1800" b="1" dirty="0">
                <a:solidFill>
                  <a:srgbClr val="0070C0"/>
                </a:solidFill>
                <a:latin typeface="Times New Roman" pitchFamily="18" charset="0"/>
                <a:cs typeface="B Nazanin" pitchFamily="2" charset="-78"/>
              </a:rPr>
              <a:t>، استوا صفر و قطب جنوب ۹۰ درجه جنوبی(°۹۰</a:t>
            </a:r>
            <a:r>
              <a:rPr lang="en-US" sz="1800" b="1" dirty="0">
                <a:solidFill>
                  <a:srgbClr val="0070C0"/>
                </a:solidFill>
                <a:latin typeface="Times New Roman" pitchFamily="18" charset="0"/>
                <a:cs typeface="B Nazanin" pitchFamily="2" charset="-78"/>
              </a:rPr>
              <a:t>(S</a:t>
            </a:r>
            <a:r>
              <a:rPr lang="fa-IR" sz="1800" b="1" dirty="0">
                <a:solidFill>
                  <a:srgbClr val="0070C0"/>
                </a:solidFill>
                <a:latin typeface="Times New Roman" pitchFamily="18" charset="0"/>
                <a:cs typeface="B Nazanin" pitchFamily="2" charset="-78"/>
              </a:rPr>
              <a:t>است. مانند طول جغرافیایی، هر درجه عرض جغرافیایی به ۶۰ دقیقه و هر دقیقه نیز به ۶۰ ثانیه تقسیم می‌شود</a:t>
            </a:r>
            <a:r>
              <a:rPr lang="en-US" sz="1800" b="1" dirty="0">
                <a:solidFill>
                  <a:srgbClr val="0070C0"/>
                </a:solidFill>
                <a:latin typeface="Times New Roman" pitchFamily="18" charset="0"/>
                <a:cs typeface="B Nazanin" pitchFamily="2" charset="-78"/>
              </a:rPr>
              <a:t>.</a:t>
            </a:r>
          </a:p>
        </p:txBody>
      </p:sp>
    </p:spTree>
    <p:extLst>
      <p:ext uri="{BB962C8B-B14F-4D97-AF65-F5344CB8AC3E}">
        <p14:creationId xmlns:p14="http://schemas.microsoft.com/office/powerpoint/2010/main" val="12174656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descr="C:\Documents and Settings\mahdi\Desktop\EA9_Image34.gif"/>
          <p:cNvPicPr>
            <a:picLocks noGrp="1"/>
          </p:cNvPicPr>
          <p:nvPr>
            <p:ph idx="1"/>
          </p:nvPr>
        </p:nvPicPr>
        <p:blipFill>
          <a:blip r:embed="rId2" cstate="print"/>
          <a:srcRect/>
          <a:stretch>
            <a:fillRect/>
          </a:stretch>
        </p:blipFill>
        <p:spPr bwMode="auto">
          <a:xfrm>
            <a:off x="4661338" y="1143000"/>
            <a:ext cx="4482662" cy="4678362"/>
          </a:xfrm>
          <a:prstGeom prst="rect">
            <a:avLst/>
          </a:prstGeom>
          <a:noFill/>
          <a:ln w="9525">
            <a:noFill/>
            <a:miter lim="800000"/>
            <a:headEnd/>
            <a:tailEnd/>
          </a:ln>
        </p:spPr>
      </p:pic>
      <p:pic>
        <p:nvPicPr>
          <p:cNvPr id="5" name="Picture 4" descr="C:\Documents and Settings\mahdi\Desktop\0sbp5004.gif"/>
          <p:cNvPicPr/>
          <p:nvPr/>
        </p:nvPicPr>
        <p:blipFill>
          <a:blip r:embed="rId3" cstate="print"/>
          <a:srcRect/>
          <a:stretch>
            <a:fillRect/>
          </a:stretch>
        </p:blipFill>
        <p:spPr bwMode="auto">
          <a:xfrm>
            <a:off x="180109" y="1981200"/>
            <a:ext cx="4572000" cy="4267200"/>
          </a:xfrm>
          <a:prstGeom prst="rect">
            <a:avLst/>
          </a:prstGeom>
          <a:noFill/>
          <a:ln w="9525">
            <a:noFill/>
            <a:miter lim="800000"/>
            <a:headEnd/>
            <a:tailEnd/>
          </a:ln>
        </p:spPr>
      </p:pic>
    </p:spTree>
    <p:extLst>
      <p:ext uri="{BB962C8B-B14F-4D97-AF65-F5344CB8AC3E}">
        <p14:creationId xmlns:p14="http://schemas.microsoft.com/office/powerpoint/2010/main" val="18284206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a:p>
        </p:txBody>
      </p:sp>
      <p:sp>
        <p:nvSpPr>
          <p:cNvPr id="3" name="Title 2"/>
          <p:cNvSpPr>
            <a:spLocks noGrp="1"/>
          </p:cNvSpPr>
          <p:nvPr>
            <p:ph type="title"/>
          </p:nvPr>
        </p:nvSpPr>
        <p:spPr/>
        <p:txBody>
          <a:bodyPr>
            <a:normAutofit/>
          </a:bodyPr>
          <a:lstStyle/>
          <a:p>
            <a:r>
              <a:rPr lang="fa-IR" sz="2800" b="1" dirty="0" smtClean="0">
                <a:solidFill>
                  <a:srgbClr val="FF0000"/>
                </a:solidFill>
                <a:cs typeface="B Nazanin" panose="00000400000000000000" pitchFamily="2" charset="-78"/>
              </a:rPr>
              <a:t>توازن گرمایی در عرض های مختلف جغرافیایی</a:t>
            </a:r>
            <a:endParaRPr lang="en-US" sz="2800" b="1" dirty="0">
              <a:solidFill>
                <a:srgbClr val="FF0000"/>
              </a:solidFill>
              <a:cs typeface="B Nazanin" panose="00000400000000000000" pitchFamily="2" charset="-78"/>
            </a:endParaRPr>
          </a:p>
        </p:txBody>
      </p:sp>
      <p:pic>
        <p:nvPicPr>
          <p:cNvPr id="11266" name="Picture 2" descr="D:\laptop\drive D\تدریس\هوا و اقلیم\bahrami\1\4-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1752600"/>
            <a:ext cx="5638800" cy="4183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157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endParaRPr lang="en-US" b="1" dirty="0" smtClean="0">
              <a:solidFill>
                <a:schemeClr val="accent2"/>
              </a:solidFill>
              <a:cs typeface="B Zar" pitchFamily="2" charset="-78"/>
            </a:endParaRPr>
          </a:p>
          <a:p>
            <a:pPr algn="r" rtl="1">
              <a:lnSpc>
                <a:spcPct val="150000"/>
              </a:lnSpc>
            </a:pPr>
            <a:r>
              <a:rPr lang="fa-IR" b="1" dirty="0" smtClean="0">
                <a:solidFill>
                  <a:schemeClr val="accent2"/>
                </a:solidFill>
                <a:cs typeface="B Zar" pitchFamily="2" charset="-78"/>
              </a:rPr>
              <a:t>تلاطم</a:t>
            </a:r>
            <a:r>
              <a:rPr lang="fa-IR" b="1" dirty="0">
                <a:solidFill>
                  <a:schemeClr val="accent2"/>
                </a:solidFill>
                <a:cs typeface="B Zar" pitchFamily="2" charset="-78"/>
              </a:rPr>
              <a:t>: </a:t>
            </a:r>
            <a:r>
              <a:rPr lang="fa-IR" sz="2400" b="1" dirty="0">
                <a:solidFill>
                  <a:srgbClr val="0070C0"/>
                </a:solidFill>
                <a:latin typeface="Times New Roman" pitchFamily="18" charset="0"/>
                <a:cs typeface="B Nazanin" pitchFamily="2" charset="-78"/>
              </a:rPr>
              <a:t>گرم شدن لایه مجاور زمین توسط فرآیند هدایت و منبسط شدن و صعود نمودن  و یا به عبارتی </a:t>
            </a:r>
            <a:r>
              <a:rPr lang="fa-IR" sz="2400" b="1" dirty="0" smtClean="0">
                <a:solidFill>
                  <a:srgbClr val="0070C0"/>
                </a:solidFill>
                <a:latin typeface="Times New Roman" pitchFamily="18" charset="0"/>
                <a:cs typeface="B Nazanin" pitchFamily="2" charset="-78"/>
              </a:rPr>
              <a:t>جابجایی</a:t>
            </a:r>
            <a:endParaRPr lang="en-US" sz="2400" b="1" dirty="0" smtClean="0">
              <a:solidFill>
                <a:srgbClr val="0070C0"/>
              </a:solidFill>
              <a:latin typeface="Times New Roman" pitchFamily="18" charset="0"/>
              <a:cs typeface="B Nazanin" pitchFamily="2" charset="-78"/>
            </a:endParaRPr>
          </a:p>
          <a:p>
            <a:pPr algn="r" rtl="1">
              <a:lnSpc>
                <a:spcPct val="150000"/>
              </a:lnSpc>
            </a:pPr>
            <a:endParaRPr lang="fa-IR" sz="2400" b="1" dirty="0">
              <a:solidFill>
                <a:srgbClr val="0070C0"/>
              </a:solidFill>
              <a:latin typeface="Times New Roman" pitchFamily="18" charset="0"/>
              <a:cs typeface="B Nazanin" pitchFamily="2" charset="-78"/>
            </a:endParaRPr>
          </a:p>
          <a:p>
            <a:pPr algn="r" rtl="1">
              <a:lnSpc>
                <a:spcPct val="150000"/>
              </a:lnSpc>
            </a:pPr>
            <a:r>
              <a:rPr lang="fa-IR" b="1" dirty="0">
                <a:solidFill>
                  <a:schemeClr val="accent2"/>
                </a:solidFill>
                <a:cs typeface="B Zar" pitchFamily="2" charset="-78"/>
              </a:rPr>
              <a:t>گرمای نهان تبخیر: </a:t>
            </a:r>
            <a:r>
              <a:rPr lang="fa-IR" sz="2400" b="1" dirty="0">
                <a:solidFill>
                  <a:srgbClr val="0070C0"/>
                </a:solidFill>
                <a:latin typeface="Times New Roman" pitchFamily="18" charset="0"/>
                <a:cs typeface="B Nazanin" pitchFamily="2" charset="-78"/>
              </a:rPr>
              <a:t>گرماگیر بودن عمل تبخیر (540 تا 600 کالری برای هر گرم آب) و آزاد شدن این گرما در جو در فرآیند میعان </a:t>
            </a:r>
            <a:endParaRPr lang="en-US" sz="2400" b="1" dirty="0">
              <a:solidFill>
                <a:srgbClr val="0070C0"/>
              </a:solidFill>
              <a:latin typeface="Times New Roman" pitchFamily="18" charset="0"/>
              <a:cs typeface="B Nazanin" pitchFamily="2" charset="-78"/>
            </a:endParaRPr>
          </a:p>
        </p:txBody>
      </p:sp>
      <p:sp>
        <p:nvSpPr>
          <p:cNvPr id="3" name="Title 2"/>
          <p:cNvSpPr>
            <a:spLocks noGrp="1"/>
          </p:cNvSpPr>
          <p:nvPr>
            <p:ph type="title"/>
          </p:nvPr>
        </p:nvSpPr>
        <p:spPr/>
        <p:txBody>
          <a:bodyPr/>
          <a:lstStyle/>
          <a:p>
            <a:pPr algn="ctr" rtl="1"/>
            <a:r>
              <a:rPr lang="fa-IR" dirty="0">
                <a:solidFill>
                  <a:schemeClr val="accent2"/>
                </a:solidFill>
                <a:cs typeface="B Zar" pitchFamily="2" charset="-78"/>
              </a:rPr>
              <a:t>چگونگی گرم شدن جو زمین </a:t>
            </a:r>
          </a:p>
        </p:txBody>
      </p:sp>
    </p:spTree>
    <p:extLst>
      <p:ext uri="{BB962C8B-B14F-4D97-AF65-F5344CB8AC3E}">
        <p14:creationId xmlns:p14="http://schemas.microsoft.com/office/powerpoint/2010/main" val="22291833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sz="2400" b="1" dirty="0">
                <a:solidFill>
                  <a:schemeClr val="accent2"/>
                </a:solidFill>
                <a:cs typeface="B Zar" pitchFamily="2" charset="-78"/>
              </a:rPr>
              <a:t>الف- مقدار انرژی خورشیدی دریافتی زمین در مناطق مختلف </a:t>
            </a:r>
          </a:p>
          <a:p>
            <a:pPr algn="r" rtl="1">
              <a:lnSpc>
                <a:spcPct val="150000"/>
              </a:lnSpc>
            </a:pPr>
            <a:r>
              <a:rPr lang="fa-IR" sz="2400" b="1" dirty="0">
                <a:solidFill>
                  <a:srgbClr val="0070C0"/>
                </a:solidFill>
                <a:latin typeface="Times New Roman" pitchFamily="18" charset="0"/>
                <a:cs typeface="B Nazanin" pitchFamily="2" charset="-78"/>
              </a:rPr>
              <a:t>1- انحراف محور زمین در گردش به دور خورشید </a:t>
            </a:r>
          </a:p>
          <a:p>
            <a:pPr algn="r" rtl="1">
              <a:lnSpc>
                <a:spcPct val="150000"/>
              </a:lnSpc>
            </a:pPr>
            <a:r>
              <a:rPr lang="fa-IR" sz="2400" b="1" dirty="0">
                <a:solidFill>
                  <a:srgbClr val="0070C0"/>
                </a:solidFill>
                <a:latin typeface="Times New Roman" pitchFamily="18" charset="0"/>
                <a:cs typeface="B Nazanin" pitchFamily="2" charset="-78"/>
              </a:rPr>
              <a:t>2-متغیر بودن ضخامت لایه جو که تابش از آن عبور می کند </a:t>
            </a:r>
          </a:p>
          <a:p>
            <a:pPr algn="r" rtl="1">
              <a:lnSpc>
                <a:spcPct val="150000"/>
              </a:lnSpc>
            </a:pPr>
            <a:r>
              <a:rPr lang="fa-IR" sz="2400" b="1" dirty="0">
                <a:solidFill>
                  <a:srgbClr val="0070C0"/>
                </a:solidFill>
                <a:latin typeface="Times New Roman" pitchFamily="18" charset="0"/>
                <a:cs typeface="B Nazanin" pitchFamily="2" charset="-78"/>
              </a:rPr>
              <a:t>3- متغیر بودن مکانی و زمانی ذرات و گرد و غبار در هوا</a:t>
            </a:r>
          </a:p>
          <a:p>
            <a:pPr algn="r" rtl="1">
              <a:lnSpc>
                <a:spcPct val="150000"/>
              </a:lnSpc>
            </a:pPr>
            <a:r>
              <a:rPr lang="fa-IR" sz="2400" b="1" dirty="0">
                <a:solidFill>
                  <a:srgbClr val="0070C0"/>
                </a:solidFill>
                <a:latin typeface="Times New Roman" pitchFamily="18" charset="0"/>
                <a:cs typeface="B Nazanin" pitchFamily="2" charset="-78"/>
              </a:rPr>
              <a:t>4- متغیر بودن زمان تابش خورشید به دلایل ابری بودن و متفاوت بودن طول روزهای سال </a:t>
            </a:r>
            <a:endParaRPr lang="en-US" sz="2400" b="1" dirty="0">
              <a:solidFill>
                <a:srgbClr val="0070C0"/>
              </a:solidFill>
              <a:latin typeface="Times New Roman" pitchFamily="18" charset="0"/>
              <a:cs typeface="B Nazanin" pitchFamily="2" charset="-78"/>
            </a:endParaRPr>
          </a:p>
        </p:txBody>
      </p:sp>
      <p:sp>
        <p:nvSpPr>
          <p:cNvPr id="3" name="Title 2"/>
          <p:cNvSpPr>
            <a:spLocks noGrp="1"/>
          </p:cNvSpPr>
          <p:nvPr>
            <p:ph type="title"/>
          </p:nvPr>
        </p:nvSpPr>
        <p:spPr/>
        <p:txBody>
          <a:bodyPr>
            <a:normAutofit/>
          </a:bodyPr>
          <a:lstStyle/>
          <a:p>
            <a:pPr algn="ctr" rtl="1"/>
            <a:r>
              <a:rPr lang="fa-IR" sz="2700" dirty="0">
                <a:solidFill>
                  <a:schemeClr val="accent2"/>
                </a:solidFill>
                <a:latin typeface="+mn-lt"/>
                <a:ea typeface="+mn-ea"/>
                <a:cs typeface="B Zar" pitchFamily="2" charset="-78"/>
              </a:rPr>
              <a:t>دلایل بی نظمی در گرم شدن کره زمین </a:t>
            </a:r>
            <a:endParaRPr lang="en-US" sz="2700" dirty="0">
              <a:solidFill>
                <a:schemeClr val="accent2"/>
              </a:solidFill>
              <a:latin typeface="+mn-lt"/>
              <a:ea typeface="+mn-ea"/>
              <a:cs typeface="B Zar" pitchFamily="2" charset="-78"/>
            </a:endParaRPr>
          </a:p>
        </p:txBody>
      </p:sp>
    </p:spTree>
    <p:extLst>
      <p:ext uri="{BB962C8B-B14F-4D97-AF65-F5344CB8AC3E}">
        <p14:creationId xmlns:p14="http://schemas.microsoft.com/office/powerpoint/2010/main" val="13448579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a:spLocks noGrp="1" noChangeArrowheads="1"/>
          </p:cNvSpPr>
          <p:nvPr>
            <p:ph type="body" idx="1"/>
          </p:nvPr>
        </p:nvSpPr>
        <p:spPr>
          <a:xfrm>
            <a:off x="533400" y="914400"/>
            <a:ext cx="8229600" cy="4525963"/>
          </a:xfrm>
        </p:spPr>
        <p:txBody>
          <a:bodyPr>
            <a:normAutofit/>
          </a:bodyPr>
          <a:lstStyle/>
          <a:p>
            <a:pPr algn="justLow" rtl="1" eaLnBrk="1" hangingPunct="1">
              <a:buFontTx/>
              <a:buNone/>
              <a:defRPr/>
            </a:pPr>
            <a:r>
              <a:rPr lang="fa-IR" sz="3600" b="1" dirty="0" smtClean="0">
                <a:solidFill>
                  <a:srgbClr val="CC0000"/>
                </a:solidFill>
                <a:effectLst>
                  <a:outerShdw blurRad="38100" dist="38100" dir="2700000" algn="tl">
                    <a:srgbClr val="C0C0C0"/>
                  </a:outerShdw>
                </a:effectLst>
                <a:cs typeface="B Zar" pitchFamily="2" charset="-78"/>
              </a:rPr>
              <a:t>تأثیر ناهمواری</a:t>
            </a:r>
            <a:r>
              <a:rPr lang="fa-IR" sz="3600" b="1" dirty="0" smtClean="0">
                <a:solidFill>
                  <a:srgbClr val="CC0000"/>
                </a:solidFill>
                <a:effectLst>
                  <a:outerShdw blurRad="38100" dist="38100" dir="2700000" algn="tl">
                    <a:srgbClr val="C0C0C0"/>
                  </a:outerShdw>
                </a:effectLst>
              </a:rPr>
              <a:t>‌</a:t>
            </a:r>
            <a:r>
              <a:rPr lang="fa-IR" sz="3600" b="1" dirty="0" smtClean="0">
                <a:solidFill>
                  <a:srgbClr val="CC0000"/>
                </a:solidFill>
                <a:effectLst>
                  <a:outerShdw blurRad="38100" dist="38100" dir="2700000" algn="tl">
                    <a:srgbClr val="C0C0C0"/>
                  </a:outerShdw>
                </a:effectLst>
                <a:cs typeface="B Zar" pitchFamily="2" charset="-78"/>
              </a:rPr>
              <a:t>ها و جهت شیب</a:t>
            </a:r>
            <a:endParaRPr lang="fa-IR" sz="3600" dirty="0" smtClean="0">
              <a:solidFill>
                <a:srgbClr val="CC0000"/>
              </a:solidFill>
              <a:effectLst>
                <a:outerShdw blurRad="38100" dist="38100" dir="2700000" algn="tl">
                  <a:srgbClr val="C0C0C0"/>
                </a:outerShdw>
              </a:effectLst>
              <a:cs typeface="B Zar" pitchFamily="2" charset="-78"/>
            </a:endParaRPr>
          </a:p>
          <a:p>
            <a:pPr algn="justLow" rtl="1" eaLnBrk="1" hangingPunct="1">
              <a:defRPr/>
            </a:pPr>
            <a:r>
              <a:rPr lang="fa-IR" sz="2800" dirty="0" smtClean="0">
                <a:cs typeface="B Zar" pitchFamily="2" charset="-78"/>
              </a:rPr>
              <a:t>شیب</a:t>
            </a:r>
            <a:r>
              <a:rPr lang="fa-IR" sz="2800" dirty="0" smtClean="0"/>
              <a:t>‌</a:t>
            </a:r>
            <a:r>
              <a:rPr lang="fa-IR" sz="2800" dirty="0" smtClean="0">
                <a:cs typeface="B Zar" pitchFamily="2" charset="-78"/>
              </a:rPr>
              <a:t>هایی كه رو به جنوب هستند دارای دمای نسبتاً بالاتری نسبت به شیبهای شمالی می</a:t>
            </a:r>
            <a:r>
              <a:rPr lang="fa-IR" sz="2800" dirty="0" smtClean="0"/>
              <a:t>‌</a:t>
            </a:r>
            <a:r>
              <a:rPr lang="fa-IR" sz="2800" dirty="0" smtClean="0">
                <a:cs typeface="B Zar" pitchFamily="2" charset="-78"/>
              </a:rPr>
              <a:t>باشند.</a:t>
            </a:r>
          </a:p>
          <a:p>
            <a:pPr algn="justLow" rtl="1" eaLnBrk="1" hangingPunct="1">
              <a:defRPr/>
            </a:pPr>
            <a:r>
              <a:rPr lang="fa-IR" sz="2800" dirty="0" smtClean="0">
                <a:cs typeface="B Zar" pitchFamily="2" charset="-78"/>
              </a:rPr>
              <a:t>در شیب</a:t>
            </a:r>
            <a:r>
              <a:rPr lang="fa-IR" sz="2800" dirty="0" smtClean="0"/>
              <a:t>‌</a:t>
            </a:r>
            <a:r>
              <a:rPr lang="fa-IR" sz="2800" dirty="0" smtClean="0">
                <a:cs typeface="B Zar" pitchFamily="2" charset="-78"/>
              </a:rPr>
              <a:t>های جنوبی چون خورشید عمودتر می</a:t>
            </a:r>
            <a:r>
              <a:rPr lang="fa-IR" sz="2800" dirty="0" smtClean="0"/>
              <a:t>‌</a:t>
            </a:r>
            <a:r>
              <a:rPr lang="fa-IR" sz="2800" dirty="0" smtClean="0">
                <a:cs typeface="B Zar" pitchFamily="2" charset="-78"/>
              </a:rPr>
              <a:t>تابد، عمده انرژی آن توسط سطح جذب شده و مقدار كمتری از آن منعكس می</a:t>
            </a:r>
            <a:r>
              <a:rPr lang="fa-IR" sz="2800" dirty="0" smtClean="0"/>
              <a:t>‌</a:t>
            </a:r>
            <a:r>
              <a:rPr lang="fa-IR" sz="2800" dirty="0" smtClean="0">
                <a:cs typeface="B Zar" pitchFamily="2" charset="-78"/>
              </a:rPr>
              <a:t>شود در حالیكه در شیبهای شمالی این زاویه از حالت عمودی دورتر بوده و درقسمت بیشتری از انرژی رسیده به آن از طریق انعكاس به هدر می</a:t>
            </a:r>
            <a:r>
              <a:rPr lang="fa-IR" sz="2800" dirty="0" smtClean="0"/>
              <a:t>‌</a:t>
            </a:r>
            <a:r>
              <a:rPr lang="fa-IR" sz="2800" dirty="0" smtClean="0">
                <a:cs typeface="B Zar" pitchFamily="2" charset="-78"/>
              </a:rPr>
              <a:t>رود. </a:t>
            </a:r>
            <a:endParaRPr lang="en-US" sz="2800" dirty="0" smtClean="0">
              <a:cs typeface="B Zar" pitchFamily="2" charset="-78"/>
            </a:endParaRPr>
          </a:p>
        </p:txBody>
      </p:sp>
    </p:spTree>
    <p:extLst>
      <p:ext uri="{BB962C8B-B14F-4D97-AF65-F5344CB8AC3E}">
        <p14:creationId xmlns:p14="http://schemas.microsoft.com/office/powerpoint/2010/main" val="327440312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aaaaaaaaaaaaaaaaaaaaaaaaaaaaaaaaa"/>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381000" y="0"/>
            <a:ext cx="81534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5"/>
          <p:cNvSpPr txBox="1">
            <a:spLocks noChangeArrowheads="1"/>
          </p:cNvSpPr>
          <p:nvPr/>
        </p:nvSpPr>
        <p:spPr bwMode="auto">
          <a:xfrm>
            <a:off x="228600" y="1524000"/>
            <a:ext cx="14589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cs typeface="B Zar" pitchFamily="2" charset="-78"/>
              </a:defRPr>
            </a:lvl1pPr>
            <a:lvl2pPr marL="742950" indent="-285750" eaLnBrk="0" hangingPunct="0">
              <a:defRPr sz="2000">
                <a:solidFill>
                  <a:schemeClr val="tx1"/>
                </a:solidFill>
                <a:latin typeface="Arial" charset="0"/>
                <a:cs typeface="B Zar" pitchFamily="2" charset="-78"/>
              </a:defRPr>
            </a:lvl2pPr>
            <a:lvl3pPr marL="1143000" indent="-228600" eaLnBrk="0" hangingPunct="0">
              <a:defRPr sz="2000">
                <a:solidFill>
                  <a:schemeClr val="tx1"/>
                </a:solidFill>
                <a:latin typeface="Arial" charset="0"/>
                <a:cs typeface="B Zar" pitchFamily="2" charset="-78"/>
              </a:defRPr>
            </a:lvl3pPr>
            <a:lvl4pPr marL="1600200" indent="-228600" eaLnBrk="0" hangingPunct="0">
              <a:defRPr sz="2000">
                <a:solidFill>
                  <a:schemeClr val="tx1"/>
                </a:solidFill>
                <a:latin typeface="Arial" charset="0"/>
                <a:cs typeface="B Zar" pitchFamily="2" charset="-78"/>
              </a:defRPr>
            </a:lvl4pPr>
            <a:lvl5pPr marL="2057400" indent="-228600" eaLnBrk="0" hangingPunct="0">
              <a:defRPr sz="2000">
                <a:solidFill>
                  <a:schemeClr val="tx1"/>
                </a:solidFill>
                <a:latin typeface="Arial" charset="0"/>
                <a:cs typeface="B Zar" pitchFamily="2" charset="-78"/>
              </a:defRPr>
            </a:lvl5pPr>
            <a:lvl6pPr marL="2514600" indent="-228600" algn="r" eaLnBrk="0" fontAlgn="base" hangingPunct="0">
              <a:spcBef>
                <a:spcPct val="0"/>
              </a:spcBef>
              <a:spcAft>
                <a:spcPct val="0"/>
              </a:spcAft>
              <a:defRPr sz="2000">
                <a:solidFill>
                  <a:schemeClr val="tx1"/>
                </a:solidFill>
                <a:latin typeface="Arial" charset="0"/>
                <a:cs typeface="B Zar" pitchFamily="2" charset="-78"/>
              </a:defRPr>
            </a:lvl6pPr>
            <a:lvl7pPr marL="2971800" indent="-228600" algn="r" eaLnBrk="0" fontAlgn="base" hangingPunct="0">
              <a:spcBef>
                <a:spcPct val="0"/>
              </a:spcBef>
              <a:spcAft>
                <a:spcPct val="0"/>
              </a:spcAft>
              <a:defRPr sz="2000">
                <a:solidFill>
                  <a:schemeClr val="tx1"/>
                </a:solidFill>
                <a:latin typeface="Arial" charset="0"/>
                <a:cs typeface="B Zar" pitchFamily="2" charset="-78"/>
              </a:defRPr>
            </a:lvl7pPr>
            <a:lvl8pPr marL="3429000" indent="-228600" algn="r" eaLnBrk="0" fontAlgn="base" hangingPunct="0">
              <a:spcBef>
                <a:spcPct val="0"/>
              </a:spcBef>
              <a:spcAft>
                <a:spcPct val="0"/>
              </a:spcAft>
              <a:defRPr sz="2000">
                <a:solidFill>
                  <a:schemeClr val="tx1"/>
                </a:solidFill>
                <a:latin typeface="Arial" charset="0"/>
                <a:cs typeface="B Zar" pitchFamily="2" charset="-78"/>
              </a:defRPr>
            </a:lvl8pPr>
            <a:lvl9pPr marL="3886200" indent="-228600" algn="r" eaLnBrk="0" fontAlgn="base" hangingPunct="0">
              <a:spcBef>
                <a:spcPct val="0"/>
              </a:spcBef>
              <a:spcAft>
                <a:spcPct val="0"/>
              </a:spcAft>
              <a:defRPr sz="2000">
                <a:solidFill>
                  <a:schemeClr val="tx1"/>
                </a:solidFill>
                <a:latin typeface="Arial" charset="0"/>
                <a:cs typeface="B Zar" pitchFamily="2" charset="-78"/>
              </a:defRPr>
            </a:lvl9pPr>
          </a:lstStyle>
          <a:p>
            <a:pPr eaLnBrk="1" hangingPunct="1"/>
            <a:r>
              <a:rPr lang="fa-IR"/>
              <a:t>مثال : شمال ایران</a:t>
            </a:r>
            <a:endParaRPr lang="en-US"/>
          </a:p>
        </p:txBody>
      </p:sp>
      <p:sp>
        <p:nvSpPr>
          <p:cNvPr id="28676" name="Line 6"/>
          <p:cNvSpPr>
            <a:spLocks noChangeShapeType="1"/>
          </p:cNvSpPr>
          <p:nvPr/>
        </p:nvSpPr>
        <p:spPr bwMode="auto">
          <a:xfrm flipH="1">
            <a:off x="228600" y="2209800"/>
            <a:ext cx="1524000" cy="0"/>
          </a:xfrm>
          <a:prstGeom prst="line">
            <a:avLst/>
          </a:prstGeom>
          <a:noFill/>
          <a:ln w="762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28677" name="Picture 7" descr="H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240088"/>
            <a:ext cx="6400800" cy="361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13882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9218" name="Picture 2" descr="D:\laptop\drive D\تدریس\هوا و اقلیم\bahrami\1\4-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44" y="609600"/>
            <a:ext cx="8805136"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347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b="1" dirty="0">
                <a:solidFill>
                  <a:schemeClr val="accent2"/>
                </a:solidFill>
                <a:cs typeface="B Zar" pitchFamily="2" charset="-78"/>
              </a:rPr>
              <a:t>ب- ترکیب سطح زمین </a:t>
            </a:r>
          </a:p>
          <a:p>
            <a:pPr algn="r" rtl="1"/>
            <a:r>
              <a:rPr lang="fa-IR" sz="2400" b="1" dirty="0">
                <a:solidFill>
                  <a:srgbClr val="00B050"/>
                </a:solidFill>
                <a:latin typeface="Times New Roman" pitchFamily="18" charset="0"/>
                <a:cs typeface="B Nazanin" pitchFamily="2" charset="-78"/>
              </a:rPr>
              <a:t>1- نگهداشت بیشتر گرما توسط آب نسبت به خشکی و رها سازی آهسته تر آن (آب دریا در زمستان گرمتر از سطح زمین  و در تابستان سردتر می باشد)</a:t>
            </a:r>
          </a:p>
          <a:p>
            <a:pPr algn="r" rtl="1"/>
            <a:r>
              <a:rPr lang="fa-IR" sz="2400" b="1" dirty="0">
                <a:solidFill>
                  <a:srgbClr val="0070C0"/>
                </a:solidFill>
                <a:latin typeface="Times New Roman" pitchFamily="18" charset="0"/>
                <a:cs typeface="B Nazanin" pitchFamily="2" charset="-78"/>
              </a:rPr>
              <a:t>1-1 آب، نور آفتاب را تا عمق سه متری خود ذخیره می کند </a:t>
            </a:r>
          </a:p>
          <a:p>
            <a:pPr algn="r" rtl="1"/>
            <a:r>
              <a:rPr lang="fa-IR" sz="2400" b="1" dirty="0">
                <a:solidFill>
                  <a:srgbClr val="0070C0"/>
                </a:solidFill>
                <a:latin typeface="Times New Roman" pitchFamily="18" charset="0"/>
                <a:cs typeface="B Nazanin" pitchFamily="2" charset="-78"/>
              </a:rPr>
              <a:t>1-2 بالا بودن گرمای ویژه آب نسبت بقیه اجسام </a:t>
            </a:r>
          </a:p>
          <a:p>
            <a:pPr algn="r" rtl="1"/>
            <a:r>
              <a:rPr lang="fa-IR" sz="2400" b="1" dirty="0">
                <a:solidFill>
                  <a:srgbClr val="0070C0"/>
                </a:solidFill>
                <a:latin typeface="Times New Roman" pitchFamily="18" charset="0"/>
                <a:cs typeface="B Nazanin" pitchFamily="2" charset="-78"/>
              </a:rPr>
              <a:t>1-3 حرکت عمودی آب دریاها</a:t>
            </a:r>
          </a:p>
          <a:p>
            <a:pPr algn="r" rtl="1"/>
            <a:r>
              <a:rPr lang="fa-IR" sz="2400" b="1" dirty="0">
                <a:solidFill>
                  <a:srgbClr val="0070C0"/>
                </a:solidFill>
                <a:latin typeface="Times New Roman" pitchFamily="18" charset="0"/>
                <a:cs typeface="B Nazanin" pitchFamily="2" charset="-78"/>
              </a:rPr>
              <a:t>1-4مقدار انرژی مصرفی برای تبخیر</a:t>
            </a:r>
          </a:p>
          <a:p>
            <a:pPr algn="r" rtl="1"/>
            <a:r>
              <a:rPr lang="fa-IR" sz="2400" b="1" dirty="0">
                <a:solidFill>
                  <a:srgbClr val="0070C0"/>
                </a:solidFill>
                <a:latin typeface="Times New Roman" pitchFamily="18" charset="0"/>
                <a:cs typeface="B Nazanin" pitchFamily="2" charset="-78"/>
              </a:rPr>
              <a:t>1-5- نقش جریانات دریایی مانند گلف استریم (شرق آمریکای شمالی) و کروشیو (ساحل شرقی آسیا) در توزیع یکنواخت دما </a:t>
            </a:r>
            <a:endParaRPr lang="en-US" sz="2400" b="1" dirty="0">
              <a:solidFill>
                <a:srgbClr val="0070C0"/>
              </a:solidFill>
              <a:latin typeface="Times New Roman" pitchFamily="18" charset="0"/>
              <a:cs typeface="B Nazanin" pitchFamily="2" charset="-78"/>
            </a:endParaRPr>
          </a:p>
        </p:txBody>
      </p:sp>
      <p:sp>
        <p:nvSpPr>
          <p:cNvPr id="3" name="Title 2"/>
          <p:cNvSpPr>
            <a:spLocks noGrp="1"/>
          </p:cNvSpPr>
          <p:nvPr>
            <p:ph type="title"/>
          </p:nvPr>
        </p:nvSpPr>
        <p:spPr/>
        <p:txBody>
          <a:bodyPr>
            <a:normAutofit/>
          </a:bodyPr>
          <a:lstStyle/>
          <a:p>
            <a:pPr algn="ctr" rtl="1"/>
            <a:r>
              <a:rPr lang="fa-IR" sz="2700" dirty="0">
                <a:solidFill>
                  <a:schemeClr val="accent2"/>
                </a:solidFill>
                <a:latin typeface="+mn-lt"/>
                <a:ea typeface="+mn-ea"/>
                <a:cs typeface="B Zar" pitchFamily="2" charset="-78"/>
              </a:rPr>
              <a:t>دلایل بی نظمی در گرم شدن کره زمین </a:t>
            </a:r>
            <a:endParaRPr lang="en-US" sz="2700" dirty="0">
              <a:solidFill>
                <a:schemeClr val="accent2"/>
              </a:solidFill>
              <a:latin typeface="+mn-lt"/>
              <a:ea typeface="+mn-ea"/>
              <a:cs typeface="B Zar" pitchFamily="2" charset="-78"/>
            </a:endParaRPr>
          </a:p>
        </p:txBody>
      </p:sp>
    </p:spTree>
    <p:extLst>
      <p:ext uri="{BB962C8B-B14F-4D97-AF65-F5344CB8AC3E}">
        <p14:creationId xmlns:p14="http://schemas.microsoft.com/office/powerpoint/2010/main" val="1393978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05400"/>
          </a:xfrm>
        </p:spPr>
        <p:txBody>
          <a:bodyPr>
            <a:normAutofit lnSpcReduction="10000"/>
          </a:bodyPr>
          <a:lstStyle/>
          <a:p>
            <a:pPr algn="r" rtl="1">
              <a:lnSpc>
                <a:spcPct val="150000"/>
              </a:lnSpc>
            </a:pPr>
            <a:r>
              <a:rPr lang="fa-IR" sz="2600" b="1" dirty="0">
                <a:solidFill>
                  <a:srgbClr val="FF0000"/>
                </a:solidFill>
                <a:latin typeface="Times New Roman" pitchFamily="18" charset="0"/>
                <a:cs typeface="B Nazanin" pitchFamily="2" charset="-78"/>
              </a:rPr>
              <a:t>گرما</a:t>
            </a:r>
            <a:r>
              <a:rPr lang="fa-IR" sz="2600" b="1" dirty="0">
                <a:solidFill>
                  <a:srgbClr val="0070C0"/>
                </a:solidFill>
                <a:latin typeface="Times New Roman" pitchFamily="18" charset="0"/>
                <a:cs typeface="B Nazanin" pitchFamily="2" charset="-78"/>
              </a:rPr>
              <a:t> نوعی از انرژی است که به یک جسم داده می شود تا دمای آن افزایش یابد </a:t>
            </a:r>
          </a:p>
          <a:p>
            <a:pPr algn="r" rtl="1">
              <a:lnSpc>
                <a:spcPct val="150000"/>
              </a:lnSpc>
            </a:pPr>
            <a:r>
              <a:rPr lang="fa-IR" sz="2600" b="1" dirty="0">
                <a:solidFill>
                  <a:srgbClr val="0070C0"/>
                </a:solidFill>
                <a:latin typeface="Times New Roman" pitchFamily="18" charset="0"/>
                <a:cs typeface="B Nazanin" pitchFamily="2" charset="-78"/>
              </a:rPr>
              <a:t>معیار بودن دما </a:t>
            </a:r>
            <a:r>
              <a:rPr lang="fa-IR" sz="2600" b="1" dirty="0" smtClean="0">
                <a:solidFill>
                  <a:srgbClr val="0070C0"/>
                </a:solidFill>
                <a:latin typeface="Times New Roman" pitchFamily="18" charset="0"/>
                <a:cs typeface="B Nazanin" pitchFamily="2" charset="-78"/>
              </a:rPr>
              <a:t>برای گرما </a:t>
            </a:r>
            <a:endParaRPr lang="fa-IR" sz="2600" b="1" dirty="0">
              <a:solidFill>
                <a:srgbClr val="0070C0"/>
              </a:solidFill>
              <a:latin typeface="Times New Roman" pitchFamily="18" charset="0"/>
              <a:cs typeface="B Nazanin" pitchFamily="2" charset="-78"/>
            </a:endParaRPr>
          </a:p>
          <a:p>
            <a:pPr algn="r" rtl="1">
              <a:lnSpc>
                <a:spcPct val="150000"/>
              </a:lnSpc>
            </a:pPr>
            <a:r>
              <a:rPr lang="fa-IR" sz="2600" b="1" dirty="0">
                <a:solidFill>
                  <a:srgbClr val="0070C0"/>
                </a:solidFill>
                <a:latin typeface="Times New Roman" pitchFamily="18" charset="0"/>
                <a:cs typeface="B Nazanin" pitchFamily="2" charset="-78"/>
              </a:rPr>
              <a:t>جریان گرما از مکانی با دمای بالاتر به </a:t>
            </a:r>
            <a:r>
              <a:rPr lang="fa-IR" sz="2600" b="1" dirty="0" smtClean="0">
                <a:solidFill>
                  <a:srgbClr val="0070C0"/>
                </a:solidFill>
                <a:latin typeface="Times New Roman" pitchFamily="18" charset="0"/>
                <a:cs typeface="B Nazanin" pitchFamily="2" charset="-78"/>
              </a:rPr>
              <a:t>مکانی </a:t>
            </a:r>
            <a:r>
              <a:rPr lang="fa-IR" sz="2600" b="1" dirty="0">
                <a:solidFill>
                  <a:srgbClr val="0070C0"/>
                </a:solidFill>
                <a:latin typeface="Times New Roman" pitchFamily="18" charset="0"/>
                <a:cs typeface="B Nazanin" pitchFamily="2" charset="-78"/>
              </a:rPr>
              <a:t>با دمای پایین تر</a:t>
            </a:r>
          </a:p>
          <a:p>
            <a:pPr algn="r" rtl="1">
              <a:lnSpc>
                <a:spcPct val="150000"/>
              </a:lnSpc>
            </a:pPr>
            <a:r>
              <a:rPr lang="fa-IR" sz="2600" b="1" dirty="0">
                <a:solidFill>
                  <a:srgbClr val="0070C0"/>
                </a:solidFill>
                <a:latin typeface="Times New Roman" pitchFamily="18" charset="0"/>
                <a:cs typeface="B Nazanin" pitchFamily="2" charset="-78"/>
              </a:rPr>
              <a:t>تفاوت آب و مس در گرمای دریافتی و افزایش دما</a:t>
            </a:r>
          </a:p>
          <a:p>
            <a:pPr algn="r" rtl="1">
              <a:lnSpc>
                <a:spcPct val="150000"/>
              </a:lnSpc>
            </a:pPr>
            <a:r>
              <a:rPr lang="fa-IR" sz="2600" b="1" dirty="0">
                <a:solidFill>
                  <a:srgbClr val="FF0000"/>
                </a:solidFill>
                <a:latin typeface="Times New Roman" pitchFamily="18" charset="0"/>
                <a:cs typeface="B Nazanin" pitchFamily="2" charset="-78"/>
              </a:rPr>
              <a:t>گرمای ویژه: </a:t>
            </a:r>
            <a:r>
              <a:rPr lang="fa-IR" sz="2600" b="1" dirty="0">
                <a:solidFill>
                  <a:srgbClr val="0070C0"/>
                </a:solidFill>
                <a:latin typeface="Times New Roman" pitchFamily="18" charset="0"/>
                <a:cs typeface="B Nazanin" pitchFamily="2" charset="-78"/>
              </a:rPr>
              <a:t>مقدار گرمای لازم برای افزایش یک درجه ای دمای واحد جرم یک جسم </a:t>
            </a:r>
          </a:p>
          <a:p>
            <a:pPr algn="r" rtl="1">
              <a:lnSpc>
                <a:spcPct val="150000"/>
              </a:lnSpc>
            </a:pPr>
            <a:r>
              <a:rPr lang="fa-IR" sz="2600" b="1" dirty="0">
                <a:solidFill>
                  <a:srgbClr val="0070C0"/>
                </a:solidFill>
                <a:latin typeface="Times New Roman" pitchFamily="18" charset="0"/>
                <a:cs typeface="B Nazanin" pitchFamily="2" charset="-78"/>
              </a:rPr>
              <a:t>اهمیت دما (اختلاف دما) نسبت به گرما در هواشناسی</a:t>
            </a:r>
            <a:endParaRPr lang="en-US" sz="2600" b="1" dirty="0">
              <a:solidFill>
                <a:srgbClr val="0070C0"/>
              </a:solidFill>
              <a:latin typeface="Times New Roman" pitchFamily="18" charset="0"/>
              <a:cs typeface="B Nazanin" pitchFamily="2" charset="-78"/>
            </a:endParaRPr>
          </a:p>
        </p:txBody>
      </p:sp>
      <p:sp>
        <p:nvSpPr>
          <p:cNvPr id="2" name="Title 1"/>
          <p:cNvSpPr>
            <a:spLocks noGrp="1"/>
          </p:cNvSpPr>
          <p:nvPr>
            <p:ph type="title"/>
          </p:nvPr>
        </p:nvSpPr>
        <p:spPr/>
        <p:txBody>
          <a:bodyPr>
            <a:normAutofit/>
          </a:bodyPr>
          <a:lstStyle/>
          <a:p>
            <a:pPr algn="ctr" rtl="1"/>
            <a:r>
              <a:rPr lang="fa-IR" sz="2700" dirty="0">
                <a:solidFill>
                  <a:schemeClr val="accent2"/>
                </a:solidFill>
                <a:latin typeface="+mn-lt"/>
                <a:ea typeface="+mn-ea"/>
                <a:cs typeface="B Zar" pitchFamily="2" charset="-78"/>
              </a:rPr>
              <a:t>گرما و دما</a:t>
            </a:r>
            <a:endParaRPr lang="en-US" sz="2700" dirty="0">
              <a:solidFill>
                <a:schemeClr val="accent2"/>
              </a:solidFill>
              <a:latin typeface="+mn-lt"/>
              <a:ea typeface="+mn-ea"/>
              <a:cs typeface="B Zar" pitchFamily="2" charset="-78"/>
            </a:endParaRPr>
          </a:p>
        </p:txBody>
      </p:sp>
    </p:spTree>
    <p:extLst>
      <p:ext uri="{BB962C8B-B14F-4D97-AF65-F5344CB8AC3E}">
        <p14:creationId xmlns:p14="http://schemas.microsoft.com/office/powerpoint/2010/main" val="39810089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017000" cy="695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711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endParaRPr lang="fa-IR" sz="4800" dirty="0" smtClean="0"/>
          </a:p>
          <a:p>
            <a:pPr algn="ctr" rtl="1"/>
            <a:r>
              <a:rPr lang="fa-IR" sz="4400" b="1" dirty="0" smtClean="0">
                <a:solidFill>
                  <a:schemeClr val="accent2"/>
                </a:solidFill>
                <a:cs typeface="B Zar" pitchFamily="2" charset="-78"/>
              </a:rPr>
              <a:t>تغییر </a:t>
            </a:r>
            <a:r>
              <a:rPr lang="fa-IR" sz="4400" b="1" dirty="0">
                <a:solidFill>
                  <a:schemeClr val="accent2"/>
                </a:solidFill>
                <a:cs typeface="B Zar" pitchFamily="2" charset="-78"/>
              </a:rPr>
              <a:t>فصل ها </a:t>
            </a:r>
            <a:endParaRPr lang="fa-IR" sz="4400" b="1" dirty="0" smtClean="0">
              <a:solidFill>
                <a:schemeClr val="accent2"/>
              </a:solidFill>
              <a:cs typeface="B Zar" pitchFamily="2" charset="-78"/>
            </a:endParaRPr>
          </a:p>
          <a:p>
            <a:pPr algn="ctr" rtl="1"/>
            <a:endParaRPr lang="fa-IR" sz="4400" b="1" dirty="0" smtClean="0">
              <a:solidFill>
                <a:schemeClr val="accent2"/>
              </a:solidFill>
              <a:cs typeface="B Zar" pitchFamily="2" charset="-78"/>
            </a:endParaRPr>
          </a:p>
          <a:p>
            <a:pPr algn="ctr" rtl="1"/>
            <a:r>
              <a:rPr lang="fa-IR" sz="4400" b="1" dirty="0" smtClean="0">
                <a:solidFill>
                  <a:schemeClr val="accent2"/>
                </a:solidFill>
                <a:cs typeface="B Zar" pitchFamily="2" charset="-78"/>
              </a:rPr>
              <a:t>تغییر </a:t>
            </a:r>
            <a:r>
              <a:rPr lang="fa-IR" sz="4400" b="1" dirty="0">
                <a:solidFill>
                  <a:schemeClr val="accent2"/>
                </a:solidFill>
                <a:cs typeface="B Zar" pitchFamily="2" charset="-78"/>
              </a:rPr>
              <a:t>طول روز و شب</a:t>
            </a:r>
            <a:endParaRPr lang="en-US" sz="4400" b="1" dirty="0">
              <a:solidFill>
                <a:schemeClr val="accent2"/>
              </a:solidFill>
              <a:cs typeface="B Zar" pitchFamily="2" charset="-78"/>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5492587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7170" name="Picture 2" descr="D:\laptop\drive D\تدریس\هوا و اقلیم\bahrami\1\4-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981200"/>
            <a:ext cx="8296299" cy="319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7228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laptop\drive D\تدریس\هوا و اقلیم\bahrami\1\4-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31" y="76200"/>
            <a:ext cx="9175531"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6001434"/>
            <a:ext cx="8839200" cy="830997"/>
          </a:xfrm>
          <a:prstGeom prst="rect">
            <a:avLst/>
          </a:prstGeom>
          <a:noFill/>
        </p:spPr>
        <p:txBody>
          <a:bodyPr wrap="square" rtlCol="0">
            <a:spAutoFit/>
          </a:bodyPr>
          <a:lstStyle/>
          <a:p>
            <a:pPr algn="r" rtl="1"/>
            <a:r>
              <a:rPr lang="fa-IR" sz="2400" b="1" dirty="0" smtClean="0">
                <a:solidFill>
                  <a:schemeClr val="accent2"/>
                </a:solidFill>
                <a:cs typeface="B Nazanin" pitchFamily="2" charset="-78"/>
              </a:rPr>
              <a:t>زاویه میل خورشیدی</a:t>
            </a:r>
            <a:r>
              <a:rPr lang="fa-IR" sz="2400" b="1" dirty="0" smtClean="0">
                <a:solidFill>
                  <a:srgbClr val="0070C0"/>
                </a:solidFill>
                <a:cs typeface="B Nazanin" pitchFamily="2" charset="-78"/>
              </a:rPr>
              <a:t>: </a:t>
            </a:r>
            <a:r>
              <a:rPr lang="fa-IR" sz="2400" b="1" dirty="0" smtClean="0">
                <a:solidFill>
                  <a:srgbClr val="00B050"/>
                </a:solidFill>
                <a:cs typeface="B Nazanin" pitchFamily="2" charset="-78"/>
              </a:rPr>
              <a:t>عرض جغرافیایی نقطه ای که صفحه مماس بر آن نقطه بر خط واصل مرکز زمین و خورشید عمود است</a:t>
            </a:r>
            <a:endParaRPr lang="en-US" sz="2400" b="1" dirty="0">
              <a:solidFill>
                <a:srgbClr val="00B050"/>
              </a:solidFill>
              <a:cs typeface="B Nazanin" pitchFamily="2" charset="-78"/>
            </a:endParaRPr>
          </a:p>
        </p:txBody>
      </p:sp>
    </p:spTree>
    <p:extLst>
      <p:ext uri="{BB962C8B-B14F-4D97-AF65-F5344CB8AC3E}">
        <p14:creationId xmlns:p14="http://schemas.microsoft.com/office/powerpoint/2010/main" val="33441739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graysc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86888" y="25627"/>
            <a:ext cx="6254496" cy="4114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023837" y="4873943"/>
            <a:ext cx="5603732" cy="383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6">
            <a:duotone>
              <a:prstClr val="black"/>
              <a:schemeClr val="accent1">
                <a:tint val="45000"/>
                <a:satMod val="400000"/>
              </a:schemeClr>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64178" y="5257800"/>
            <a:ext cx="2142836"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38800" y="4343399"/>
            <a:ext cx="3159984" cy="461665"/>
          </a:xfrm>
          <a:prstGeom prst="rect">
            <a:avLst/>
          </a:prstGeom>
          <a:noFill/>
        </p:spPr>
        <p:txBody>
          <a:bodyPr wrap="square" rtlCol="0">
            <a:spAutoFit/>
          </a:bodyPr>
          <a:lstStyle/>
          <a:p>
            <a:pPr algn="r" rtl="1"/>
            <a:r>
              <a:rPr lang="fa-IR" sz="2400" b="1" dirty="0" smtClean="0">
                <a:solidFill>
                  <a:srgbClr val="00B050"/>
                </a:solidFill>
                <a:cs typeface="B Nazanin" pitchFamily="2" charset="-78"/>
              </a:rPr>
              <a:t>زاویه </a:t>
            </a:r>
            <a:r>
              <a:rPr lang="el-GR" sz="2400" b="1" dirty="0" smtClean="0">
                <a:solidFill>
                  <a:srgbClr val="00B050"/>
                </a:solidFill>
                <a:cs typeface="B Nazanin" pitchFamily="2" charset="-78"/>
              </a:rPr>
              <a:t>α</a:t>
            </a:r>
            <a:r>
              <a:rPr lang="fa-IR" sz="2400" b="1" dirty="0">
                <a:solidFill>
                  <a:srgbClr val="00B050"/>
                </a:solidFill>
                <a:cs typeface="B Nazanin" pitchFamily="2" charset="-78"/>
              </a:rPr>
              <a:t>: </a:t>
            </a:r>
            <a:r>
              <a:rPr lang="fa-IR" sz="2400" b="1" dirty="0" smtClean="0">
                <a:solidFill>
                  <a:srgbClr val="00B050"/>
                </a:solidFill>
                <a:cs typeface="B Nazanin" pitchFamily="2" charset="-78"/>
              </a:rPr>
              <a:t>ارتفاع خورشیدی</a:t>
            </a:r>
            <a:endParaRPr lang="en-US" sz="2400" b="1" dirty="0">
              <a:solidFill>
                <a:srgbClr val="00B050"/>
              </a:solidFill>
              <a:cs typeface="B Nazanin" pitchFamily="2" charset="-78"/>
            </a:endParaRPr>
          </a:p>
        </p:txBody>
      </p:sp>
      <p:sp>
        <p:nvSpPr>
          <p:cNvPr id="2" name="TextBox 1"/>
          <p:cNvSpPr txBox="1"/>
          <p:nvPr/>
        </p:nvSpPr>
        <p:spPr>
          <a:xfrm>
            <a:off x="3200400" y="5562600"/>
            <a:ext cx="5943600" cy="1154162"/>
          </a:xfrm>
          <a:prstGeom prst="rect">
            <a:avLst/>
          </a:prstGeom>
          <a:noFill/>
        </p:spPr>
        <p:txBody>
          <a:bodyPr wrap="square" rtlCol="0">
            <a:spAutoFit/>
          </a:bodyPr>
          <a:lstStyle/>
          <a:p>
            <a:pPr algn="r" rtl="1">
              <a:lnSpc>
                <a:spcPct val="150000"/>
              </a:lnSpc>
            </a:pPr>
            <a:r>
              <a:rPr lang="en-US" sz="2400" b="1" dirty="0" smtClean="0">
                <a:solidFill>
                  <a:srgbClr val="0070C0"/>
                </a:solidFill>
                <a:cs typeface="B Nazanin" pitchFamily="2" charset="-78"/>
              </a:rPr>
              <a:t>W</a:t>
            </a:r>
            <a:r>
              <a:rPr lang="fa-IR" sz="2400" b="1" dirty="0" smtClean="0">
                <a:solidFill>
                  <a:srgbClr val="0070C0"/>
                </a:solidFill>
                <a:cs typeface="B Nazanin" pitchFamily="2" charset="-78"/>
              </a:rPr>
              <a:t>: ثابت خورشیدی</a:t>
            </a:r>
          </a:p>
          <a:p>
            <a:pPr algn="r" rtl="1">
              <a:lnSpc>
                <a:spcPct val="150000"/>
              </a:lnSpc>
            </a:pPr>
            <a:r>
              <a:rPr lang="en-US" sz="2400" b="1" dirty="0" smtClean="0">
                <a:solidFill>
                  <a:srgbClr val="0070C0"/>
                </a:solidFill>
                <a:cs typeface="B Nazanin" pitchFamily="2" charset="-78"/>
              </a:rPr>
              <a:t>I</a:t>
            </a:r>
            <a:r>
              <a:rPr lang="fa-IR" sz="2400" b="1" dirty="0" smtClean="0">
                <a:solidFill>
                  <a:srgbClr val="0070C0"/>
                </a:solidFill>
                <a:cs typeface="B Nazanin" pitchFamily="2" charset="-78"/>
              </a:rPr>
              <a:t>: مقدار تابش رسیده به واحد سطح مماس بر کره زمین</a:t>
            </a:r>
            <a:endParaRPr lang="en-US" sz="2400" b="1" dirty="0">
              <a:solidFill>
                <a:srgbClr val="0070C0"/>
              </a:solidFill>
              <a:cs typeface="B Nazanin" pitchFamily="2" charset="-78"/>
            </a:endParaRPr>
          </a:p>
        </p:txBody>
      </p:sp>
    </p:spTree>
    <p:extLst>
      <p:ext uri="{BB962C8B-B14F-4D97-AF65-F5344CB8AC3E}">
        <p14:creationId xmlns:p14="http://schemas.microsoft.com/office/powerpoint/2010/main" val="166608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6"/>
                                        </p:tgtEl>
                                        <p:attrNameLst>
                                          <p:attrName>ppt_x</p:attrName>
                                        </p:attrNameLst>
                                      </p:cBhvr>
                                      <p:tavLst>
                                        <p:tav tm="0">
                                          <p:val>
                                            <p:strVal val="ppt_x"/>
                                          </p:val>
                                        </p:tav>
                                        <p:tav tm="100000">
                                          <p:val>
                                            <p:strVal val="ppt_x"/>
                                          </p:val>
                                        </p:tav>
                                      </p:tavLst>
                                    </p:anim>
                                    <p:anim calcmode="lin" valueType="num">
                                      <p:cBhvr additive="base">
                                        <p:cTn id="11" dur="500"/>
                                        <p:tgtEl>
                                          <p:spTgt spid="6"/>
                                        </p:tgtEl>
                                        <p:attrNameLst>
                                          <p:attrName>ppt_y</p:attrName>
                                        </p:attrNameLst>
                                      </p:cBhvr>
                                      <p:tavLst>
                                        <p:tav tm="0">
                                          <p:val>
                                            <p:strVal val="ppt_y"/>
                                          </p:val>
                                        </p:tav>
                                        <p:tav tm="100000">
                                          <p:val>
                                            <p:strVal val="1+ppt_h/2"/>
                                          </p:val>
                                        </p:tav>
                                      </p:tavLst>
                                    </p:anim>
                                    <p:set>
                                      <p:cBhvr>
                                        <p:cTn id="12" dur="1" fill="hold">
                                          <p:stCondLst>
                                            <p:cond delay="499"/>
                                          </p:stCondLst>
                                        </p:cTn>
                                        <p:tgtEl>
                                          <p:spTgt spid="6"/>
                                        </p:tgtEl>
                                        <p:attrNameLst>
                                          <p:attrName>style.visibility</p:attrName>
                                        </p:attrNameLst>
                                      </p:cBhvr>
                                      <p:to>
                                        <p:strVal val="hidden"/>
                                      </p:to>
                                    </p:set>
                                  </p:childTnLst>
                                </p:cTn>
                              </p:par>
                              <p:par>
                                <p:cTn id="13" presetID="2" presetClass="exit" presetSubtype="4" fill="hold" nodeType="withEffect">
                                  <p:stCondLst>
                                    <p:cond delay="0"/>
                                  </p:stCondLst>
                                  <p:childTnLst>
                                    <p:anim calcmode="lin" valueType="num">
                                      <p:cBhvr additive="base">
                                        <p:cTn id="14" dur="500"/>
                                        <p:tgtEl>
                                          <p:spTgt spid="7"/>
                                        </p:tgtEl>
                                        <p:attrNameLst>
                                          <p:attrName>ppt_x</p:attrName>
                                        </p:attrNameLst>
                                      </p:cBhvr>
                                      <p:tavLst>
                                        <p:tav tm="0">
                                          <p:val>
                                            <p:strVal val="ppt_x"/>
                                          </p:val>
                                        </p:tav>
                                        <p:tav tm="100000">
                                          <p:val>
                                            <p:strVal val="ppt_x"/>
                                          </p:val>
                                        </p:tav>
                                      </p:tavLst>
                                    </p:anim>
                                    <p:anim calcmode="lin" valueType="num">
                                      <p:cBhvr additive="base">
                                        <p:cTn id="15" dur="500"/>
                                        <p:tgtEl>
                                          <p:spTgt spid="7"/>
                                        </p:tgtEl>
                                        <p:attrNameLst>
                                          <p:attrName>ppt_y</p:attrName>
                                        </p:attrNameLst>
                                      </p:cBhvr>
                                      <p:tavLst>
                                        <p:tav tm="0">
                                          <p:val>
                                            <p:strVal val="ppt_y"/>
                                          </p:val>
                                        </p:tav>
                                        <p:tav tm="100000">
                                          <p:val>
                                            <p:strVal val="1+ppt_h/2"/>
                                          </p:val>
                                        </p:tav>
                                      </p:tavLst>
                                    </p:anim>
                                    <p:set>
                                      <p:cBhvr>
                                        <p:cTn id="16" dur="1" fill="hold">
                                          <p:stCondLst>
                                            <p:cond delay="499"/>
                                          </p:stCondLst>
                                        </p:cTn>
                                        <p:tgtEl>
                                          <p:spTgt spid="7"/>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1+ppt_h/2"/>
                                          </p:val>
                                        </p:tav>
                                      </p:tavLst>
                                    </p:anim>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laptop\drive D\تدریس\هوا و اقلیم\bahrami\1\4-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31" y="152400"/>
            <a:ext cx="9175531" cy="655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660634" y="1752600"/>
            <a:ext cx="5791200" cy="3046988"/>
          </a:xfrm>
          <a:prstGeom prst="rect">
            <a:avLst/>
          </a:prstGeom>
        </p:spPr>
        <p:txBody>
          <a:bodyPr wrap="square">
            <a:spAutoFit/>
          </a:bodyPr>
          <a:lstStyle/>
          <a:p>
            <a:pPr algn="just" rtl="1"/>
            <a:r>
              <a:rPr lang="fa-IR" sz="2400" b="1" dirty="0">
                <a:solidFill>
                  <a:srgbClr val="FFFF00"/>
                </a:solidFill>
                <a:latin typeface="Times New Roman" pitchFamily="18" charset="0"/>
                <a:cs typeface="B Nazanin" pitchFamily="2" charset="-78"/>
              </a:rPr>
              <a:t>اگر محور زمین بر </a:t>
            </a:r>
            <a:r>
              <a:rPr lang="fa-IR" sz="2400" b="1" dirty="0" smtClean="0">
                <a:solidFill>
                  <a:srgbClr val="FFFF00"/>
                </a:solidFill>
                <a:latin typeface="Times New Roman" pitchFamily="18" charset="0"/>
                <a:cs typeface="B Nazanin" pitchFamily="2" charset="-78"/>
              </a:rPr>
              <a:t>خطی </a:t>
            </a:r>
            <a:r>
              <a:rPr lang="fa-IR" sz="2400" b="1" dirty="0">
                <a:solidFill>
                  <a:srgbClr val="FFFF00"/>
                </a:solidFill>
                <a:latin typeface="Times New Roman" pitchFamily="18" charset="0"/>
                <a:cs typeface="B Nazanin" pitchFamily="2" charset="-78"/>
              </a:rPr>
              <a:t>که مرکز خورشید و زمین را بهم وصل می کند عمود بود</a:t>
            </a:r>
            <a:r>
              <a:rPr lang="fa-IR" sz="2400" b="1" dirty="0" smtClean="0">
                <a:solidFill>
                  <a:srgbClr val="FFFF00"/>
                </a:solidFill>
                <a:latin typeface="Times New Roman" pitchFamily="18" charset="0"/>
                <a:cs typeface="B Nazanin" pitchFamily="2" charset="-78"/>
              </a:rPr>
              <a:t>.</a:t>
            </a:r>
          </a:p>
          <a:p>
            <a:pPr marL="457200" indent="-457200" algn="just" rtl="1">
              <a:buFont typeface="+mj-lt"/>
              <a:buAutoNum type="arabicPeriod"/>
            </a:pPr>
            <a:r>
              <a:rPr lang="fa-IR" sz="2400" b="1" dirty="0" smtClean="0">
                <a:solidFill>
                  <a:schemeClr val="bg1"/>
                </a:solidFill>
                <a:latin typeface="Times New Roman" pitchFamily="18" charset="0"/>
                <a:cs typeface="B Nazanin" pitchFamily="2" charset="-78"/>
              </a:rPr>
              <a:t> </a:t>
            </a:r>
            <a:r>
              <a:rPr lang="fa-IR" sz="2400" b="1" dirty="0">
                <a:solidFill>
                  <a:schemeClr val="bg1"/>
                </a:solidFill>
                <a:latin typeface="Times New Roman" pitchFamily="18" charset="0"/>
                <a:cs typeface="B Nazanin" pitchFamily="2" charset="-78"/>
              </a:rPr>
              <a:t>فصل ها وجود نداشتند </a:t>
            </a:r>
            <a:endParaRPr lang="fa-IR" sz="2400" b="1" dirty="0" smtClean="0">
              <a:solidFill>
                <a:schemeClr val="bg1"/>
              </a:solidFill>
              <a:latin typeface="Times New Roman" pitchFamily="18" charset="0"/>
              <a:cs typeface="B Nazanin" pitchFamily="2" charset="-78"/>
            </a:endParaRPr>
          </a:p>
          <a:p>
            <a:pPr marL="457200" indent="-457200" algn="just" rtl="1">
              <a:buFont typeface="+mj-lt"/>
              <a:buAutoNum type="arabicPeriod"/>
            </a:pPr>
            <a:r>
              <a:rPr lang="fa-IR" sz="2400" b="1" dirty="0" smtClean="0">
                <a:solidFill>
                  <a:schemeClr val="bg1"/>
                </a:solidFill>
                <a:latin typeface="Times New Roman" pitchFamily="18" charset="0"/>
                <a:cs typeface="B Nazanin" pitchFamily="2" charset="-78"/>
              </a:rPr>
              <a:t>طول </a:t>
            </a:r>
            <a:r>
              <a:rPr lang="fa-IR" sz="2400" b="1" dirty="0">
                <a:solidFill>
                  <a:schemeClr val="bg1"/>
                </a:solidFill>
                <a:latin typeface="Times New Roman" pitchFamily="18" charset="0"/>
                <a:cs typeface="B Nazanin" pitchFamily="2" charset="-78"/>
              </a:rPr>
              <a:t>روز و شب و یکسان بود </a:t>
            </a:r>
            <a:endParaRPr lang="fa-IR" sz="2400" b="1" dirty="0" smtClean="0">
              <a:solidFill>
                <a:schemeClr val="bg1"/>
              </a:solidFill>
              <a:latin typeface="Times New Roman" pitchFamily="18" charset="0"/>
              <a:cs typeface="B Nazanin" pitchFamily="2" charset="-78"/>
            </a:endParaRPr>
          </a:p>
          <a:p>
            <a:pPr marL="457200" indent="-457200" algn="just" rtl="1">
              <a:buFont typeface="+mj-lt"/>
              <a:buAutoNum type="arabicPeriod"/>
            </a:pPr>
            <a:r>
              <a:rPr lang="fa-IR" sz="2400" b="1" dirty="0" smtClean="0">
                <a:solidFill>
                  <a:schemeClr val="bg1"/>
                </a:solidFill>
                <a:latin typeface="Times New Roman" pitchFamily="18" charset="0"/>
                <a:cs typeface="B Nazanin" pitchFamily="2" charset="-78"/>
              </a:rPr>
              <a:t> </a:t>
            </a:r>
            <a:r>
              <a:rPr lang="fa-IR" sz="2400" b="1" dirty="0">
                <a:solidFill>
                  <a:schemeClr val="bg1"/>
                </a:solidFill>
                <a:latin typeface="Times New Roman" pitchFamily="18" charset="0"/>
                <a:cs typeface="B Nazanin" pitchFamily="2" charset="-78"/>
              </a:rPr>
              <a:t>دما در هر نقطه صرف نظر از عوامل دیگر یکنواخت </a:t>
            </a:r>
            <a:r>
              <a:rPr lang="fa-IR" sz="2400" b="1" dirty="0" smtClean="0">
                <a:solidFill>
                  <a:schemeClr val="bg1"/>
                </a:solidFill>
                <a:latin typeface="Times New Roman" pitchFamily="18" charset="0"/>
                <a:cs typeface="B Nazanin" pitchFamily="2" charset="-78"/>
              </a:rPr>
              <a:t>بود </a:t>
            </a:r>
          </a:p>
          <a:p>
            <a:pPr marL="457200" indent="-457200" algn="just" rtl="1">
              <a:buFont typeface="+mj-lt"/>
              <a:buAutoNum type="arabicPeriod"/>
            </a:pPr>
            <a:r>
              <a:rPr lang="fa-IR" sz="2400" b="1" dirty="0" smtClean="0">
                <a:solidFill>
                  <a:schemeClr val="bg1"/>
                </a:solidFill>
                <a:latin typeface="Times New Roman" pitchFamily="18" charset="0"/>
                <a:cs typeface="B Nazanin" pitchFamily="2" charset="-78"/>
              </a:rPr>
              <a:t>هر چه از استوا به سمت قطب ها پیش می رفتیم هوا سردتر می شد </a:t>
            </a:r>
            <a:endParaRPr lang="en-US" sz="2400" b="1" dirty="0">
              <a:solidFill>
                <a:schemeClr val="bg1"/>
              </a:solidFill>
              <a:latin typeface="Times New Roman" pitchFamily="18" charset="0"/>
              <a:cs typeface="B Nazanin" pitchFamily="2" charset="-78"/>
            </a:endParaRPr>
          </a:p>
        </p:txBody>
      </p:sp>
    </p:spTree>
    <p:extLst>
      <p:ext uri="{BB962C8B-B14F-4D97-AF65-F5344CB8AC3E}">
        <p14:creationId xmlns:p14="http://schemas.microsoft.com/office/powerpoint/2010/main" val="17153425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rtl="1"/>
            <a:endParaRPr lang="en-US" sz="2400" b="1" dirty="0">
              <a:solidFill>
                <a:srgbClr val="0070C0"/>
              </a:solidFill>
              <a:latin typeface="Times New Roman" pitchFamily="18" charset="0"/>
              <a:cs typeface="B Nazanin" pitchFamily="2" charset="-78"/>
            </a:endParaRPr>
          </a:p>
        </p:txBody>
      </p:sp>
      <p:sp>
        <p:nvSpPr>
          <p:cNvPr id="3" name="Title 2"/>
          <p:cNvSpPr>
            <a:spLocks noGrp="1"/>
          </p:cNvSpPr>
          <p:nvPr>
            <p:ph type="title"/>
          </p:nvPr>
        </p:nvSpPr>
        <p:spPr/>
        <p:txBody>
          <a:bodyPr/>
          <a:lstStyle/>
          <a:p>
            <a:endParaRPr lang="en-US"/>
          </a:p>
        </p:txBody>
      </p:sp>
      <p:pic>
        <p:nvPicPr>
          <p:cNvPr id="3075"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2819400"/>
            <a:ext cx="8933114" cy="192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8095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4"/>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0947" y="838200"/>
            <a:ext cx="8771117"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Grp="1" noChangeAspect="1" noChangeArrowheads="1"/>
          </p:cNvPicPr>
          <p:nvPr>
            <p:ph idx="1"/>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42076" y="4495800"/>
            <a:ext cx="889220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54886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409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80998" y="1219200"/>
            <a:ext cx="8281689" cy="2171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48590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122"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04800" y="810219"/>
            <a:ext cx="8382000" cy="533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6328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48200" y="304800"/>
            <a:ext cx="3829050" cy="773113"/>
          </a:xfrm>
        </p:spPr>
        <p:txBody>
          <a:bodyPr>
            <a:normAutofit/>
          </a:bodyPr>
          <a:lstStyle/>
          <a:p>
            <a:pPr algn="just" rtl="1">
              <a:buClr>
                <a:srgbClr val="FFFF00"/>
              </a:buClr>
              <a:buSzPct val="80000"/>
              <a:buFont typeface="Wingdings" pitchFamily="2" charset="2"/>
              <a:buChar char="q"/>
              <a:defRPr/>
            </a:pPr>
            <a:r>
              <a:rPr lang="fa-IR" sz="2700" dirty="0">
                <a:solidFill>
                  <a:schemeClr val="accent2"/>
                </a:solidFill>
                <a:latin typeface="+mn-lt"/>
                <a:ea typeface="+mn-ea"/>
                <a:cs typeface="B Zar" pitchFamily="2" charset="-78"/>
              </a:rPr>
              <a:t> روش هاي انتقال </a:t>
            </a:r>
            <a:r>
              <a:rPr lang="fa-IR" sz="2700" dirty="0" smtClean="0">
                <a:solidFill>
                  <a:schemeClr val="accent2"/>
                </a:solidFill>
                <a:latin typeface="+mn-lt"/>
                <a:ea typeface="+mn-ea"/>
                <a:cs typeface="B Zar" pitchFamily="2" charset="-78"/>
              </a:rPr>
              <a:t>انرژي گرمایی </a:t>
            </a:r>
            <a:endParaRPr lang="en-US" sz="2700" dirty="0">
              <a:solidFill>
                <a:schemeClr val="accent2"/>
              </a:solidFill>
              <a:latin typeface="+mn-lt"/>
              <a:ea typeface="+mn-ea"/>
              <a:cs typeface="B Zar" pitchFamily="2" charset="-78"/>
            </a:endParaRPr>
          </a:p>
        </p:txBody>
      </p:sp>
      <p:sp>
        <p:nvSpPr>
          <p:cNvPr id="22531" name="Content Placeholder 4"/>
          <p:cNvSpPr>
            <a:spLocks noGrp="1"/>
          </p:cNvSpPr>
          <p:nvPr>
            <p:ph idx="1"/>
          </p:nvPr>
        </p:nvSpPr>
        <p:spPr>
          <a:xfrm>
            <a:off x="457200" y="1066800"/>
            <a:ext cx="8072437" cy="4713287"/>
          </a:xfrm>
        </p:spPr>
        <p:txBody>
          <a:bodyPr/>
          <a:lstStyle/>
          <a:p>
            <a:pPr algn="r" rtl="1">
              <a:buClr>
                <a:srgbClr val="FFFF00"/>
              </a:buClr>
              <a:buFont typeface="Wingdings" pitchFamily="2" charset="2"/>
              <a:buChar char="Ø"/>
            </a:pPr>
            <a:r>
              <a:rPr lang="fa-IR" sz="2400" b="1" dirty="0" smtClean="0"/>
              <a:t> </a:t>
            </a:r>
            <a:r>
              <a:rPr lang="fa-IR" sz="2600" b="1" dirty="0">
                <a:solidFill>
                  <a:srgbClr val="7030A0"/>
                </a:solidFill>
                <a:latin typeface="Times New Roman" pitchFamily="18" charset="0"/>
                <a:cs typeface="B Nazanin" pitchFamily="2" charset="-78"/>
              </a:rPr>
              <a:t>تابش </a:t>
            </a:r>
            <a:r>
              <a:rPr lang="en-US" sz="2600" b="1" dirty="0">
                <a:solidFill>
                  <a:srgbClr val="7030A0"/>
                </a:solidFill>
                <a:latin typeface="Times New Roman" pitchFamily="18" charset="0"/>
                <a:cs typeface="B Nazanin" pitchFamily="2" charset="-78"/>
              </a:rPr>
              <a:t>Radiation</a:t>
            </a:r>
            <a:endParaRPr lang="fa-IR" sz="2600" b="1" dirty="0">
              <a:solidFill>
                <a:srgbClr val="7030A0"/>
              </a:solidFill>
              <a:latin typeface="Times New Roman" pitchFamily="18" charset="0"/>
              <a:cs typeface="B Nazanin" pitchFamily="2" charset="-78"/>
            </a:endParaRPr>
          </a:p>
          <a:p>
            <a:pPr algn="r" rtl="1">
              <a:buClr>
                <a:srgbClr val="FFFF00"/>
              </a:buClr>
              <a:buFont typeface="Wingdings" pitchFamily="2" charset="2"/>
              <a:buNone/>
            </a:pPr>
            <a:endParaRPr lang="fa-IR" sz="1400" b="1" dirty="0" smtClean="0"/>
          </a:p>
          <a:p>
            <a:pPr algn="just" rtl="1">
              <a:buClr>
                <a:srgbClr val="FFFF00"/>
              </a:buClr>
              <a:buFont typeface="Wingdings" pitchFamily="2" charset="2"/>
              <a:buNone/>
            </a:pPr>
            <a:r>
              <a:rPr lang="fa-IR" sz="2400" dirty="0" smtClean="0">
                <a:cs typeface="Zar" pitchFamily="2" charset="-78"/>
              </a:rPr>
              <a:t>   </a:t>
            </a:r>
            <a:r>
              <a:rPr lang="fa-IR" sz="2600" b="1" dirty="0">
                <a:solidFill>
                  <a:srgbClr val="0070C0"/>
                </a:solidFill>
                <a:latin typeface="Times New Roman" pitchFamily="18" charset="0"/>
                <a:cs typeface="B Nazanin" pitchFamily="2" charset="-78"/>
              </a:rPr>
              <a:t>   انتقال گرما بصورت امواج الکترومغناطيس بوده و هيچ ماده اي به عنوان هادي در آن نقشي ندارد، مانند تابش خورشيدي که مستقيما به زمين مي رسد. </a:t>
            </a:r>
          </a:p>
          <a:p>
            <a:pPr algn="just" rtl="1">
              <a:buClr>
                <a:srgbClr val="FFFF00"/>
              </a:buClr>
              <a:buFont typeface="Wingdings" pitchFamily="2" charset="2"/>
              <a:buNone/>
            </a:pPr>
            <a:endParaRPr lang="fa-IR" sz="2400" dirty="0" smtClean="0">
              <a:cs typeface="Zar" pitchFamily="2" charset="-78"/>
            </a:endParaRPr>
          </a:p>
          <a:p>
            <a:pPr algn="just" rtl="1">
              <a:buClr>
                <a:srgbClr val="FFFF00"/>
              </a:buClr>
              <a:buSzPct val="85000"/>
              <a:buFont typeface="Courier New" pitchFamily="49" charset="0"/>
              <a:buChar char="o"/>
            </a:pPr>
            <a:r>
              <a:rPr lang="fa-IR" sz="2400" dirty="0" smtClean="0">
                <a:cs typeface="Zar" pitchFamily="2" charset="-78"/>
              </a:rPr>
              <a:t> </a:t>
            </a:r>
          </a:p>
          <a:p>
            <a:pPr algn="just" rtl="1">
              <a:buClr>
                <a:srgbClr val="FFFF00"/>
              </a:buClr>
              <a:buSzPct val="85000"/>
              <a:buFont typeface="Wingdings" pitchFamily="2" charset="2"/>
              <a:buNone/>
            </a:pPr>
            <a:endParaRPr lang="fa-IR" sz="2400" dirty="0" smtClean="0">
              <a:cs typeface="Zar" pitchFamily="2" charset="-78"/>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9" y="3196512"/>
            <a:ext cx="4840819" cy="366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71089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6149"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66800" y="181281"/>
            <a:ext cx="7010400" cy="6424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39658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normAutofit/>
          </a:bodyPr>
          <a:lstStyle/>
          <a:p>
            <a:pPr algn="r" rtl="1"/>
            <a:r>
              <a:rPr lang="fa-IR" sz="2000" dirty="0" smtClean="0">
                <a:solidFill>
                  <a:srgbClr val="0070C0"/>
                </a:solidFill>
                <a:cs typeface="B Nazanin" pitchFamily="2" charset="-78"/>
              </a:rPr>
              <a:t>حرکت تند تر زمین در نیمه چپ مدار (پاییز و زمستان) به دلیل جاذبه بیشتر باعث کوتاهتر شدن تعداد روزهای پاییز و زمستان نسبت به تابستان و زمستان می شود</a:t>
            </a:r>
            <a:endParaRPr lang="en-US" sz="2000" dirty="0">
              <a:solidFill>
                <a:srgbClr val="0070C0"/>
              </a:solidFill>
              <a:cs typeface="B Nazanin" pitchFamily="2" charset="-78"/>
            </a:endParaRPr>
          </a:p>
        </p:txBody>
      </p:sp>
      <p:pic>
        <p:nvPicPr>
          <p:cNvPr id="10242" name="Picture 2" descr="D:\laptop\drive D\تدریس\هوا و اقلیم\bahrami\1\4-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676400"/>
            <a:ext cx="9176486"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6574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048000"/>
            <a:ext cx="8229600" cy="1338072"/>
          </a:xfrm>
        </p:spPr>
        <p:txBody>
          <a:bodyPr>
            <a:normAutofit/>
          </a:bodyPr>
          <a:lstStyle/>
          <a:p>
            <a:pPr algn="ctr" rtl="1"/>
            <a:r>
              <a:rPr lang="fa-IR" sz="4400" b="1" dirty="0" smtClean="0">
                <a:solidFill>
                  <a:schemeClr val="accent2"/>
                </a:solidFill>
                <a:cs typeface="B Zar" pitchFamily="2" charset="-78"/>
              </a:rPr>
              <a:t>دمای هوا</a:t>
            </a:r>
            <a:endParaRPr lang="en-US" sz="4400" b="1" dirty="0">
              <a:solidFill>
                <a:schemeClr val="accent2"/>
              </a:solidFill>
              <a:cs typeface="B Zar" pitchFamily="2" charset="-78"/>
            </a:endParaRPr>
          </a:p>
        </p:txBody>
      </p:sp>
    </p:spTree>
    <p:extLst>
      <p:ext uri="{BB962C8B-B14F-4D97-AF65-F5344CB8AC3E}">
        <p14:creationId xmlns:p14="http://schemas.microsoft.com/office/powerpoint/2010/main" val="21634708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idx="1"/>
          </p:nvPr>
        </p:nvSpPr>
        <p:spPr>
          <a:xfrm>
            <a:off x="500063" y="1571625"/>
            <a:ext cx="8186737" cy="4927600"/>
          </a:xfrm>
        </p:spPr>
        <p:txBody>
          <a:bodyPr/>
          <a:lstStyle/>
          <a:p>
            <a:pPr algn="r" rtl="1"/>
            <a:endParaRPr lang="fa-IR" sz="2400" b="1" dirty="0" smtClean="0"/>
          </a:p>
          <a:p>
            <a:pPr algn="r" rtl="1">
              <a:buFont typeface="Wingdings" pitchFamily="2" charset="2"/>
              <a:buNone/>
            </a:pPr>
            <a:endParaRPr lang="fa-IR" sz="2400" b="1" dirty="0" smtClean="0"/>
          </a:p>
          <a:p>
            <a:pPr algn="r" rtl="1"/>
            <a:r>
              <a:rPr lang="fa-IR" sz="2800" b="1" dirty="0" smtClean="0">
                <a:solidFill>
                  <a:srgbClr val="0070C0"/>
                </a:solidFill>
                <a:cs typeface="Zar" pitchFamily="2" charset="-78"/>
              </a:rPr>
              <a:t>درجه بندي سيلسيوس</a:t>
            </a:r>
          </a:p>
          <a:p>
            <a:pPr algn="r" rtl="1"/>
            <a:endParaRPr lang="fa-IR" sz="2400" b="1" dirty="0" smtClean="0">
              <a:cs typeface="Zar" pitchFamily="2" charset="-78"/>
            </a:endParaRPr>
          </a:p>
          <a:p>
            <a:pPr algn="r" rtl="1"/>
            <a:endParaRPr lang="fa-IR" sz="2400" b="1" dirty="0" smtClean="0">
              <a:cs typeface="Zar" pitchFamily="2" charset="-78"/>
            </a:endParaRPr>
          </a:p>
          <a:p>
            <a:pPr algn="r" rtl="1"/>
            <a:endParaRPr lang="fa-IR" sz="2400" b="1" dirty="0" smtClean="0">
              <a:cs typeface="Zar" pitchFamily="2" charset="-78"/>
            </a:endParaRPr>
          </a:p>
          <a:p>
            <a:pPr algn="r" rtl="1"/>
            <a:endParaRPr lang="fa-IR" sz="2400" b="1" dirty="0" smtClean="0">
              <a:cs typeface="Zar" pitchFamily="2" charset="-78"/>
            </a:endParaRPr>
          </a:p>
          <a:p>
            <a:pPr algn="r" rtl="1"/>
            <a:r>
              <a:rPr lang="fa-IR" sz="2800" b="1" dirty="0">
                <a:solidFill>
                  <a:srgbClr val="0070C0"/>
                </a:solidFill>
                <a:cs typeface="Zar" pitchFamily="2" charset="-78"/>
              </a:rPr>
              <a:t> درجه بندي فارينهايت   </a:t>
            </a:r>
          </a:p>
          <a:p>
            <a:pPr algn="r" rtl="1"/>
            <a:endParaRPr lang="fa-IR" sz="2400" b="1" dirty="0" smtClean="0">
              <a:cs typeface="Zar" pitchFamily="2" charset="-78"/>
            </a:endParaRPr>
          </a:p>
          <a:p>
            <a:pPr algn="r" rtl="1"/>
            <a:endParaRPr lang="en-US" sz="2400" b="1" dirty="0" smtClean="0">
              <a:cs typeface="Zar" pitchFamily="2" charset="-78"/>
            </a:endParaRPr>
          </a:p>
        </p:txBody>
      </p:sp>
      <p:sp>
        <p:nvSpPr>
          <p:cNvPr id="6" name="Title 1"/>
          <p:cNvSpPr>
            <a:spLocks noGrp="1"/>
          </p:cNvSpPr>
          <p:nvPr>
            <p:ph type="title"/>
          </p:nvPr>
        </p:nvSpPr>
        <p:spPr>
          <a:xfrm>
            <a:off x="4071938" y="655638"/>
            <a:ext cx="4114800" cy="701675"/>
          </a:xfrm>
        </p:spPr>
        <p:txBody>
          <a:bodyPr>
            <a:noAutofit/>
          </a:bodyPr>
          <a:lstStyle/>
          <a:p>
            <a:pPr algn="just" rtl="1">
              <a:buClr>
                <a:srgbClr val="FFFF00"/>
              </a:buClr>
              <a:buSzPct val="85000"/>
              <a:buFont typeface="Wingdings" pitchFamily="2" charset="2"/>
              <a:buChar char="q"/>
              <a:defRPr/>
            </a:pPr>
            <a:r>
              <a:rPr lang="fa-IR" sz="3600" dirty="0" smtClean="0">
                <a:solidFill>
                  <a:srgbClr val="C00000"/>
                </a:solidFill>
                <a:latin typeface="Wingdings 3" pitchFamily="18" charset="2"/>
                <a:cs typeface="Homa" pitchFamily="2" charset="-78"/>
              </a:rPr>
              <a:t>  واحد هاي اندازه گيري دما</a:t>
            </a:r>
            <a:endParaRPr lang="en-US" sz="3600" dirty="0" smtClean="0">
              <a:solidFill>
                <a:srgbClr val="C00000"/>
              </a:solidFill>
              <a:latin typeface="Wingdings 3" pitchFamily="18" charset="2"/>
              <a:cs typeface="Homa" pitchFamily="2" charset="-78"/>
            </a:endParaRPr>
          </a:p>
        </p:txBody>
      </p:sp>
      <p:sp>
        <p:nvSpPr>
          <p:cNvPr id="11" name="Left-Right-Up Arrow 10"/>
          <p:cNvSpPr/>
          <p:nvPr/>
        </p:nvSpPr>
        <p:spPr>
          <a:xfrm rot="5400000">
            <a:off x="5286375" y="2428875"/>
            <a:ext cx="1000125" cy="714375"/>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b="1"/>
          </a:p>
        </p:txBody>
      </p:sp>
      <p:sp>
        <p:nvSpPr>
          <p:cNvPr id="16389" name="TextBox 11"/>
          <p:cNvSpPr txBox="1">
            <a:spLocks noChangeArrowheads="1"/>
          </p:cNvSpPr>
          <p:nvPr/>
        </p:nvSpPr>
        <p:spPr bwMode="auto">
          <a:xfrm>
            <a:off x="3357563" y="2181225"/>
            <a:ext cx="2071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fa-IR" sz="2400" b="1" dirty="0">
                <a:cs typeface="Zar" pitchFamily="2" charset="-78"/>
              </a:rPr>
              <a:t>ذوب يخ: عدد صفر</a:t>
            </a:r>
            <a:endParaRPr lang="en-US" sz="2400" b="1" dirty="0">
              <a:cs typeface="Zar" pitchFamily="2" charset="-78"/>
            </a:endParaRPr>
          </a:p>
        </p:txBody>
      </p:sp>
      <p:sp>
        <p:nvSpPr>
          <p:cNvPr id="16390" name="TextBox 12"/>
          <p:cNvSpPr txBox="1">
            <a:spLocks noChangeArrowheads="1"/>
          </p:cNvSpPr>
          <p:nvPr/>
        </p:nvSpPr>
        <p:spPr bwMode="auto">
          <a:xfrm>
            <a:off x="3214688" y="2928938"/>
            <a:ext cx="2286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fa-IR" sz="2400" b="1" dirty="0">
                <a:cs typeface="Zar" pitchFamily="2" charset="-78"/>
              </a:rPr>
              <a:t>جوش آب: عدد صد</a:t>
            </a:r>
            <a:endParaRPr lang="en-US" sz="2400" b="1" dirty="0">
              <a:cs typeface="Zar" pitchFamily="2" charset="-78"/>
            </a:endParaRPr>
          </a:p>
        </p:txBody>
      </p:sp>
      <p:sp>
        <p:nvSpPr>
          <p:cNvPr id="17" name="Left-Right-Up Arrow 16"/>
          <p:cNvSpPr/>
          <p:nvPr/>
        </p:nvSpPr>
        <p:spPr>
          <a:xfrm rot="5400000">
            <a:off x="5168134" y="4610100"/>
            <a:ext cx="1000125" cy="714375"/>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b="1"/>
          </a:p>
        </p:txBody>
      </p:sp>
      <p:sp>
        <p:nvSpPr>
          <p:cNvPr id="16392" name="TextBox 18"/>
          <p:cNvSpPr txBox="1">
            <a:spLocks noChangeArrowheads="1"/>
          </p:cNvSpPr>
          <p:nvPr/>
        </p:nvSpPr>
        <p:spPr bwMode="auto">
          <a:xfrm>
            <a:off x="3357563" y="4467225"/>
            <a:ext cx="1928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fa-IR" sz="2400" b="1">
                <a:cs typeface="Zar" pitchFamily="2" charset="-78"/>
              </a:rPr>
              <a:t>ذوب يخ: عدد 32</a:t>
            </a:r>
            <a:endParaRPr lang="en-US" sz="2400" b="1">
              <a:cs typeface="Zar" pitchFamily="2" charset="-78"/>
            </a:endParaRPr>
          </a:p>
        </p:txBody>
      </p:sp>
      <p:sp>
        <p:nvSpPr>
          <p:cNvPr id="16393" name="TextBox 19"/>
          <p:cNvSpPr txBox="1">
            <a:spLocks noChangeArrowheads="1"/>
          </p:cNvSpPr>
          <p:nvPr/>
        </p:nvSpPr>
        <p:spPr bwMode="auto">
          <a:xfrm>
            <a:off x="3143250" y="5181600"/>
            <a:ext cx="2214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fa-IR" sz="2400" b="1">
                <a:cs typeface="Zar" pitchFamily="2" charset="-78"/>
              </a:rPr>
              <a:t>جوش آب: عدد 212</a:t>
            </a:r>
            <a:endParaRPr lang="en-US" sz="2400" b="1">
              <a:cs typeface="Zar" pitchFamily="2" charset="-78"/>
            </a:endParaRPr>
          </a:p>
        </p:txBody>
      </p:sp>
    </p:spTree>
    <p:extLst>
      <p:ext uri="{BB962C8B-B14F-4D97-AF65-F5344CB8AC3E}">
        <p14:creationId xmlns:p14="http://schemas.microsoft.com/office/powerpoint/2010/main" val="24823346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Content Placeholder 4"/>
          <p:cNvSpPr>
            <a:spLocks noGrp="1"/>
          </p:cNvSpPr>
          <p:nvPr>
            <p:ph idx="1"/>
          </p:nvPr>
        </p:nvSpPr>
        <p:spPr>
          <a:xfrm>
            <a:off x="571500" y="714375"/>
            <a:ext cx="8115300" cy="5641975"/>
          </a:xfrm>
        </p:spPr>
        <p:txBody>
          <a:bodyPr>
            <a:noAutofit/>
          </a:bodyPr>
          <a:lstStyle/>
          <a:p>
            <a:pPr algn="r" rtl="1">
              <a:buClr>
                <a:srgbClr val="FFFF00"/>
              </a:buClr>
              <a:buFont typeface="Wingdings" pitchFamily="2" charset="2"/>
              <a:buChar char="q"/>
            </a:pPr>
            <a:r>
              <a:rPr lang="fa-IR" sz="2800" dirty="0" smtClean="0">
                <a:solidFill>
                  <a:srgbClr val="0070C0"/>
                </a:solidFill>
                <a:cs typeface="Zar" pitchFamily="2" charset="-78"/>
              </a:rPr>
              <a:t> رابطه درجه سيلسيوس و فارينهايت </a:t>
            </a:r>
            <a:endParaRPr lang="en-US" sz="2800" dirty="0" smtClean="0">
              <a:solidFill>
                <a:srgbClr val="0070C0"/>
              </a:solidFill>
              <a:cs typeface="Zar" pitchFamily="2" charset="-78"/>
            </a:endParaRPr>
          </a:p>
          <a:p>
            <a:pPr algn="r" rtl="1">
              <a:buClr>
                <a:srgbClr val="FFFF00"/>
              </a:buClr>
              <a:buFont typeface="Wingdings" pitchFamily="2" charset="2"/>
              <a:buChar char="q"/>
            </a:pPr>
            <a:endParaRPr lang="en-US" sz="2800" dirty="0" smtClean="0">
              <a:solidFill>
                <a:srgbClr val="0070C0"/>
              </a:solidFill>
              <a:cs typeface="Zar" pitchFamily="2" charset="-78"/>
            </a:endParaRPr>
          </a:p>
          <a:p>
            <a:pPr algn="r" rtl="1">
              <a:buClr>
                <a:srgbClr val="FFFF00"/>
              </a:buClr>
              <a:buFont typeface="Wingdings" pitchFamily="2" charset="2"/>
              <a:buNone/>
            </a:pPr>
            <a:endParaRPr lang="fa-IR" sz="2800" dirty="0" smtClean="0">
              <a:solidFill>
                <a:srgbClr val="0070C0"/>
              </a:solidFill>
              <a:cs typeface="Zar" pitchFamily="2" charset="-78"/>
            </a:endParaRPr>
          </a:p>
          <a:p>
            <a:pPr algn="r" rtl="1">
              <a:buClr>
                <a:srgbClr val="FFFF00"/>
              </a:buClr>
              <a:buFont typeface="Wingdings" pitchFamily="2" charset="2"/>
              <a:buNone/>
            </a:pPr>
            <a:endParaRPr lang="en-US" sz="2800" dirty="0" smtClean="0">
              <a:solidFill>
                <a:srgbClr val="0070C0"/>
              </a:solidFill>
              <a:cs typeface="Zar" pitchFamily="2" charset="-78"/>
            </a:endParaRPr>
          </a:p>
          <a:p>
            <a:pPr algn="r" rtl="1">
              <a:buClr>
                <a:srgbClr val="FFFF00"/>
              </a:buClr>
              <a:buFont typeface="Wingdings" pitchFamily="2" charset="2"/>
              <a:buChar char="q"/>
            </a:pPr>
            <a:r>
              <a:rPr lang="fa-IR" sz="2800" dirty="0" smtClean="0">
                <a:solidFill>
                  <a:srgbClr val="0070C0"/>
                </a:solidFill>
                <a:cs typeface="Zar" pitchFamily="2" charset="-78"/>
              </a:rPr>
              <a:t> </a:t>
            </a:r>
          </a:p>
          <a:p>
            <a:pPr algn="r" rtl="1">
              <a:buClr>
                <a:srgbClr val="FFFF00"/>
              </a:buClr>
              <a:buFont typeface="Wingdings" pitchFamily="2" charset="2"/>
              <a:buNone/>
            </a:pPr>
            <a:endParaRPr lang="fa-IR" sz="2800" dirty="0" smtClean="0">
              <a:solidFill>
                <a:srgbClr val="0070C0"/>
              </a:solidFill>
              <a:cs typeface="Zar" pitchFamily="2" charset="-78"/>
            </a:endParaRPr>
          </a:p>
          <a:p>
            <a:pPr algn="r" rtl="1">
              <a:buClr>
                <a:srgbClr val="FFFF00"/>
              </a:buClr>
              <a:buFont typeface="Wingdings" pitchFamily="2" charset="2"/>
              <a:buNone/>
            </a:pPr>
            <a:r>
              <a:rPr lang="en-US" sz="2800" dirty="0" smtClean="0">
                <a:solidFill>
                  <a:srgbClr val="0070C0"/>
                </a:solidFill>
                <a:cs typeface="Zar" pitchFamily="2" charset="-78"/>
              </a:rPr>
              <a:t>  </a:t>
            </a:r>
          </a:p>
        </p:txBody>
      </p:sp>
      <p:graphicFrame>
        <p:nvGraphicFramePr>
          <p:cNvPr id="1026"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089" name="Equation" r:id="rId3" imgW="114120" imgH="215640" progId="Equation.3">
                  <p:embed/>
                </p:oleObj>
              </mc:Choice>
              <mc:Fallback>
                <p:oleObj name="Equation" r:id="rId3" imgW="114120" imgH="2156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7" name="Object 3"/>
          <p:cNvGraphicFramePr>
            <a:graphicFrameLocks noChangeAspect="1"/>
          </p:cNvGraphicFramePr>
          <p:nvPr>
            <p:extLst>
              <p:ext uri="{D42A27DB-BD31-4B8C-83A1-F6EECF244321}">
                <p14:modId xmlns:p14="http://schemas.microsoft.com/office/powerpoint/2010/main" val="2611974398"/>
              </p:ext>
            </p:extLst>
          </p:nvPr>
        </p:nvGraphicFramePr>
        <p:xfrm>
          <a:off x="785813" y="1428750"/>
          <a:ext cx="2809875" cy="458788"/>
        </p:xfrm>
        <a:graphic>
          <a:graphicData uri="http://schemas.openxmlformats.org/presentationml/2006/ole">
            <mc:AlternateContent xmlns:mc="http://schemas.openxmlformats.org/markup-compatibility/2006">
              <mc:Choice xmlns:v="urn:schemas-microsoft-com:vml" Requires="v">
                <p:oleObj spid="_x0000_s1090" name="Equation" r:id="rId5" imgW="1244520" imgH="203040" progId="Equation.3">
                  <p:embed/>
                </p:oleObj>
              </mc:Choice>
              <mc:Fallback>
                <p:oleObj name="Equation" r:id="rId5" imgW="1244520" imgH="203040" progId="Equation.3">
                  <p:embed/>
                  <p:pic>
                    <p:nvPicPr>
                      <p:cNvPr id="0" name=""/>
                      <p:cNvPicPr>
                        <a:picLocks noChangeAspect="1" noChangeArrowheads="1"/>
                      </p:cNvPicPr>
                      <p:nvPr/>
                    </p:nvPicPr>
                    <p:blipFill>
                      <a:blip r:embed="rId6">
                        <a:lum bright="70000" contrast="-70000"/>
                        <a:grayscl/>
                        <a:biLevel thresh="50000"/>
                      </a:blip>
                      <a:srcRect/>
                      <a:stretch>
                        <a:fillRect/>
                      </a:stretch>
                    </p:blipFill>
                    <p:spPr bwMode="auto">
                      <a:xfrm>
                        <a:off x="785813" y="1428750"/>
                        <a:ext cx="2809875" cy="458788"/>
                      </a:xfrm>
                      <a:prstGeom prst="rect">
                        <a:avLst/>
                      </a:prstGeom>
                      <a:solidFill>
                        <a:schemeClr val="tx1"/>
                      </a:solidFill>
                      <a:ln>
                        <a:noFill/>
                      </a:ln>
                      <a:effec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470577458"/>
              </p:ext>
            </p:extLst>
          </p:nvPr>
        </p:nvGraphicFramePr>
        <p:xfrm>
          <a:off x="914400" y="2286000"/>
          <a:ext cx="2351088" cy="458788"/>
        </p:xfrm>
        <a:graphic>
          <a:graphicData uri="http://schemas.openxmlformats.org/presentationml/2006/ole">
            <mc:AlternateContent xmlns:mc="http://schemas.openxmlformats.org/markup-compatibility/2006">
              <mc:Choice xmlns:v="urn:schemas-microsoft-com:vml" Requires="v">
                <p:oleObj spid="_x0000_s1091" name="Equation" r:id="rId7" imgW="1041120" imgH="203040" progId="Equation.3">
                  <p:embed/>
                </p:oleObj>
              </mc:Choice>
              <mc:Fallback>
                <p:oleObj name="Equation" r:id="rId7" imgW="1041120" imgH="203040" progId="Equation.3">
                  <p:embed/>
                  <p:pic>
                    <p:nvPicPr>
                      <p:cNvPr id="0" name=""/>
                      <p:cNvPicPr>
                        <a:picLocks noChangeAspect="1" noChangeArrowheads="1"/>
                      </p:cNvPicPr>
                      <p:nvPr/>
                    </p:nvPicPr>
                    <p:blipFill>
                      <a:blip r:embed="rId8">
                        <a:lum bright="70000" contrast="-70000"/>
                        <a:grayscl/>
                        <a:biLevel thresh="50000"/>
                      </a:blip>
                      <a:srcRect/>
                      <a:stretch>
                        <a:fillRect/>
                      </a:stretch>
                    </p:blipFill>
                    <p:spPr bwMode="auto">
                      <a:xfrm>
                        <a:off x="914400" y="2286000"/>
                        <a:ext cx="2351088" cy="4587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70524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843272"/>
          </a:xfrm>
        </p:spPr>
        <p:txBody>
          <a:bodyPr>
            <a:normAutofit lnSpcReduction="10000"/>
          </a:bodyPr>
          <a:lstStyle/>
          <a:p>
            <a:pPr algn="r" rtl="1">
              <a:buClr>
                <a:srgbClr val="FFFF00"/>
              </a:buClr>
              <a:buFont typeface="Wingdings" pitchFamily="2" charset="2"/>
              <a:buChar char="q"/>
            </a:pPr>
            <a:r>
              <a:rPr lang="fa-IR" sz="2800" dirty="0">
                <a:solidFill>
                  <a:srgbClr val="0070C0"/>
                </a:solidFill>
                <a:cs typeface="Zar" pitchFamily="2" charset="-78"/>
              </a:rPr>
              <a:t>درجه بندي کلوين</a:t>
            </a:r>
            <a:r>
              <a:rPr lang="fa-IR" sz="2400" dirty="0">
                <a:solidFill>
                  <a:srgbClr val="0070C0"/>
                </a:solidFill>
                <a:cs typeface="Zar" pitchFamily="2" charset="-78"/>
              </a:rPr>
              <a:t> </a:t>
            </a:r>
          </a:p>
          <a:p>
            <a:pPr algn="r" rtl="1">
              <a:buClr>
                <a:srgbClr val="FFFF00"/>
              </a:buClr>
              <a:buFont typeface="Courier New" pitchFamily="49" charset="0"/>
              <a:buChar char="o"/>
            </a:pPr>
            <a:r>
              <a:rPr lang="fa-IR" sz="2800" dirty="0">
                <a:solidFill>
                  <a:srgbClr val="0070C0"/>
                </a:solidFill>
                <a:cs typeface="Zar" pitchFamily="2" charset="-78"/>
              </a:rPr>
              <a:t>صفر دماسنج در اين درجه بندي نقطه ايست که در آن دما، انرژي داخلي جسم صفر است (صفر مطلق يا صفر کلوين).</a:t>
            </a:r>
            <a:r>
              <a:rPr lang="en-US" sz="2800" dirty="0">
                <a:solidFill>
                  <a:srgbClr val="0070C0"/>
                </a:solidFill>
                <a:cs typeface="Zar" pitchFamily="2" charset="-78"/>
              </a:rPr>
              <a:t> </a:t>
            </a:r>
          </a:p>
          <a:p>
            <a:pPr algn="just" rtl="1">
              <a:buClr>
                <a:srgbClr val="FFFF00"/>
              </a:buClr>
              <a:buFont typeface="Courier New" pitchFamily="49" charset="0"/>
              <a:buChar char="o"/>
            </a:pPr>
            <a:r>
              <a:rPr lang="fa-IR" sz="2400" dirty="0">
                <a:cs typeface="B Zar" pitchFamily="2" charset="-78"/>
              </a:rPr>
              <a:t>ی</a:t>
            </a:r>
            <a:r>
              <a:rPr lang="fa-IR" sz="2400" dirty="0">
                <a:solidFill>
                  <a:srgbClr val="00B050"/>
                </a:solidFill>
                <a:cs typeface="B Zar" pitchFamily="2" charset="-78"/>
              </a:rPr>
              <a:t>كی از مهمترین محاسنی كه دمای كلوین داشته و در كارهای علمی از آن استفاده می</a:t>
            </a:r>
            <a:r>
              <a:rPr lang="fa-IR" sz="2400" dirty="0">
                <a:solidFill>
                  <a:srgbClr val="00B050"/>
                </a:solidFill>
              </a:rPr>
              <a:t>‌</a:t>
            </a:r>
            <a:r>
              <a:rPr lang="fa-IR" sz="2400" dirty="0">
                <a:solidFill>
                  <a:srgbClr val="00B050"/>
                </a:solidFill>
                <a:cs typeface="B Zar" pitchFamily="2" charset="-78"/>
              </a:rPr>
              <a:t>شود، این است كه در آن </a:t>
            </a:r>
            <a:r>
              <a:rPr lang="fa-IR" sz="2400" dirty="0" smtClean="0">
                <a:solidFill>
                  <a:srgbClr val="00B050"/>
                </a:solidFill>
                <a:cs typeface="B Zar" pitchFamily="2" charset="-78"/>
              </a:rPr>
              <a:t>دماهای منفی </a:t>
            </a:r>
            <a:r>
              <a:rPr lang="fa-IR" sz="2400" dirty="0">
                <a:solidFill>
                  <a:srgbClr val="00B050"/>
                </a:solidFill>
                <a:cs typeface="B Zar" pitchFamily="2" charset="-78"/>
              </a:rPr>
              <a:t>وجود ندارد و همواره دما بالاتر از صفر مطلق قرار می</a:t>
            </a:r>
            <a:r>
              <a:rPr lang="fa-IR" sz="2400" dirty="0">
                <a:solidFill>
                  <a:srgbClr val="00B050"/>
                </a:solidFill>
              </a:rPr>
              <a:t>‌</a:t>
            </a:r>
            <a:r>
              <a:rPr lang="fa-IR" sz="2400" dirty="0">
                <a:solidFill>
                  <a:srgbClr val="00B050"/>
                </a:solidFill>
                <a:cs typeface="B Zar" pitchFamily="2" charset="-78"/>
              </a:rPr>
              <a:t>گیرد.  </a:t>
            </a:r>
            <a:endParaRPr lang="en-US" sz="2400" dirty="0">
              <a:solidFill>
                <a:srgbClr val="00B050"/>
              </a:solidFill>
              <a:cs typeface="B Zar" pitchFamily="2" charset="-78"/>
            </a:endParaRPr>
          </a:p>
          <a:p>
            <a:pPr algn="just" rtl="1">
              <a:buClr>
                <a:srgbClr val="FFFF00"/>
              </a:buClr>
              <a:buFont typeface="Courier New" pitchFamily="49" charset="0"/>
              <a:buChar char="o"/>
            </a:pPr>
            <a:endParaRPr lang="fa-IR" b="1" dirty="0" smtClean="0"/>
          </a:p>
          <a:p>
            <a:pPr algn="just" rtl="1">
              <a:buClr>
                <a:srgbClr val="FFFF00"/>
              </a:buClr>
              <a:buFont typeface="Courier New" pitchFamily="49" charset="0"/>
              <a:buChar char="o"/>
            </a:pPr>
            <a:endParaRPr lang="fa-IR" b="1" dirty="0"/>
          </a:p>
          <a:p>
            <a:pPr algn="just" rtl="1">
              <a:buClr>
                <a:srgbClr val="FFFF00"/>
              </a:buClr>
              <a:buFont typeface="Courier New" pitchFamily="49" charset="0"/>
              <a:buChar char="o"/>
            </a:pPr>
            <a:r>
              <a:rPr lang="fa-IR" sz="2800" dirty="0">
                <a:solidFill>
                  <a:srgbClr val="0070C0"/>
                </a:solidFill>
                <a:cs typeface="Zar" pitchFamily="2" charset="-78"/>
              </a:rPr>
              <a:t>درجه بندي </a:t>
            </a:r>
            <a:r>
              <a:rPr lang="fa-IR" sz="2800" dirty="0" smtClean="0">
                <a:solidFill>
                  <a:srgbClr val="0070C0"/>
                </a:solidFill>
                <a:cs typeface="Zar" pitchFamily="2" charset="-78"/>
              </a:rPr>
              <a:t>رانکلین </a:t>
            </a:r>
            <a:r>
              <a:rPr lang="en-US" sz="2800" dirty="0" err="1" smtClean="0">
                <a:solidFill>
                  <a:srgbClr val="0070C0"/>
                </a:solidFill>
                <a:cs typeface="Zar" pitchFamily="2" charset="-78"/>
              </a:rPr>
              <a:t>Rankline</a:t>
            </a:r>
            <a:endParaRPr lang="en-US" sz="2800" dirty="0" smtClean="0">
              <a:solidFill>
                <a:srgbClr val="0070C0"/>
              </a:solidFill>
              <a:cs typeface="Zar" pitchFamily="2" charset="-78"/>
            </a:endParaRPr>
          </a:p>
          <a:p>
            <a:pPr algn="just" rtl="1">
              <a:buClr>
                <a:srgbClr val="FFFF00"/>
              </a:buClr>
              <a:buFont typeface="Courier New" pitchFamily="49" charset="0"/>
              <a:buChar char="o"/>
            </a:pPr>
            <a:r>
              <a:rPr lang="fa-IR" sz="2800" dirty="0" smtClean="0">
                <a:solidFill>
                  <a:srgbClr val="0070C0"/>
                </a:solidFill>
                <a:cs typeface="Zar" pitchFamily="2" charset="-78"/>
              </a:rPr>
              <a:t>درجه صفر رانکلین همان صفر مطلق می باشد و اما درجات آن مشابه درجات فارنهایت است </a:t>
            </a:r>
          </a:p>
          <a:p>
            <a:pPr algn="just" rtl="1">
              <a:buClr>
                <a:srgbClr val="FFFF00"/>
              </a:buClr>
              <a:buFont typeface="Courier New" pitchFamily="49" charset="0"/>
              <a:buChar char="o"/>
            </a:pPr>
            <a:endParaRPr lang="fa-IR" sz="2800" dirty="0">
              <a:solidFill>
                <a:srgbClr val="0070C0"/>
              </a:solidFill>
              <a:cs typeface="Zar" pitchFamily="2" charset="-78"/>
            </a:endParaRPr>
          </a:p>
          <a:p>
            <a:pPr algn="just" rtl="1">
              <a:buClr>
                <a:srgbClr val="FFFF00"/>
              </a:buClr>
              <a:buFont typeface="Courier New" pitchFamily="49" charset="0"/>
              <a:buChar char="o"/>
            </a:pPr>
            <a:endParaRPr lang="en-US" b="1" dirty="0"/>
          </a:p>
        </p:txBody>
      </p:sp>
      <p:sp>
        <p:nvSpPr>
          <p:cNvPr id="3" name="Title 2"/>
          <p:cNvSpPr>
            <a:spLocks noGrp="1"/>
          </p:cNvSpPr>
          <p:nvPr>
            <p:ph type="title"/>
          </p:nvPr>
        </p:nvSpPr>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860053908"/>
              </p:ext>
            </p:extLst>
          </p:nvPr>
        </p:nvGraphicFramePr>
        <p:xfrm>
          <a:off x="533400" y="3962400"/>
          <a:ext cx="1778000" cy="400050"/>
        </p:xfrm>
        <a:graphic>
          <a:graphicData uri="http://schemas.openxmlformats.org/presentationml/2006/ole">
            <mc:AlternateContent xmlns:mc="http://schemas.openxmlformats.org/markup-compatibility/2006">
              <mc:Choice xmlns:v="urn:schemas-microsoft-com:vml" Requires="v">
                <p:oleObj spid="_x0000_s2092" name="Equation" r:id="rId3" imgW="787320" imgH="177480" progId="Equation.3">
                  <p:embed/>
                </p:oleObj>
              </mc:Choice>
              <mc:Fallback>
                <p:oleObj name="Equation" r:id="rId3" imgW="787320" imgH="177480" progId="Equation.3">
                  <p:embed/>
                  <p:pic>
                    <p:nvPicPr>
                      <p:cNvPr id="0" name=""/>
                      <p:cNvPicPr>
                        <a:picLocks noChangeAspect="1" noChangeArrowheads="1"/>
                      </p:cNvPicPr>
                      <p:nvPr/>
                    </p:nvPicPr>
                    <p:blipFill>
                      <a:blip r:embed="rId4">
                        <a:lum bright="70000" contrast="-70000"/>
                        <a:grayscl/>
                        <a:biLevel thresh="50000"/>
                        <a:extLst>
                          <a:ext uri="{28A0092B-C50C-407E-A947-70E740481C1C}">
                            <a14:useLocalDpi xmlns:a14="http://schemas.microsoft.com/office/drawing/2010/main" val="0"/>
                          </a:ext>
                        </a:extLst>
                      </a:blip>
                      <a:srcRect/>
                      <a:stretch>
                        <a:fillRect/>
                      </a:stretch>
                    </p:blipFill>
                    <p:spPr bwMode="auto">
                      <a:xfrm>
                        <a:off x="533400" y="3962400"/>
                        <a:ext cx="177800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23055562"/>
              </p:ext>
            </p:extLst>
          </p:nvPr>
        </p:nvGraphicFramePr>
        <p:xfrm>
          <a:off x="762000" y="6019800"/>
          <a:ext cx="1749425" cy="400050"/>
        </p:xfrm>
        <a:graphic>
          <a:graphicData uri="http://schemas.openxmlformats.org/presentationml/2006/ole">
            <mc:AlternateContent xmlns:mc="http://schemas.openxmlformats.org/markup-compatibility/2006">
              <mc:Choice xmlns:v="urn:schemas-microsoft-com:vml" Requires="v">
                <p:oleObj spid="_x0000_s2093" name="Equation" r:id="rId5" imgW="774360" imgH="177480" progId="Equation.3">
                  <p:embed/>
                </p:oleObj>
              </mc:Choice>
              <mc:Fallback>
                <p:oleObj name="Equation" r:id="rId5" imgW="774360" imgH="177480" progId="Equation.3">
                  <p:embed/>
                  <p:pic>
                    <p:nvPicPr>
                      <p:cNvPr id="0" name=""/>
                      <p:cNvPicPr>
                        <a:picLocks noChangeAspect="1" noChangeArrowheads="1"/>
                      </p:cNvPicPr>
                      <p:nvPr/>
                    </p:nvPicPr>
                    <p:blipFill>
                      <a:blip r:embed="rId6">
                        <a:lum bright="70000" contrast="-70000"/>
                        <a:grayscl/>
                        <a:biLevel thresh="50000"/>
                      </a:blip>
                      <a:srcRect/>
                      <a:stretch>
                        <a:fillRect/>
                      </a:stretch>
                    </p:blipFill>
                    <p:spPr bwMode="auto">
                      <a:xfrm>
                        <a:off x="762000" y="6019800"/>
                        <a:ext cx="174942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466974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7" name="Rectangle 2"/>
          <p:cNvSpPr>
            <a:spLocks noGrp="1" noChangeArrowheads="1"/>
          </p:cNvSpPr>
          <p:nvPr>
            <p:ph type="body" sz="half" idx="1"/>
          </p:nvPr>
        </p:nvSpPr>
        <p:spPr>
          <a:xfrm>
            <a:off x="4800600" y="228600"/>
            <a:ext cx="4176713" cy="4525963"/>
          </a:xfrm>
        </p:spPr>
        <p:txBody>
          <a:bodyPr>
            <a:normAutofit/>
          </a:bodyPr>
          <a:lstStyle/>
          <a:p>
            <a:pPr algn="justLow" rtl="1" eaLnBrk="1" hangingPunct="1"/>
            <a:r>
              <a:rPr lang="fa-IR" sz="2800" dirty="0" smtClean="0">
                <a:cs typeface="B Zar" pitchFamily="2" charset="-78"/>
              </a:rPr>
              <a:t>علاوه بر این رابطه یكسری گرافها و نمودارهایی هم برای تبدیل اینها به هم وجود دارد كه نمونه</a:t>
            </a:r>
            <a:r>
              <a:rPr lang="fa-IR" sz="2800" dirty="0" smtClean="0"/>
              <a:t>‌</a:t>
            </a:r>
            <a:r>
              <a:rPr lang="fa-IR" sz="2800" dirty="0" smtClean="0">
                <a:cs typeface="B Zar" pitchFamily="2" charset="-78"/>
              </a:rPr>
              <a:t>ای از آن در این شكل آمده است: </a:t>
            </a:r>
            <a:endParaRPr lang="en-US" sz="2800" dirty="0" smtClean="0">
              <a:cs typeface="B Zar" pitchFamily="2" charset="-78"/>
            </a:endParaRPr>
          </a:p>
        </p:txBody>
      </p:sp>
      <p:graphicFrame>
        <p:nvGraphicFramePr>
          <p:cNvPr id="1026" name="Object 3"/>
          <p:cNvGraphicFramePr>
            <a:graphicFrameLocks noGrp="1" noChangeAspect="1"/>
          </p:cNvGraphicFramePr>
          <p:nvPr>
            <p:ph sz="half" idx="2"/>
          </p:nvPr>
        </p:nvGraphicFramePr>
        <p:xfrm>
          <a:off x="228600" y="381000"/>
          <a:ext cx="4397375" cy="5386388"/>
        </p:xfrm>
        <a:graphic>
          <a:graphicData uri="http://schemas.openxmlformats.org/presentationml/2006/ole">
            <mc:AlternateContent xmlns:mc="http://schemas.openxmlformats.org/markup-compatibility/2006">
              <mc:Choice xmlns:v="urn:schemas-microsoft-com:vml" Requires="v">
                <p:oleObj spid="_x0000_s3095" name="Image" r:id="rId3" imgW="6438095" imgH="7885714" progId="Photoshop.Image.7">
                  <p:embed/>
                </p:oleObj>
              </mc:Choice>
              <mc:Fallback>
                <p:oleObj name="Image" r:id="rId3" imgW="6438095" imgH="7885714" progId="Photoshop.Image.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81000"/>
                        <a:ext cx="4397375" cy="538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2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2743200"/>
            <a:ext cx="302195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19809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ChangeArrowheads="1"/>
          </p:cNvSpPr>
          <p:nvPr>
            <p:ph type="body" idx="1"/>
          </p:nvPr>
        </p:nvSpPr>
        <p:spPr>
          <a:xfrm>
            <a:off x="457200" y="1676400"/>
            <a:ext cx="8229600" cy="4525963"/>
          </a:xfrm>
        </p:spPr>
        <p:txBody>
          <a:bodyPr>
            <a:normAutofit/>
          </a:bodyPr>
          <a:lstStyle/>
          <a:p>
            <a:pPr algn="r" rtl="1" eaLnBrk="1" hangingPunct="1">
              <a:buFontTx/>
              <a:buNone/>
              <a:defRPr/>
            </a:pPr>
            <a:endParaRPr lang="fa-IR" sz="2800" dirty="0" smtClean="0">
              <a:solidFill>
                <a:srgbClr val="0070C0"/>
              </a:solidFill>
              <a:effectLst>
                <a:outerShdw blurRad="38100" dist="38100" dir="2700000" algn="tl">
                  <a:srgbClr val="C0C0C0"/>
                </a:outerShdw>
              </a:effectLst>
              <a:cs typeface="B Zar" pitchFamily="2" charset="-78"/>
            </a:endParaRPr>
          </a:p>
          <a:p>
            <a:pPr algn="r" rtl="1" eaLnBrk="1" hangingPunct="1">
              <a:buFontTx/>
              <a:buNone/>
              <a:defRPr/>
            </a:pPr>
            <a:r>
              <a:rPr lang="fa-IR" sz="3600" dirty="0" smtClean="0">
                <a:solidFill>
                  <a:srgbClr val="CC0000"/>
                </a:solidFill>
                <a:cs typeface="B Zar" pitchFamily="2" charset="-78"/>
              </a:rPr>
              <a:t>الف) دماسنج</a:t>
            </a:r>
            <a:r>
              <a:rPr lang="fa-IR" sz="3600" dirty="0" smtClean="0">
                <a:solidFill>
                  <a:srgbClr val="CC0000"/>
                </a:solidFill>
              </a:rPr>
              <a:t>‌</a:t>
            </a:r>
            <a:r>
              <a:rPr lang="fa-IR" sz="3600" dirty="0" smtClean="0">
                <a:solidFill>
                  <a:srgbClr val="CC0000"/>
                </a:solidFill>
                <a:cs typeface="B Zar" pitchFamily="2" charset="-78"/>
              </a:rPr>
              <a:t>های جیوه</a:t>
            </a:r>
            <a:r>
              <a:rPr lang="fa-IR" sz="3600" dirty="0" smtClean="0">
                <a:solidFill>
                  <a:srgbClr val="CC0000"/>
                </a:solidFill>
              </a:rPr>
              <a:t>‌</a:t>
            </a:r>
            <a:r>
              <a:rPr lang="fa-IR" sz="3600" dirty="0" smtClean="0">
                <a:solidFill>
                  <a:srgbClr val="CC0000"/>
                </a:solidFill>
                <a:cs typeface="B Zar" pitchFamily="2" charset="-78"/>
              </a:rPr>
              <a:t>ای</a:t>
            </a:r>
            <a:r>
              <a:rPr lang="fa-IR" sz="3600" dirty="0" smtClean="0">
                <a:cs typeface="B Zar" pitchFamily="2" charset="-78"/>
              </a:rPr>
              <a:t> </a:t>
            </a:r>
            <a:r>
              <a:rPr lang="fa-IR" sz="3200" dirty="0" smtClean="0">
                <a:solidFill>
                  <a:srgbClr val="00B050"/>
                </a:solidFill>
                <a:cs typeface="B Zar" pitchFamily="2" charset="-78"/>
              </a:rPr>
              <a:t>كه می</a:t>
            </a:r>
            <a:r>
              <a:rPr lang="fa-IR" sz="3200" dirty="0" smtClean="0">
                <a:solidFill>
                  <a:srgbClr val="00B050"/>
                </a:solidFill>
              </a:rPr>
              <a:t>‌</a:t>
            </a:r>
            <a:r>
              <a:rPr lang="fa-IR" sz="3200" dirty="0" smtClean="0">
                <a:solidFill>
                  <a:srgbClr val="00B050"/>
                </a:solidFill>
                <a:cs typeface="B Zar" pitchFamily="2" charset="-78"/>
              </a:rPr>
              <a:t>توانند محدوده دمایی 38- تا 350+ درجه سانتیگراد را نشان دهند</a:t>
            </a:r>
          </a:p>
          <a:p>
            <a:pPr algn="r" rtl="1" eaLnBrk="1" hangingPunct="1">
              <a:buFontTx/>
              <a:buNone/>
              <a:defRPr/>
            </a:pPr>
            <a:endParaRPr lang="fa-IR" sz="3200" dirty="0" smtClean="0">
              <a:cs typeface="B Zar" pitchFamily="2" charset="-78"/>
            </a:endParaRPr>
          </a:p>
          <a:p>
            <a:pPr algn="r" rtl="1" eaLnBrk="1" hangingPunct="1">
              <a:buFontTx/>
              <a:buNone/>
              <a:defRPr/>
            </a:pPr>
            <a:r>
              <a:rPr lang="fa-IR" sz="3600" dirty="0" smtClean="0">
                <a:solidFill>
                  <a:srgbClr val="CC0000"/>
                </a:solidFill>
                <a:cs typeface="B Zar" pitchFamily="2" charset="-78"/>
              </a:rPr>
              <a:t>ب) دماسنج</a:t>
            </a:r>
            <a:r>
              <a:rPr lang="fa-IR" sz="3600" dirty="0" smtClean="0">
                <a:solidFill>
                  <a:srgbClr val="CC0000"/>
                </a:solidFill>
              </a:rPr>
              <a:t>‌</a:t>
            </a:r>
            <a:r>
              <a:rPr lang="fa-IR" sz="3600" dirty="0" smtClean="0">
                <a:solidFill>
                  <a:srgbClr val="CC0000"/>
                </a:solidFill>
                <a:cs typeface="B Zar" pitchFamily="2" charset="-78"/>
              </a:rPr>
              <a:t>های الكلی</a:t>
            </a:r>
            <a:r>
              <a:rPr lang="fa-IR" sz="3600" dirty="0" smtClean="0">
                <a:cs typeface="B Zar" pitchFamily="2" charset="-78"/>
              </a:rPr>
              <a:t> </a:t>
            </a:r>
            <a:r>
              <a:rPr lang="fa-IR" sz="3600" dirty="0" smtClean="0">
                <a:solidFill>
                  <a:srgbClr val="00B050"/>
                </a:solidFill>
                <a:cs typeface="B Zar" pitchFamily="2" charset="-78"/>
              </a:rPr>
              <a:t>كه محدوده دمایی آنها از 115- تا 70+ درجه سانتیگراد است. </a:t>
            </a:r>
            <a:endParaRPr lang="en-US" sz="3600" dirty="0" smtClean="0">
              <a:solidFill>
                <a:srgbClr val="00B050"/>
              </a:solidFill>
              <a:cs typeface="B Zar" pitchFamily="2" charset="-78"/>
            </a:endParaRPr>
          </a:p>
        </p:txBody>
      </p:sp>
      <p:sp>
        <p:nvSpPr>
          <p:cNvPr id="3" name="Title 1"/>
          <p:cNvSpPr>
            <a:spLocks noGrp="1"/>
          </p:cNvSpPr>
          <p:nvPr>
            <p:ph type="title"/>
          </p:nvPr>
        </p:nvSpPr>
        <p:spPr>
          <a:xfrm>
            <a:off x="2133600" y="457200"/>
            <a:ext cx="3757613" cy="701675"/>
          </a:xfrm>
        </p:spPr>
        <p:txBody>
          <a:bodyPr>
            <a:normAutofit fontScale="90000"/>
          </a:bodyPr>
          <a:lstStyle/>
          <a:p>
            <a:pPr algn="just" rtl="1">
              <a:buClr>
                <a:srgbClr val="FFFF00"/>
              </a:buClr>
              <a:buSzPct val="85000"/>
              <a:buFont typeface="Wingdings" pitchFamily="2" charset="2"/>
              <a:buChar char="q"/>
              <a:defRPr/>
            </a:pPr>
            <a:r>
              <a:rPr lang="fa-IR" sz="4000" dirty="0" smtClean="0">
                <a:solidFill>
                  <a:srgbClr val="0070C0"/>
                </a:solidFill>
                <a:latin typeface="Wingdings 3" pitchFamily="18" charset="2"/>
                <a:cs typeface="Homa" pitchFamily="2" charset="-78"/>
              </a:rPr>
              <a:t>  طبقه بندي دماسنج ها</a:t>
            </a:r>
            <a:endParaRPr lang="en-US" sz="4000" dirty="0" smtClean="0">
              <a:solidFill>
                <a:srgbClr val="0070C0"/>
              </a:solidFill>
              <a:latin typeface="Wingdings 3" pitchFamily="18" charset="2"/>
              <a:cs typeface="Homa" pitchFamily="2" charset="-78"/>
            </a:endParaRPr>
          </a:p>
        </p:txBody>
      </p:sp>
    </p:spTree>
    <p:extLst>
      <p:ext uri="{BB962C8B-B14F-4D97-AF65-F5344CB8AC3E}">
        <p14:creationId xmlns:p14="http://schemas.microsoft.com/office/powerpoint/2010/main" val="429001074"/>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4"/>
          <p:cNvSpPr>
            <a:spLocks noGrp="1"/>
          </p:cNvSpPr>
          <p:nvPr>
            <p:ph idx="1"/>
          </p:nvPr>
        </p:nvSpPr>
        <p:spPr>
          <a:xfrm>
            <a:off x="357188" y="1785938"/>
            <a:ext cx="8329612" cy="4572000"/>
          </a:xfrm>
        </p:spPr>
        <p:txBody>
          <a:bodyPr>
            <a:normAutofit/>
          </a:bodyPr>
          <a:lstStyle/>
          <a:p>
            <a:pPr algn="just" rtl="1">
              <a:buClr>
                <a:srgbClr val="FFFF00"/>
              </a:buClr>
              <a:buSzPct val="76000"/>
              <a:buFont typeface="Wingdings" pitchFamily="2" charset="2"/>
              <a:buNone/>
              <a:defRPr/>
            </a:pPr>
            <a:endParaRPr lang="fa-IR" sz="1800" dirty="0" smtClean="0">
              <a:cs typeface="Zar" pitchFamily="2" charset="-78"/>
            </a:endParaRPr>
          </a:p>
          <a:p>
            <a:pPr algn="just" rtl="1">
              <a:buClr>
                <a:srgbClr val="FFFF00"/>
              </a:buClr>
              <a:buSzPct val="76000"/>
              <a:defRPr/>
            </a:pPr>
            <a:r>
              <a:rPr lang="fa-IR" sz="2800" b="1" dirty="0" smtClean="0">
                <a:solidFill>
                  <a:srgbClr val="0099FF"/>
                </a:solidFill>
                <a:cs typeface="Zar" pitchFamily="2" charset="-78"/>
              </a:rPr>
              <a:t> ایراد جيوه: </a:t>
            </a:r>
          </a:p>
          <a:p>
            <a:pPr algn="just" rtl="1">
              <a:buClr>
                <a:srgbClr val="FFFF00"/>
              </a:buClr>
              <a:buSzPct val="76000"/>
              <a:buFont typeface="Wingdings" pitchFamily="2" charset="2"/>
              <a:buNone/>
              <a:defRPr/>
            </a:pPr>
            <a:r>
              <a:rPr lang="fa-IR" sz="2400" dirty="0" smtClean="0">
                <a:cs typeface="Zar" pitchFamily="2" charset="-78"/>
              </a:rPr>
              <a:t>      </a:t>
            </a:r>
            <a:r>
              <a:rPr lang="fa-IR" sz="2400" dirty="0" smtClean="0">
                <a:solidFill>
                  <a:schemeClr val="accent3">
                    <a:lumMod val="75000"/>
                  </a:schemeClr>
                </a:solidFill>
                <a:cs typeface="Zar" pitchFamily="2" charset="-78"/>
              </a:rPr>
              <a:t>نقطه انجماد آن پايين است </a:t>
            </a:r>
            <a:r>
              <a:rPr lang="fa-IR" sz="2400" dirty="0" smtClean="0">
                <a:cs typeface="Zar" pitchFamily="2" charset="-78"/>
              </a:rPr>
              <a:t>(38.85- درجه سانتي گراد)   </a:t>
            </a:r>
          </a:p>
          <a:p>
            <a:pPr algn="just" rtl="1">
              <a:buClr>
                <a:srgbClr val="FFFF00"/>
              </a:buClr>
              <a:buSzPct val="76000"/>
              <a:buFont typeface="Wingdings" pitchFamily="2" charset="2"/>
              <a:buNone/>
              <a:defRPr/>
            </a:pPr>
            <a:r>
              <a:rPr lang="fa-IR" sz="2400" dirty="0" smtClean="0">
                <a:cs typeface="Zar" pitchFamily="2" charset="-78"/>
              </a:rPr>
              <a:t>      اندازه گيري دماهاي پايين تر از آن مقدور نيست.</a:t>
            </a:r>
          </a:p>
          <a:p>
            <a:pPr algn="just" rtl="1">
              <a:buClr>
                <a:srgbClr val="FFFF00"/>
              </a:buClr>
              <a:buSzPct val="76000"/>
              <a:buFont typeface="Wingdings" pitchFamily="2" charset="2"/>
              <a:buNone/>
              <a:defRPr/>
            </a:pPr>
            <a:endParaRPr lang="fa-IR" sz="1800" dirty="0" smtClean="0">
              <a:cs typeface="Zar" pitchFamily="2" charset="-78"/>
            </a:endParaRPr>
          </a:p>
          <a:p>
            <a:pPr algn="just" rtl="1">
              <a:buClr>
                <a:srgbClr val="FFFF00"/>
              </a:buClr>
              <a:buSzPct val="76000"/>
              <a:defRPr/>
            </a:pPr>
            <a:r>
              <a:rPr lang="fa-IR" sz="2000" b="1" dirty="0" smtClean="0">
                <a:solidFill>
                  <a:srgbClr val="0099FF"/>
                </a:solidFill>
                <a:cs typeface="Zar" pitchFamily="2" charset="-78"/>
              </a:rPr>
              <a:t> الکل: </a:t>
            </a:r>
          </a:p>
          <a:p>
            <a:pPr algn="just" rtl="1">
              <a:buClr>
                <a:srgbClr val="FFFF00"/>
              </a:buClr>
              <a:buSzPct val="76000"/>
              <a:buFont typeface="Wingdings" pitchFamily="2" charset="2"/>
              <a:buNone/>
              <a:defRPr/>
            </a:pPr>
            <a:r>
              <a:rPr lang="fa-IR" sz="2400" dirty="0" smtClean="0">
                <a:cs typeface="Zar" pitchFamily="2" charset="-78"/>
              </a:rPr>
              <a:t>      نقطه انجماد الکل نسبت به جيوه به مراتب پايين تر است و مشکل مذکور بوجود نمي‌آيد. </a:t>
            </a:r>
          </a:p>
          <a:p>
            <a:pPr algn="just" rtl="1">
              <a:buClr>
                <a:srgbClr val="FFFF00"/>
              </a:buClr>
              <a:buSzPct val="76000"/>
              <a:buFont typeface="Wingdings" pitchFamily="2" charset="2"/>
              <a:buNone/>
              <a:defRPr/>
            </a:pPr>
            <a:r>
              <a:rPr lang="fa-IR" sz="2400" dirty="0" smtClean="0">
                <a:cs typeface="Zar" pitchFamily="2" charset="-78"/>
              </a:rPr>
              <a:t>  </a:t>
            </a:r>
            <a:endParaRPr lang="en-US" sz="2400" dirty="0" smtClean="0">
              <a:cs typeface="Zar" pitchFamily="2" charset="-78"/>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7805782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457200" y="1143000"/>
            <a:ext cx="8229600" cy="4525963"/>
          </a:xfrm>
        </p:spPr>
        <p:txBody>
          <a:bodyPr/>
          <a:lstStyle/>
          <a:p>
            <a:pPr marL="609600" indent="-609600" algn="justLow" rtl="1" eaLnBrk="1" hangingPunct="1">
              <a:lnSpc>
                <a:spcPct val="90000"/>
              </a:lnSpc>
            </a:pPr>
            <a:r>
              <a:rPr lang="fa-IR" sz="3200" dirty="0" smtClean="0">
                <a:solidFill>
                  <a:srgbClr val="0070C0"/>
                </a:solidFill>
                <a:cs typeface="B Zar" pitchFamily="2" charset="-78"/>
              </a:rPr>
              <a:t>مهمترین انواع دماسنج</a:t>
            </a:r>
            <a:r>
              <a:rPr lang="fa-IR" sz="3200" dirty="0" smtClean="0">
                <a:solidFill>
                  <a:srgbClr val="0070C0"/>
                </a:solidFill>
              </a:rPr>
              <a:t>‌</a:t>
            </a:r>
            <a:r>
              <a:rPr lang="fa-IR" sz="3200" dirty="0" smtClean="0">
                <a:solidFill>
                  <a:srgbClr val="0070C0"/>
                </a:solidFill>
                <a:cs typeface="B Zar" pitchFamily="2" charset="-78"/>
              </a:rPr>
              <a:t>های مایع</a:t>
            </a:r>
          </a:p>
          <a:p>
            <a:pPr marL="609600" indent="-609600" algn="justLow" rtl="1" eaLnBrk="1" hangingPunct="1">
              <a:lnSpc>
                <a:spcPct val="90000"/>
              </a:lnSpc>
            </a:pPr>
            <a:endParaRPr lang="fa-IR" dirty="0" smtClean="0">
              <a:cs typeface="B Zar" pitchFamily="2" charset="-78"/>
            </a:endParaRPr>
          </a:p>
          <a:p>
            <a:pPr marL="609600" indent="-609600" algn="justLow" rtl="1">
              <a:lnSpc>
                <a:spcPct val="150000"/>
              </a:lnSpc>
              <a:buFontTx/>
              <a:buAutoNum type="arabicPeriod"/>
            </a:pPr>
            <a:r>
              <a:rPr lang="fa-IR" sz="2400" b="1" dirty="0" smtClean="0">
                <a:solidFill>
                  <a:srgbClr val="CC0000"/>
                </a:solidFill>
                <a:cs typeface="B Zar" pitchFamily="2" charset="-78"/>
              </a:rPr>
              <a:t>دماسنج خشك یا معمولی</a:t>
            </a:r>
          </a:p>
          <a:p>
            <a:pPr marL="609600" indent="-609600" algn="justLow" rtl="1" eaLnBrk="1" hangingPunct="1">
              <a:lnSpc>
                <a:spcPct val="150000"/>
              </a:lnSpc>
              <a:buFontTx/>
              <a:buAutoNum type="arabicPeriod"/>
            </a:pPr>
            <a:r>
              <a:rPr lang="fa-IR" sz="2400" b="1" dirty="0" smtClean="0">
                <a:solidFill>
                  <a:srgbClr val="CC0000"/>
                </a:solidFill>
                <a:cs typeface="B Zar" pitchFamily="2" charset="-78"/>
              </a:rPr>
              <a:t>دماسنج حداكثر </a:t>
            </a:r>
          </a:p>
          <a:p>
            <a:pPr marL="609600" indent="-609600" algn="justLow" rtl="1" eaLnBrk="1" hangingPunct="1">
              <a:lnSpc>
                <a:spcPct val="150000"/>
              </a:lnSpc>
              <a:buFontTx/>
              <a:buAutoNum type="arabicPeriod"/>
            </a:pPr>
            <a:r>
              <a:rPr lang="fa-IR" sz="2400" b="1" dirty="0" smtClean="0">
                <a:solidFill>
                  <a:srgbClr val="CC0000"/>
                </a:solidFill>
                <a:cs typeface="B Zar" pitchFamily="2" charset="-78"/>
              </a:rPr>
              <a:t>دماسنج حداقل </a:t>
            </a:r>
          </a:p>
          <a:p>
            <a:pPr marL="609600" indent="-609600" algn="justLow" rtl="1">
              <a:lnSpc>
                <a:spcPct val="150000"/>
              </a:lnSpc>
              <a:buFontTx/>
              <a:buAutoNum type="arabicPeriod"/>
            </a:pPr>
            <a:r>
              <a:rPr lang="fa-IR" sz="2400" b="1" dirty="0" smtClean="0">
                <a:solidFill>
                  <a:srgbClr val="CC0000"/>
                </a:solidFill>
                <a:cs typeface="B Zar" pitchFamily="2" charset="-78"/>
              </a:rPr>
              <a:t>دماسنج </a:t>
            </a:r>
            <a:r>
              <a:rPr lang="fa-IR" sz="2400" b="1" dirty="0">
                <a:solidFill>
                  <a:srgbClr val="CC0000"/>
                </a:solidFill>
                <a:cs typeface="B Zar" pitchFamily="2" charset="-78"/>
              </a:rPr>
              <a:t>تر </a:t>
            </a:r>
            <a:endParaRPr lang="fa-IR" sz="2400" b="1" dirty="0" smtClean="0">
              <a:solidFill>
                <a:srgbClr val="CC0000"/>
              </a:solidFill>
              <a:cs typeface="B Zar" pitchFamily="2" charset="-78"/>
            </a:endParaRPr>
          </a:p>
          <a:p>
            <a:pPr marL="609600" indent="-609600" algn="justLow" rtl="1" eaLnBrk="1" hangingPunct="1">
              <a:lnSpc>
                <a:spcPct val="150000"/>
              </a:lnSpc>
              <a:buFontTx/>
              <a:buAutoNum type="arabicPeriod"/>
            </a:pPr>
            <a:r>
              <a:rPr lang="fa-IR" sz="2400" b="1" dirty="0" smtClean="0">
                <a:solidFill>
                  <a:srgbClr val="CC0000"/>
                </a:solidFill>
                <a:cs typeface="B Zar" pitchFamily="2" charset="-78"/>
              </a:rPr>
              <a:t>مجموعه دماسنج</a:t>
            </a:r>
            <a:r>
              <a:rPr lang="fa-IR" sz="2400" b="1" dirty="0" smtClean="0">
                <a:solidFill>
                  <a:srgbClr val="CC0000"/>
                </a:solidFill>
              </a:rPr>
              <a:t>‌</a:t>
            </a:r>
            <a:r>
              <a:rPr lang="fa-IR" sz="2400" b="1" dirty="0" smtClean="0">
                <a:solidFill>
                  <a:srgbClr val="CC0000"/>
                </a:solidFill>
                <a:cs typeface="B Zar" pitchFamily="2" charset="-78"/>
              </a:rPr>
              <a:t>های خاك</a:t>
            </a:r>
            <a:r>
              <a:rPr lang="fa-IR" sz="2400" b="1" dirty="0" smtClean="0">
                <a:cs typeface="B Zar" pitchFamily="2" charset="-78"/>
              </a:rPr>
              <a:t> </a:t>
            </a:r>
            <a:endParaRPr lang="en-US" sz="2400" b="1" dirty="0" smtClean="0">
              <a:cs typeface="B Zar" pitchFamily="2" charset="-78"/>
            </a:endParaRPr>
          </a:p>
        </p:txBody>
      </p:sp>
    </p:spTree>
    <p:extLst>
      <p:ext uri="{BB962C8B-B14F-4D97-AF65-F5344CB8AC3E}">
        <p14:creationId xmlns:p14="http://schemas.microsoft.com/office/powerpoint/2010/main" val="23759232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pPr eaLnBrk="1" hangingPunct="1"/>
            <a:r>
              <a:rPr lang="en-US" sz="2700" dirty="0">
                <a:solidFill>
                  <a:schemeClr val="accent2"/>
                </a:solidFill>
                <a:latin typeface="+mn-lt"/>
                <a:ea typeface="+mn-ea"/>
                <a:cs typeface="B Zar" pitchFamily="2" charset="-78"/>
              </a:rPr>
              <a:t>PROPERTIES OF WAVES</a:t>
            </a:r>
          </a:p>
        </p:txBody>
      </p:sp>
      <p:pic>
        <p:nvPicPr>
          <p:cNvPr id="2048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4704" b="10562"/>
          <a:stretch>
            <a:fillRect/>
          </a:stretch>
        </p:blipFill>
        <p:spPr>
          <a:xfrm>
            <a:off x="0" y="3733800"/>
            <a:ext cx="5737225" cy="2667000"/>
          </a:xfrm>
        </p:spPr>
      </p:pic>
      <p:pic>
        <p:nvPicPr>
          <p:cNvPr id="2048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71600"/>
            <a:ext cx="4448175"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6"/>
          <p:cNvSpPr txBox="1">
            <a:spLocks noChangeArrowheads="1"/>
          </p:cNvSpPr>
          <p:nvPr/>
        </p:nvSpPr>
        <p:spPr bwMode="auto">
          <a:xfrm>
            <a:off x="5410200" y="1447800"/>
            <a:ext cx="40386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600" dirty="0">
                <a:solidFill>
                  <a:srgbClr val="0070C0"/>
                </a:solidFill>
                <a:latin typeface="Times New Roman" pitchFamily="18" charset="0"/>
                <a:cs typeface="B Nazanin" pitchFamily="2" charset="-78"/>
              </a:rPr>
              <a:t>Amplitude: the height of the wave (from rest to crest)</a:t>
            </a:r>
          </a:p>
        </p:txBody>
      </p:sp>
      <p:sp>
        <p:nvSpPr>
          <p:cNvPr id="8" name="TextBox 7"/>
          <p:cNvSpPr txBox="1"/>
          <p:nvPr/>
        </p:nvSpPr>
        <p:spPr>
          <a:xfrm>
            <a:off x="5486400" y="2514600"/>
            <a:ext cx="4038600" cy="1692771"/>
          </a:xfrm>
          <a:prstGeom prst="rect">
            <a:avLst/>
          </a:prstGeom>
          <a:noFill/>
        </p:spPr>
        <p:txBody>
          <a:bodyPr>
            <a:spAutoFit/>
          </a:bodyPr>
          <a:lstStyle/>
          <a:p>
            <a:pPr fontAlgn="auto">
              <a:spcBef>
                <a:spcPts val="0"/>
              </a:spcBef>
              <a:spcAft>
                <a:spcPts val="0"/>
              </a:spcAft>
              <a:defRPr/>
            </a:pPr>
            <a:r>
              <a:rPr lang="en-US" sz="2600" dirty="0">
                <a:solidFill>
                  <a:srgbClr val="0070C0"/>
                </a:solidFill>
                <a:latin typeface="Times New Roman" pitchFamily="18" charset="0"/>
                <a:cs typeface="B Nazanin" pitchFamily="2" charset="-78"/>
              </a:rPr>
              <a:t>Wavelength: length of one complete wave cycle, or distance between crest to crest or trough to trough</a:t>
            </a:r>
          </a:p>
        </p:txBody>
      </p:sp>
      <p:sp>
        <p:nvSpPr>
          <p:cNvPr id="20487" name="Rectangle 8"/>
          <p:cNvSpPr>
            <a:spLocks noChangeArrowheads="1"/>
          </p:cNvSpPr>
          <p:nvPr/>
        </p:nvSpPr>
        <p:spPr bwMode="auto">
          <a:xfrm>
            <a:off x="304800" y="6442075"/>
            <a:ext cx="6096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latin typeface="Calibri" pitchFamily="34" charset="0"/>
                <a:hlinkClick r:id="rId4"/>
              </a:rPr>
              <a:t>http://www.glenbrook.k12.il.us/GBSSCI/PHYS/CLASS/waves/u10l2a.html#wavelength</a:t>
            </a:r>
            <a:endParaRPr lang="en-US" sz="1200">
              <a:latin typeface="Calibri" pitchFamily="34" charset="0"/>
            </a:endParaRPr>
          </a:p>
          <a:p>
            <a:endParaRPr lang="en-US" sz="1200">
              <a:latin typeface="Calibri" pitchFamily="34" charset="0"/>
            </a:endParaRPr>
          </a:p>
          <a:p>
            <a:endParaRPr lang="en-US" sz="1200">
              <a:latin typeface="Calibri" pitchFamily="34" charset="0"/>
            </a:endParaRPr>
          </a:p>
          <a:p>
            <a:endParaRPr lang="en-US" sz="1200">
              <a:latin typeface="Calibri" pitchFamily="34" charset="0"/>
            </a:endParaRPr>
          </a:p>
        </p:txBody>
      </p:sp>
      <p:sp>
        <p:nvSpPr>
          <p:cNvPr id="10" name="TextBox 9"/>
          <p:cNvSpPr txBox="1"/>
          <p:nvPr/>
        </p:nvSpPr>
        <p:spPr>
          <a:xfrm>
            <a:off x="5676900" y="4495800"/>
            <a:ext cx="3505200" cy="1692771"/>
          </a:xfrm>
          <a:prstGeom prst="rect">
            <a:avLst/>
          </a:prstGeom>
          <a:noFill/>
        </p:spPr>
        <p:txBody>
          <a:bodyPr>
            <a:spAutoFit/>
          </a:bodyPr>
          <a:lstStyle/>
          <a:p>
            <a:pPr fontAlgn="auto">
              <a:spcBef>
                <a:spcPts val="0"/>
              </a:spcBef>
              <a:spcAft>
                <a:spcPts val="0"/>
              </a:spcAft>
              <a:defRPr/>
            </a:pPr>
            <a:r>
              <a:rPr lang="en-US" sz="2600" dirty="0">
                <a:solidFill>
                  <a:srgbClr val="0070C0"/>
                </a:solidFill>
                <a:latin typeface="Times New Roman" pitchFamily="18" charset="0"/>
                <a:cs typeface="B Nazanin" pitchFamily="2" charset="-78"/>
              </a:rPr>
              <a:t> The amount of energy carried by a wave is related to the amplitude </a:t>
            </a:r>
            <a:r>
              <a:rPr lang="en-US" sz="2600" dirty="0" smtClean="0">
                <a:solidFill>
                  <a:srgbClr val="0070C0"/>
                </a:solidFill>
                <a:latin typeface="Times New Roman" pitchFamily="18" charset="0"/>
                <a:cs typeface="B Nazanin" pitchFamily="2" charset="-78"/>
              </a:rPr>
              <a:t>of </a:t>
            </a:r>
            <a:r>
              <a:rPr lang="en-US" sz="2600" dirty="0">
                <a:solidFill>
                  <a:srgbClr val="0070C0"/>
                </a:solidFill>
                <a:latin typeface="Times New Roman" pitchFamily="18" charset="0"/>
                <a:cs typeface="B Nazanin" pitchFamily="2" charset="-78"/>
              </a:rPr>
              <a:t>the wave</a:t>
            </a:r>
          </a:p>
        </p:txBody>
      </p:sp>
    </p:spTree>
    <p:extLst>
      <p:ext uri="{BB962C8B-B14F-4D97-AF65-F5344CB8AC3E}">
        <p14:creationId xmlns:p14="http://schemas.microsoft.com/office/powerpoint/2010/main" val="144916531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body" idx="1"/>
          </p:nvPr>
        </p:nvSpPr>
        <p:spPr>
          <a:xfrm>
            <a:off x="381000" y="762000"/>
            <a:ext cx="8229600" cy="4525963"/>
          </a:xfrm>
        </p:spPr>
        <p:txBody>
          <a:bodyPr>
            <a:normAutofit/>
          </a:bodyPr>
          <a:lstStyle/>
          <a:p>
            <a:pPr algn="justLow" rtl="1" eaLnBrk="1" hangingPunct="1">
              <a:buFontTx/>
              <a:buNone/>
              <a:defRPr/>
            </a:pPr>
            <a:r>
              <a:rPr lang="fa-IR" sz="3600" b="1" dirty="0" smtClean="0">
                <a:solidFill>
                  <a:srgbClr val="CC0000"/>
                </a:solidFill>
                <a:effectLst>
                  <a:outerShdw blurRad="38100" dist="38100" dir="2700000" algn="tl">
                    <a:srgbClr val="C0C0C0"/>
                  </a:outerShdw>
                </a:effectLst>
                <a:cs typeface="B Zar" pitchFamily="2" charset="-78"/>
              </a:rPr>
              <a:t>دماسنج خشك</a:t>
            </a:r>
            <a:r>
              <a:rPr lang="fa-IR" sz="3600" b="1" dirty="0" smtClean="0">
                <a:solidFill>
                  <a:srgbClr val="CC0000"/>
                </a:solidFill>
                <a:effectLst>
                  <a:outerShdw blurRad="38100" dist="38100" dir="2700000" algn="tl">
                    <a:srgbClr val="C0C0C0"/>
                  </a:outerShdw>
                </a:effectLst>
              </a:rPr>
              <a:t>‌</a:t>
            </a:r>
          </a:p>
          <a:p>
            <a:pPr algn="justLow" rtl="1" eaLnBrk="1" hangingPunct="1">
              <a:buFontTx/>
              <a:buNone/>
              <a:defRPr/>
            </a:pPr>
            <a:endParaRPr lang="fa-IR" sz="3600" dirty="0" smtClean="0">
              <a:solidFill>
                <a:srgbClr val="CC0000"/>
              </a:solidFill>
              <a:effectLst>
                <a:outerShdw blurRad="38100" dist="38100" dir="2700000" algn="tl">
                  <a:srgbClr val="C0C0C0"/>
                </a:outerShdw>
              </a:effectLst>
              <a:cs typeface="B Zar" pitchFamily="2" charset="-78"/>
            </a:endParaRPr>
          </a:p>
          <a:p>
            <a:pPr algn="justLow" rtl="1" eaLnBrk="1" hangingPunct="1">
              <a:lnSpc>
                <a:spcPct val="200000"/>
              </a:lnSpc>
              <a:defRPr/>
            </a:pPr>
            <a:r>
              <a:rPr lang="fa-IR" sz="2800" dirty="0" smtClean="0">
                <a:solidFill>
                  <a:srgbClr val="0070C0"/>
                </a:solidFill>
                <a:cs typeface="B Zar" pitchFamily="2" charset="-78"/>
              </a:rPr>
              <a:t>ساده</a:t>
            </a:r>
            <a:r>
              <a:rPr lang="fa-IR" sz="2800" dirty="0" smtClean="0">
                <a:solidFill>
                  <a:srgbClr val="0070C0"/>
                </a:solidFill>
              </a:rPr>
              <a:t>‌</a:t>
            </a:r>
            <a:r>
              <a:rPr lang="fa-IR" sz="2800" dirty="0" smtClean="0">
                <a:solidFill>
                  <a:srgbClr val="0070C0"/>
                </a:solidFill>
                <a:cs typeface="B Zar" pitchFamily="2" charset="-78"/>
              </a:rPr>
              <a:t>ترین نوع كه از آن برای اندازه</a:t>
            </a:r>
            <a:r>
              <a:rPr lang="fa-IR" sz="2800" dirty="0" smtClean="0">
                <a:solidFill>
                  <a:srgbClr val="0070C0"/>
                </a:solidFill>
              </a:rPr>
              <a:t>‌</a:t>
            </a:r>
            <a:r>
              <a:rPr lang="fa-IR" sz="2800" dirty="0" smtClean="0">
                <a:solidFill>
                  <a:srgbClr val="0070C0"/>
                </a:solidFill>
                <a:cs typeface="B Zar" pitchFamily="2" charset="-78"/>
              </a:rPr>
              <a:t>گیری دمای لحظه</a:t>
            </a:r>
            <a:r>
              <a:rPr lang="fa-IR" sz="2800" dirty="0" smtClean="0">
                <a:solidFill>
                  <a:srgbClr val="0070C0"/>
                </a:solidFill>
              </a:rPr>
              <a:t>‌</a:t>
            </a:r>
            <a:r>
              <a:rPr lang="fa-IR" sz="2800" dirty="0" smtClean="0">
                <a:solidFill>
                  <a:srgbClr val="0070C0"/>
                </a:solidFill>
                <a:cs typeface="B Zar" pitchFamily="2" charset="-78"/>
              </a:rPr>
              <a:t>ای استفاده می</a:t>
            </a:r>
            <a:r>
              <a:rPr lang="fa-IR" sz="2800" dirty="0" smtClean="0">
                <a:solidFill>
                  <a:srgbClr val="0070C0"/>
                </a:solidFill>
              </a:rPr>
              <a:t>‌</a:t>
            </a:r>
            <a:r>
              <a:rPr lang="fa-IR" sz="2800" dirty="0" smtClean="0">
                <a:solidFill>
                  <a:srgbClr val="0070C0"/>
                </a:solidFill>
                <a:cs typeface="B Zar" pitchFamily="2" charset="-78"/>
              </a:rPr>
              <a:t>شود. </a:t>
            </a:r>
          </a:p>
          <a:p>
            <a:pPr algn="justLow" rtl="1" eaLnBrk="1" hangingPunct="1">
              <a:lnSpc>
                <a:spcPct val="200000"/>
              </a:lnSpc>
              <a:defRPr/>
            </a:pPr>
            <a:r>
              <a:rPr lang="fa-IR" sz="2800" dirty="0" smtClean="0">
                <a:solidFill>
                  <a:srgbClr val="0070C0"/>
                </a:solidFill>
                <a:cs typeface="B Zar" pitchFamily="2" charset="-78"/>
              </a:rPr>
              <a:t>این دماسنج در داخل پناهگاه هواشناسی به صورت عمودی روی پایه</a:t>
            </a:r>
            <a:r>
              <a:rPr lang="fa-IR" sz="2800" dirty="0" smtClean="0">
                <a:solidFill>
                  <a:srgbClr val="0070C0"/>
                </a:solidFill>
              </a:rPr>
              <a:t>‌</a:t>
            </a:r>
            <a:r>
              <a:rPr lang="fa-IR" sz="2800" dirty="0" smtClean="0">
                <a:solidFill>
                  <a:srgbClr val="0070C0"/>
                </a:solidFill>
                <a:cs typeface="B Zar" pitchFamily="2" charset="-78"/>
              </a:rPr>
              <a:t>ای نگه داشته می</a:t>
            </a:r>
            <a:r>
              <a:rPr lang="fa-IR" sz="2800" dirty="0" smtClean="0">
                <a:solidFill>
                  <a:srgbClr val="0070C0"/>
                </a:solidFill>
              </a:rPr>
              <a:t>‌</a:t>
            </a:r>
            <a:r>
              <a:rPr lang="fa-IR" sz="2800" dirty="0" smtClean="0">
                <a:solidFill>
                  <a:srgbClr val="0070C0"/>
                </a:solidFill>
                <a:cs typeface="B Zar" pitchFamily="2" charset="-78"/>
              </a:rPr>
              <a:t>شود. مایع درون این نوع دماسنج، جیوه است</a:t>
            </a:r>
            <a:endParaRPr lang="en-US" sz="2800" dirty="0" smtClean="0">
              <a:solidFill>
                <a:srgbClr val="0070C0"/>
              </a:solidFill>
              <a:cs typeface="B Zar" pitchFamily="2" charset="-78"/>
            </a:endParaRPr>
          </a:p>
        </p:txBody>
      </p:sp>
    </p:spTree>
    <p:extLst>
      <p:ext uri="{BB962C8B-B14F-4D97-AF65-F5344CB8AC3E}">
        <p14:creationId xmlns:p14="http://schemas.microsoft.com/office/powerpoint/2010/main" val="229411451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609600"/>
            <a:ext cx="4648200" cy="38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8" y="0"/>
            <a:ext cx="391795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7514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Grp="1" noChangeArrowheads="1"/>
          </p:cNvSpPr>
          <p:nvPr>
            <p:ph type="body" idx="1"/>
          </p:nvPr>
        </p:nvSpPr>
        <p:spPr>
          <a:xfrm>
            <a:off x="5029200" y="884237"/>
            <a:ext cx="3657600" cy="4525963"/>
          </a:xfrm>
        </p:spPr>
        <p:txBody>
          <a:bodyPr>
            <a:normAutofit/>
          </a:bodyPr>
          <a:lstStyle/>
          <a:p>
            <a:pPr algn="justLow" rtl="1" eaLnBrk="1" hangingPunct="1">
              <a:buFontTx/>
              <a:buNone/>
              <a:defRPr/>
            </a:pPr>
            <a:r>
              <a:rPr lang="fa-IR" sz="2400" b="1" dirty="0" smtClean="0">
                <a:solidFill>
                  <a:srgbClr val="CC0000"/>
                </a:solidFill>
                <a:effectLst>
                  <a:outerShdw blurRad="38100" dist="38100" dir="2700000" algn="tl">
                    <a:srgbClr val="C0C0C0"/>
                  </a:outerShdw>
                </a:effectLst>
                <a:cs typeface="B Zar" pitchFamily="2" charset="-78"/>
              </a:rPr>
              <a:t>دماسنج ماكزیمم :</a:t>
            </a:r>
            <a:r>
              <a:rPr lang="fa-IR" sz="2400" dirty="0" smtClean="0">
                <a:cs typeface="B Zar" pitchFamily="2" charset="-78"/>
              </a:rPr>
              <a:t> </a:t>
            </a:r>
            <a:r>
              <a:rPr lang="fa-IR" sz="3200" dirty="0" smtClean="0">
                <a:solidFill>
                  <a:srgbClr val="0070C0"/>
                </a:solidFill>
                <a:cs typeface="B Zar" pitchFamily="2" charset="-78"/>
              </a:rPr>
              <a:t>جیوه</a:t>
            </a:r>
            <a:r>
              <a:rPr lang="fa-IR" sz="3200" dirty="0" smtClean="0">
                <a:solidFill>
                  <a:srgbClr val="0070C0"/>
                </a:solidFill>
              </a:rPr>
              <a:t>‌</a:t>
            </a:r>
            <a:r>
              <a:rPr lang="fa-IR" sz="3200" dirty="0" smtClean="0">
                <a:solidFill>
                  <a:srgbClr val="0070C0"/>
                </a:solidFill>
                <a:cs typeface="B Zar" pitchFamily="2" charset="-78"/>
              </a:rPr>
              <a:t>ای </a:t>
            </a:r>
          </a:p>
          <a:p>
            <a:pPr algn="justLow" rtl="1" eaLnBrk="1" hangingPunct="1">
              <a:buFontTx/>
              <a:buNone/>
              <a:defRPr/>
            </a:pPr>
            <a:endParaRPr lang="fa-IR" sz="3200" dirty="0" smtClean="0">
              <a:solidFill>
                <a:srgbClr val="0070C0"/>
              </a:solidFill>
              <a:cs typeface="B Zar" pitchFamily="2" charset="-78"/>
            </a:endParaRPr>
          </a:p>
          <a:p>
            <a:pPr algn="justLow" rtl="1">
              <a:buNone/>
              <a:defRPr/>
            </a:pPr>
            <a:r>
              <a:rPr lang="fa-IR" sz="2000" b="1" dirty="0">
                <a:solidFill>
                  <a:srgbClr val="00B050"/>
                </a:solidFill>
                <a:cs typeface="B Zar" pitchFamily="2" charset="-78"/>
              </a:rPr>
              <a:t>دلیل تکان دادن دماسنج های طبی </a:t>
            </a:r>
            <a:endParaRPr lang="en-US" sz="2000" b="1" dirty="0">
              <a:solidFill>
                <a:srgbClr val="00B050"/>
              </a:solidFill>
              <a:cs typeface="B Zar" pitchFamily="2" charset="-78"/>
            </a:endParaRPr>
          </a:p>
          <a:p>
            <a:pPr algn="justLow" rtl="1" eaLnBrk="1" hangingPunct="1">
              <a:buFontTx/>
              <a:buNone/>
              <a:defRPr/>
            </a:pPr>
            <a:endParaRPr lang="fa-IR" sz="3200" dirty="0" smtClean="0">
              <a:solidFill>
                <a:srgbClr val="0070C0"/>
              </a:solidFill>
              <a:cs typeface="B Zar" pitchFamily="2" charset="-78"/>
            </a:endParaRPr>
          </a:p>
          <a:p>
            <a:pPr algn="justLow" rtl="1" eaLnBrk="1" hangingPunct="1">
              <a:buFontTx/>
              <a:buNone/>
              <a:defRPr/>
            </a:pPr>
            <a:endParaRPr lang="fa-IR" sz="2400" b="1" dirty="0">
              <a:solidFill>
                <a:srgbClr val="CC0000"/>
              </a:solidFill>
              <a:effectLst>
                <a:outerShdw blurRad="38100" dist="38100" dir="2700000" algn="tl">
                  <a:srgbClr val="C0C0C0"/>
                </a:outerShdw>
              </a:effectLst>
              <a:cs typeface="B Zar" pitchFamily="2" charset="-78"/>
            </a:endParaRPr>
          </a:p>
          <a:p>
            <a:pPr algn="justLow" rtl="1" eaLnBrk="1" hangingPunct="1">
              <a:buFontTx/>
              <a:buNone/>
              <a:defRPr/>
            </a:pPr>
            <a:endParaRPr lang="fa-IR" sz="2400" b="1" dirty="0" smtClean="0">
              <a:solidFill>
                <a:srgbClr val="CC0000"/>
              </a:solidFill>
              <a:effectLst>
                <a:outerShdw blurRad="38100" dist="38100" dir="2700000" algn="tl">
                  <a:srgbClr val="C0C0C0"/>
                </a:outerShdw>
              </a:effectLst>
              <a:cs typeface="B Zar" pitchFamily="2" charset="-78"/>
            </a:endParaRPr>
          </a:p>
          <a:p>
            <a:pPr algn="justLow" rtl="1" eaLnBrk="1" hangingPunct="1">
              <a:buFontTx/>
              <a:buNone/>
              <a:defRPr/>
            </a:pPr>
            <a:r>
              <a:rPr lang="fa-IR" sz="2400" b="1" dirty="0" smtClean="0">
                <a:solidFill>
                  <a:srgbClr val="CC0000"/>
                </a:solidFill>
                <a:effectLst>
                  <a:outerShdw blurRad="38100" dist="38100" dir="2700000" algn="tl">
                    <a:srgbClr val="C0C0C0"/>
                  </a:outerShdw>
                </a:effectLst>
                <a:cs typeface="B Zar" pitchFamily="2" charset="-78"/>
              </a:rPr>
              <a:t>دماسنج </a:t>
            </a:r>
            <a:r>
              <a:rPr lang="fa-IR" sz="2400" b="1" dirty="0">
                <a:solidFill>
                  <a:srgbClr val="CC0000"/>
                </a:solidFill>
                <a:effectLst>
                  <a:outerShdw blurRad="38100" dist="38100" dir="2700000" algn="tl">
                    <a:srgbClr val="C0C0C0"/>
                  </a:outerShdw>
                </a:effectLst>
                <a:cs typeface="B Zar" pitchFamily="2" charset="-78"/>
              </a:rPr>
              <a:t>حداقل یا مینیمم</a:t>
            </a:r>
            <a:endParaRPr lang="fa-IR" sz="2400" dirty="0">
              <a:solidFill>
                <a:srgbClr val="CC0000"/>
              </a:solidFill>
              <a:effectLst>
                <a:outerShdw blurRad="38100" dist="38100" dir="2700000" algn="tl">
                  <a:srgbClr val="C0C0C0"/>
                </a:outerShdw>
              </a:effectLst>
              <a:cs typeface="B Zar" pitchFamily="2" charset="-78"/>
            </a:endParaRPr>
          </a:p>
          <a:p>
            <a:pPr algn="justLow" rtl="1">
              <a:lnSpc>
                <a:spcPct val="90000"/>
              </a:lnSpc>
              <a:buNone/>
              <a:defRPr/>
            </a:pPr>
            <a:r>
              <a:rPr lang="fa-IR" sz="3200" dirty="0" smtClean="0">
                <a:solidFill>
                  <a:srgbClr val="0070C0"/>
                </a:solidFill>
                <a:cs typeface="B Zar" pitchFamily="2" charset="-78"/>
              </a:rPr>
              <a:t>الكل</a:t>
            </a:r>
          </a:p>
          <a:p>
            <a:pPr algn="justLow" rtl="1">
              <a:lnSpc>
                <a:spcPct val="90000"/>
              </a:lnSpc>
              <a:buNone/>
              <a:defRPr/>
            </a:pPr>
            <a:r>
              <a:rPr lang="fa-IR" sz="2000" b="1" dirty="0">
                <a:solidFill>
                  <a:srgbClr val="00B050"/>
                </a:solidFill>
                <a:cs typeface="B Zar" pitchFamily="2" charset="-78"/>
              </a:rPr>
              <a:t>نصب افقی دماسنج </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48" y="465083"/>
            <a:ext cx="4692992"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20954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119188"/>
            <a:ext cx="754380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4"/>
          <p:cNvSpPr>
            <a:spLocks noChangeArrowheads="1"/>
          </p:cNvSpPr>
          <p:nvPr/>
        </p:nvSpPr>
        <p:spPr bwMode="auto">
          <a:xfrm>
            <a:off x="204789" y="508000"/>
            <a:ext cx="8405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a:buFontTx/>
              <a:buChar char="•"/>
            </a:pPr>
            <a:r>
              <a:rPr lang="fa-IR" sz="2400" b="1" dirty="0">
                <a:solidFill>
                  <a:srgbClr val="CC0000"/>
                </a:solidFill>
                <a:effectLst>
                  <a:outerShdw blurRad="38100" dist="38100" dir="2700000" algn="tl">
                    <a:srgbClr val="C0C0C0"/>
                  </a:outerShdw>
                </a:effectLst>
                <a:cs typeface="B Zar" pitchFamily="2" charset="-78"/>
              </a:rPr>
              <a:t>دماسنج‌های ماکزیمم و مینیمم</a:t>
            </a:r>
          </a:p>
        </p:txBody>
      </p:sp>
    </p:spTree>
    <p:extLst>
      <p:ext uri="{BB962C8B-B14F-4D97-AF65-F5344CB8AC3E}">
        <p14:creationId xmlns:p14="http://schemas.microsoft.com/office/powerpoint/2010/main" val="740293331"/>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4467225" y="46335"/>
            <a:ext cx="4448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a:buFontTx/>
              <a:buChar char="•"/>
            </a:pPr>
            <a:r>
              <a:rPr lang="fa-IR" sz="2400" b="1" dirty="0">
                <a:solidFill>
                  <a:srgbClr val="CC0000"/>
                </a:solidFill>
                <a:effectLst>
                  <a:outerShdw blurRad="38100" dist="38100" dir="2700000" algn="tl">
                    <a:srgbClr val="C0C0C0"/>
                  </a:outerShdw>
                </a:effectLst>
                <a:cs typeface="B Zar" pitchFamily="2" charset="-78"/>
              </a:rPr>
              <a:t>دماسنج‌های ماکزیمم و مینیمم</a:t>
            </a:r>
          </a:p>
        </p:txBody>
      </p:sp>
      <p:pic>
        <p:nvPicPr>
          <p:cNvPr id="5122" name="Picture 2" descr="D:\laptop\drive D\تدریس\هوا و اقلیم\thermometer_max_m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9154"/>
            <a:ext cx="3278033" cy="658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1792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457200" y="381000"/>
            <a:ext cx="8229600" cy="5943600"/>
          </a:xfrm>
        </p:spPr>
        <p:txBody>
          <a:bodyPr>
            <a:normAutofit fontScale="92500" lnSpcReduction="20000"/>
          </a:bodyPr>
          <a:lstStyle/>
          <a:p>
            <a:pPr algn="ctr" rtl="1" eaLnBrk="1" hangingPunct="1">
              <a:buFontTx/>
              <a:buNone/>
            </a:pPr>
            <a:r>
              <a:rPr lang="fa-IR" sz="3500" b="1" dirty="0" smtClean="0">
                <a:solidFill>
                  <a:srgbClr val="CC0000"/>
                </a:solidFill>
                <a:cs typeface="B Zar" pitchFamily="2" charset="-78"/>
              </a:rPr>
              <a:t>دمانگار</a:t>
            </a:r>
          </a:p>
          <a:p>
            <a:pPr algn="ctr" rtl="1" eaLnBrk="1" hangingPunct="1">
              <a:buFontTx/>
              <a:buNone/>
            </a:pPr>
            <a:endParaRPr lang="fa-IR" sz="2800" dirty="0" smtClean="0">
              <a:solidFill>
                <a:srgbClr val="CC0000"/>
              </a:solidFill>
              <a:cs typeface="B Zar" pitchFamily="2" charset="-78"/>
            </a:endParaRPr>
          </a:p>
          <a:p>
            <a:pPr algn="justLow" rtl="1" eaLnBrk="1" hangingPunct="1">
              <a:lnSpc>
                <a:spcPct val="150000"/>
              </a:lnSpc>
            </a:pPr>
            <a:r>
              <a:rPr lang="fa-IR" sz="3500" dirty="0" smtClean="0">
                <a:solidFill>
                  <a:srgbClr val="0070C0"/>
                </a:solidFill>
                <a:cs typeface="B Zar" pitchFamily="2" charset="-78"/>
              </a:rPr>
              <a:t>در این وسیله تغییرات لحظه به لحظة دمای هوای روی یك گراف ثبت می</a:t>
            </a:r>
            <a:r>
              <a:rPr lang="fa-IR" sz="3500" dirty="0" smtClean="0">
                <a:solidFill>
                  <a:srgbClr val="0070C0"/>
                </a:solidFill>
              </a:rPr>
              <a:t>‌</a:t>
            </a:r>
            <a:r>
              <a:rPr lang="fa-IR" sz="3500" dirty="0" smtClean="0">
                <a:solidFill>
                  <a:srgbClr val="0070C0"/>
                </a:solidFill>
                <a:cs typeface="B Zar" pitchFamily="2" charset="-78"/>
              </a:rPr>
              <a:t>شود.</a:t>
            </a:r>
          </a:p>
          <a:p>
            <a:pPr algn="justLow" rtl="1" eaLnBrk="1" hangingPunct="1">
              <a:lnSpc>
                <a:spcPct val="150000"/>
              </a:lnSpc>
            </a:pPr>
            <a:r>
              <a:rPr lang="fa-IR" sz="3500" dirty="0" smtClean="0">
                <a:solidFill>
                  <a:srgbClr val="0070C0"/>
                </a:solidFill>
                <a:cs typeface="B Zar" pitchFamily="2" charset="-78"/>
              </a:rPr>
              <a:t>محور افقی آن زمان را نشان می</a:t>
            </a:r>
            <a:r>
              <a:rPr lang="fa-IR" sz="3500" dirty="0" smtClean="0">
                <a:solidFill>
                  <a:srgbClr val="0070C0"/>
                </a:solidFill>
              </a:rPr>
              <a:t>‌</a:t>
            </a:r>
            <a:r>
              <a:rPr lang="fa-IR" sz="3500" dirty="0" smtClean="0">
                <a:solidFill>
                  <a:srgbClr val="0070C0"/>
                </a:solidFill>
                <a:cs typeface="B Zar" pitchFamily="2" charset="-78"/>
              </a:rPr>
              <a:t>دهد و روی محور عمودی آن ، دما قرار دارد. </a:t>
            </a:r>
          </a:p>
          <a:p>
            <a:pPr algn="justLow" rtl="1" eaLnBrk="1" hangingPunct="1">
              <a:lnSpc>
                <a:spcPct val="150000"/>
              </a:lnSpc>
            </a:pPr>
            <a:r>
              <a:rPr lang="fa-IR" sz="3500" dirty="0" smtClean="0">
                <a:solidFill>
                  <a:srgbClr val="0070C0"/>
                </a:solidFill>
                <a:cs typeface="B Zar" pitchFamily="2" charset="-78"/>
              </a:rPr>
              <a:t>واحد زمان معمولاً بر حسب روز و ساعت مشخص شده است. </a:t>
            </a:r>
          </a:p>
          <a:p>
            <a:pPr algn="justLow" rtl="1" eaLnBrk="1" hangingPunct="1">
              <a:lnSpc>
                <a:spcPct val="150000"/>
              </a:lnSpc>
            </a:pPr>
            <a:r>
              <a:rPr lang="fa-IR" sz="3500" dirty="0" smtClean="0">
                <a:solidFill>
                  <a:srgbClr val="0070C0"/>
                </a:solidFill>
                <a:cs typeface="B Zar" pitchFamily="2" charset="-78"/>
              </a:rPr>
              <a:t>گرافهای دمانگار را بسته به نوع دمانگار به صورت روزانه یا هفتگی تعویض می</a:t>
            </a:r>
            <a:r>
              <a:rPr lang="fa-IR" sz="3500" dirty="0" smtClean="0">
                <a:solidFill>
                  <a:srgbClr val="0070C0"/>
                </a:solidFill>
              </a:rPr>
              <a:t>‌</a:t>
            </a:r>
            <a:r>
              <a:rPr lang="fa-IR" sz="3500" dirty="0" smtClean="0">
                <a:solidFill>
                  <a:srgbClr val="0070C0"/>
                </a:solidFill>
                <a:cs typeface="B Zar" pitchFamily="2" charset="-78"/>
              </a:rPr>
              <a:t>نمایند. </a:t>
            </a:r>
            <a:endParaRPr lang="en-US" sz="3500" dirty="0" smtClean="0">
              <a:solidFill>
                <a:srgbClr val="0070C0"/>
              </a:solidFill>
              <a:cs typeface="B Zar" pitchFamily="2" charset="-78"/>
            </a:endParaRPr>
          </a:p>
        </p:txBody>
      </p:sp>
    </p:spTree>
    <p:extLst>
      <p:ext uri="{BB962C8B-B14F-4D97-AF65-F5344CB8AC3E}">
        <p14:creationId xmlns:p14="http://schemas.microsoft.com/office/powerpoint/2010/main" val="105508009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2620391" y="218237"/>
            <a:ext cx="12105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rtl="1"/>
            <a:r>
              <a:rPr lang="fa-IR" sz="3300" b="1" dirty="0" smtClean="0">
                <a:solidFill>
                  <a:srgbClr val="CC0000"/>
                </a:solidFill>
                <a:cs typeface="B Zar" pitchFamily="2" charset="-78"/>
              </a:rPr>
              <a:t>دمانگار</a:t>
            </a:r>
            <a:endParaRPr lang="fa-IR" sz="3300" b="1" dirty="0">
              <a:solidFill>
                <a:srgbClr val="CC0000"/>
              </a:solidFill>
              <a:cs typeface="B Zar" pitchFamily="2" charset="-78"/>
            </a:endParaRPr>
          </a:p>
        </p:txBody>
      </p:sp>
      <p:sp>
        <p:nvSpPr>
          <p:cNvPr id="2" name="AutoShape 2" descr="http://www.ketterer.net/Englisch/Produkte/Temperatur/Bilder/thermograph.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http://www.ketterer.net/Englisch/Produkte/Temperatur/Bilder/thermograph.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2" name="Picture 6" descr="D:\laptop\drive D\تدریس\هوا و اقلیم\ahrens_03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6094"/>
            <a:ext cx="8964706" cy="5611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791562"/>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9" name="Rectangle 5"/>
          <p:cNvSpPr>
            <a:spLocks noGrp="1" noChangeArrowheads="1"/>
          </p:cNvSpPr>
          <p:nvPr>
            <p:ph type="title"/>
          </p:nvPr>
        </p:nvSpPr>
        <p:spPr/>
        <p:txBody>
          <a:bodyPr/>
          <a:lstStyle/>
          <a:p>
            <a:pPr eaLnBrk="1" hangingPunct="1"/>
            <a:endParaRPr lang="fa-IR" smtClean="0"/>
          </a:p>
        </p:txBody>
      </p:sp>
      <p:pic>
        <p:nvPicPr>
          <p:cNvPr id="54275" name="Picture 8" descr="3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4335" t="33098" r="2011" b="30171"/>
          <a:stretch>
            <a:fillRect/>
          </a:stretch>
        </p:blipFill>
        <p:spPr>
          <a:xfrm>
            <a:off x="0" y="0"/>
            <a:ext cx="9144000" cy="6858000"/>
          </a:xfrm>
          <a:noFill/>
        </p:spPr>
      </p:pic>
    </p:spTree>
    <p:extLst>
      <p:ext uri="{BB962C8B-B14F-4D97-AF65-F5344CB8AC3E}">
        <p14:creationId xmlns:p14="http://schemas.microsoft.com/office/powerpoint/2010/main" val="2565086360"/>
      </p:ext>
    </p:ext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grpId="0" nodeType="withEffect" nodePh="1">
                                  <p:stCondLst>
                                    <p:cond delay="0"/>
                                  </p:stCondLst>
                                  <p:endCondLst>
                                    <p:cond evt="begin" delay="0">
                                      <p:tn val="5"/>
                                    </p:cond>
                                  </p:endCondLst>
                                  <p:childTnLst>
                                    <p:set>
                                      <p:cBhvr>
                                        <p:cTn id="6" dur="1" fill="hold">
                                          <p:stCondLst>
                                            <p:cond delay="0"/>
                                          </p:stCondLst>
                                        </p:cTn>
                                        <p:tgtEl>
                                          <p:spTgt spid="67589"/>
                                        </p:tgtEl>
                                        <p:attrNameLst>
                                          <p:attrName>style.visibility</p:attrName>
                                        </p:attrNameLst>
                                      </p:cBhvr>
                                      <p:to>
                                        <p:strVal val="visible"/>
                                      </p:to>
                                    </p:set>
                                    <p:animEffect transition="in" filter="fade">
                                      <p:cBhvr>
                                        <p:cTn id="7" dur="800" decel="100000"/>
                                        <p:tgtEl>
                                          <p:spTgt spid="67589"/>
                                        </p:tgtEl>
                                      </p:cBhvr>
                                    </p:animEffect>
                                    <p:anim calcmode="lin" valueType="num">
                                      <p:cBhvr>
                                        <p:cTn id="8" dur="800" decel="100000" fill="hold"/>
                                        <p:tgtEl>
                                          <p:spTgt spid="67589"/>
                                        </p:tgtEl>
                                        <p:attrNameLst>
                                          <p:attrName>style.rotation</p:attrName>
                                        </p:attrNameLst>
                                      </p:cBhvr>
                                      <p:tavLst>
                                        <p:tav tm="0">
                                          <p:val>
                                            <p:fltVal val="-90"/>
                                          </p:val>
                                        </p:tav>
                                        <p:tav tm="100000">
                                          <p:val>
                                            <p:fltVal val="0"/>
                                          </p:val>
                                        </p:tav>
                                      </p:tavLst>
                                    </p:anim>
                                    <p:anim calcmode="lin" valueType="num">
                                      <p:cBhvr>
                                        <p:cTn id="9" dur="800" decel="100000" fill="hold"/>
                                        <p:tgtEl>
                                          <p:spTgt spid="67589"/>
                                        </p:tgtEl>
                                        <p:attrNameLst>
                                          <p:attrName>ppt_x</p:attrName>
                                        </p:attrNameLst>
                                      </p:cBhvr>
                                      <p:tavLst>
                                        <p:tav tm="0">
                                          <p:val>
                                            <p:strVal val="#ppt_x+0.4"/>
                                          </p:val>
                                        </p:tav>
                                        <p:tav tm="100000">
                                          <p:val>
                                            <p:strVal val="#ppt_x-0.05"/>
                                          </p:val>
                                        </p:tav>
                                      </p:tavLst>
                                    </p:anim>
                                    <p:anim calcmode="lin" valueType="num">
                                      <p:cBhvr>
                                        <p:cTn id="10" dur="800" decel="100000" fill="hold"/>
                                        <p:tgtEl>
                                          <p:spTgt spid="6758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758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758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ChangeArrowheads="1"/>
          </p:cNvSpPr>
          <p:nvPr>
            <p:ph type="body" idx="1"/>
          </p:nvPr>
        </p:nvSpPr>
        <p:spPr>
          <a:xfrm>
            <a:off x="708025" y="632618"/>
            <a:ext cx="8435975" cy="4525963"/>
          </a:xfrm>
        </p:spPr>
        <p:txBody>
          <a:bodyPr>
            <a:normAutofit/>
          </a:bodyPr>
          <a:lstStyle/>
          <a:p>
            <a:pPr marL="609600" indent="-609600" algn="justLow" rtl="1" eaLnBrk="1" hangingPunct="1">
              <a:buFontTx/>
              <a:buNone/>
              <a:defRPr/>
            </a:pPr>
            <a:r>
              <a:rPr lang="fa-IR" sz="3400" b="1" dirty="0" smtClean="0">
                <a:solidFill>
                  <a:srgbClr val="CC0000"/>
                </a:solidFill>
                <a:effectLst>
                  <a:outerShdw blurRad="38100" dist="38100" dir="2700000" algn="tl">
                    <a:srgbClr val="C0C0C0"/>
                  </a:outerShdw>
                </a:effectLst>
                <a:cs typeface="B Zar" pitchFamily="2" charset="-78"/>
              </a:rPr>
              <a:t>اندازه</a:t>
            </a:r>
            <a:r>
              <a:rPr lang="fa-IR" sz="3400" b="1" dirty="0" smtClean="0">
                <a:solidFill>
                  <a:srgbClr val="CC0000"/>
                </a:solidFill>
                <a:effectLst>
                  <a:outerShdw blurRad="38100" dist="38100" dir="2700000" algn="tl">
                    <a:srgbClr val="C0C0C0"/>
                  </a:outerShdw>
                </a:effectLst>
              </a:rPr>
              <a:t>‌</a:t>
            </a:r>
            <a:r>
              <a:rPr lang="fa-IR" sz="3400" b="1" dirty="0" smtClean="0">
                <a:solidFill>
                  <a:srgbClr val="CC0000"/>
                </a:solidFill>
                <a:effectLst>
                  <a:outerShdw blurRad="38100" dist="38100" dir="2700000" algn="tl">
                    <a:srgbClr val="C0C0C0"/>
                  </a:outerShdw>
                </a:effectLst>
                <a:cs typeface="B Zar" pitchFamily="2" charset="-78"/>
              </a:rPr>
              <a:t>گیری دمای هوا در سطوح فوقانی</a:t>
            </a:r>
            <a:endParaRPr lang="fa-IR" sz="3400" dirty="0" smtClean="0">
              <a:solidFill>
                <a:srgbClr val="CC0000"/>
              </a:solidFill>
              <a:effectLst>
                <a:outerShdw blurRad="38100" dist="38100" dir="2700000" algn="tl">
                  <a:srgbClr val="C0C0C0"/>
                </a:outerShdw>
              </a:effectLst>
              <a:cs typeface="B Zar" pitchFamily="2" charset="-78"/>
            </a:endParaRPr>
          </a:p>
          <a:p>
            <a:pPr marL="609600" indent="-609600" algn="justLow" rtl="1" eaLnBrk="1" hangingPunct="1">
              <a:defRPr/>
            </a:pPr>
            <a:r>
              <a:rPr lang="fa-IR" sz="3500" dirty="0" smtClean="0">
                <a:solidFill>
                  <a:srgbClr val="0070C0"/>
                </a:solidFill>
                <a:cs typeface="B Zar" pitchFamily="2" charset="-78"/>
              </a:rPr>
              <a:t>عمده‌ترین </a:t>
            </a:r>
            <a:r>
              <a:rPr lang="fa-IR" sz="3500" dirty="0">
                <a:solidFill>
                  <a:srgbClr val="0070C0"/>
                </a:solidFill>
                <a:cs typeface="B Zar" pitchFamily="2" charset="-78"/>
              </a:rPr>
              <a:t>وسیله‌ای كه برای اندازه‌گیری دمای هوا در سطوح فوقانی استفاده می‌شود </a:t>
            </a:r>
            <a:r>
              <a:rPr lang="fa-IR" sz="3400" dirty="0" smtClean="0">
                <a:solidFill>
                  <a:srgbClr val="CC0000"/>
                </a:solidFill>
                <a:cs typeface="B Zar" pitchFamily="2" charset="-78"/>
              </a:rPr>
              <a:t>رادیو سوند</a:t>
            </a:r>
            <a:r>
              <a:rPr lang="fa-IR" sz="3400" dirty="0" smtClean="0">
                <a:cs typeface="B Zar" pitchFamily="2" charset="-78"/>
              </a:rPr>
              <a:t> </a:t>
            </a:r>
            <a:r>
              <a:rPr lang="fa-IR" sz="3500" dirty="0">
                <a:solidFill>
                  <a:srgbClr val="0070C0"/>
                </a:solidFill>
                <a:cs typeface="B Zar" pitchFamily="2" charset="-78"/>
              </a:rPr>
              <a:t>است. </a:t>
            </a:r>
            <a:endParaRPr lang="en-US" sz="3500" dirty="0">
              <a:solidFill>
                <a:srgbClr val="0070C0"/>
              </a:solidFill>
              <a:cs typeface="B Zar" pitchFamily="2" charset="-78"/>
            </a:endParaRPr>
          </a:p>
          <a:p>
            <a:pPr marL="609600" indent="-609600" algn="justLow" rtl="1" eaLnBrk="1" hangingPunct="1">
              <a:defRPr/>
            </a:pPr>
            <a:endParaRPr lang="fa-IR" sz="3400" dirty="0" smtClean="0">
              <a:cs typeface="B Zar" pitchFamily="2" charset="-78"/>
            </a:endParaRPr>
          </a:p>
          <a:p>
            <a:pPr marL="609600" indent="-609600" algn="justLow" rtl="1" eaLnBrk="1" hangingPunct="1">
              <a:defRPr/>
            </a:pPr>
            <a:endParaRPr lang="en-US" sz="3400" dirty="0" smtClean="0">
              <a:cs typeface="B Zar" pitchFamily="2" charset="-78"/>
            </a:endParaRPr>
          </a:p>
        </p:txBody>
      </p:sp>
      <p:pic>
        <p:nvPicPr>
          <p:cNvPr id="55299" name="Picture 4"/>
          <p:cNvPicPr>
            <a:picLocks noChangeAspect="1" noChangeArrowheads="1"/>
          </p:cNvPicPr>
          <p:nvPr/>
        </p:nvPicPr>
        <p:blipFill>
          <a:blip r:embed="rId2">
            <a:extLst>
              <a:ext uri="{28A0092B-C50C-407E-A947-70E740481C1C}">
                <a14:useLocalDpi xmlns:a14="http://schemas.microsoft.com/office/drawing/2010/main" val="0"/>
              </a:ext>
            </a:extLst>
          </a:blip>
          <a:srcRect l="23586" r="23586" b="13795"/>
          <a:stretch>
            <a:fillRect/>
          </a:stretch>
        </p:blipFill>
        <p:spPr bwMode="auto">
          <a:xfrm>
            <a:off x="304800" y="2895600"/>
            <a:ext cx="38100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083282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0"/>
            <a:ext cx="9144000" cy="914400"/>
          </a:xfrm>
        </p:spPr>
        <p:txBody>
          <a:bodyPr>
            <a:normAutofit/>
          </a:bodyPr>
          <a:lstStyle/>
          <a:p>
            <a:pPr eaLnBrk="1" hangingPunct="1"/>
            <a:r>
              <a:rPr lang="en-US" sz="2700" dirty="0">
                <a:solidFill>
                  <a:schemeClr val="accent2"/>
                </a:solidFill>
                <a:latin typeface="+mn-lt"/>
                <a:ea typeface="+mn-ea"/>
                <a:cs typeface="B Zar" pitchFamily="2" charset="-78"/>
              </a:rPr>
              <a:t>Radiation wavelength is measured in 10</a:t>
            </a:r>
            <a:r>
              <a:rPr lang="en-US" sz="2700" baseline="30000" dirty="0">
                <a:solidFill>
                  <a:schemeClr val="accent2"/>
                </a:solidFill>
                <a:latin typeface="+mn-lt"/>
                <a:ea typeface="+mn-ea"/>
                <a:cs typeface="B Zar" pitchFamily="2" charset="-78"/>
              </a:rPr>
              <a:t>-6</a:t>
            </a:r>
            <a:r>
              <a:rPr lang="en-US" sz="2700" dirty="0">
                <a:solidFill>
                  <a:schemeClr val="accent2"/>
                </a:solidFill>
                <a:latin typeface="+mn-lt"/>
                <a:ea typeface="+mn-ea"/>
                <a:cs typeface="B Zar" pitchFamily="2" charset="-78"/>
              </a:rPr>
              <a:t>m=</a:t>
            </a:r>
            <a:r>
              <a:rPr lang="el-GR" sz="2700" dirty="0">
                <a:solidFill>
                  <a:schemeClr val="accent2"/>
                </a:solidFill>
                <a:latin typeface="+mn-lt"/>
                <a:ea typeface="+mn-ea"/>
                <a:cs typeface="B Zar" pitchFamily="2" charset="-78"/>
              </a:rPr>
              <a:t>μ</a:t>
            </a:r>
            <a:r>
              <a:rPr lang="en-US" sz="2700" dirty="0">
                <a:solidFill>
                  <a:schemeClr val="accent2"/>
                </a:solidFill>
                <a:latin typeface="+mn-lt"/>
                <a:ea typeface="+mn-ea"/>
                <a:cs typeface="B Zar" pitchFamily="2" charset="-78"/>
              </a:rPr>
              <a:t>m </a:t>
            </a:r>
          </a:p>
        </p:txBody>
      </p:sp>
      <p:pic>
        <p:nvPicPr>
          <p:cNvPr id="23555" name="Content Placeholder 4" descr="comparison_wavelength_agburt02_06.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694531"/>
            <a:ext cx="8134350" cy="5991225"/>
          </a:xfrm>
        </p:spPr>
      </p:pic>
      <p:sp>
        <p:nvSpPr>
          <p:cNvPr id="6" name="TextBox 5"/>
          <p:cNvSpPr txBox="1"/>
          <p:nvPr/>
        </p:nvSpPr>
        <p:spPr>
          <a:xfrm>
            <a:off x="-465065" y="4986337"/>
            <a:ext cx="2286000" cy="646113"/>
          </a:xfrm>
          <a:prstGeom prst="rect">
            <a:avLst/>
          </a:prstGeom>
          <a:solidFill>
            <a:srgbClr val="F4C74A"/>
          </a:solidFill>
        </p:spPr>
        <p:txBody>
          <a:bodyPr>
            <a:spAutoFit/>
          </a:bodyPr>
          <a:lstStyle/>
          <a:p>
            <a:pPr algn="ctr" fontAlgn="auto">
              <a:spcBef>
                <a:spcPts val="0"/>
              </a:spcBef>
              <a:spcAft>
                <a:spcPts val="0"/>
              </a:spcAft>
              <a:defRPr/>
            </a:pPr>
            <a:r>
              <a:rPr lang="en-US" b="1" dirty="0">
                <a:effectLst>
                  <a:outerShdw blurRad="38100" dist="38100" dir="2700000" algn="tl">
                    <a:srgbClr val="000000">
                      <a:alpha val="43137"/>
                    </a:srgbClr>
                  </a:outerShdw>
                </a:effectLst>
                <a:latin typeface="+mn-lt"/>
              </a:rPr>
              <a:t>Wavelength in micrometers</a:t>
            </a:r>
          </a:p>
        </p:txBody>
      </p:sp>
      <p:sp>
        <p:nvSpPr>
          <p:cNvPr id="7" name="TextBox 6"/>
          <p:cNvSpPr txBox="1"/>
          <p:nvPr/>
        </p:nvSpPr>
        <p:spPr>
          <a:xfrm>
            <a:off x="1062038" y="5632450"/>
            <a:ext cx="685800" cy="369888"/>
          </a:xfrm>
          <a:prstGeom prst="rect">
            <a:avLst/>
          </a:prstGeom>
          <a:solidFill>
            <a:srgbClr val="F4C74A"/>
          </a:solidFill>
        </p:spPr>
        <p:txBody>
          <a:bodyPr>
            <a:spAutoFit/>
          </a:bodyPr>
          <a:lstStyle/>
          <a:p>
            <a:pPr fontAlgn="auto">
              <a:spcBef>
                <a:spcPts val="0"/>
              </a:spcBef>
              <a:spcAft>
                <a:spcPts val="0"/>
              </a:spcAft>
              <a:defRPr/>
            </a:pPr>
            <a:r>
              <a:rPr lang="en-US" b="1" dirty="0">
                <a:effectLst>
                  <a:outerShdw blurRad="38100" dist="38100" dir="2700000" algn="tl">
                    <a:srgbClr val="000000">
                      <a:alpha val="43137"/>
                    </a:srgbClr>
                  </a:outerShdw>
                </a:effectLst>
                <a:latin typeface="+mn-lt"/>
              </a:rPr>
              <a:t>Size</a:t>
            </a:r>
          </a:p>
        </p:txBody>
      </p:sp>
      <p:cxnSp>
        <p:nvCxnSpPr>
          <p:cNvPr id="9" name="Straight Connector 8"/>
          <p:cNvCxnSpPr/>
          <p:nvPr/>
        </p:nvCxnSpPr>
        <p:spPr>
          <a:xfrm rot="5400000">
            <a:off x="2895600" y="4495800"/>
            <a:ext cx="3886200" cy="76200"/>
          </a:xfrm>
          <a:prstGeom prst="line">
            <a:avLst/>
          </a:prstGeom>
          <a:ln w="22225">
            <a:prstDash val="dash"/>
          </a:ln>
        </p:spPr>
        <p:style>
          <a:lnRef idx="1">
            <a:schemeClr val="accent1"/>
          </a:lnRef>
          <a:fillRef idx="0">
            <a:schemeClr val="accent1"/>
          </a:fillRef>
          <a:effectRef idx="0">
            <a:schemeClr val="accent1"/>
          </a:effectRef>
          <a:fontRef idx="minor">
            <a:schemeClr val="tx1"/>
          </a:fontRef>
        </p:style>
      </p:cxnSp>
      <p:sp>
        <p:nvSpPr>
          <p:cNvPr id="23559" name="TextBox 11"/>
          <p:cNvSpPr txBox="1">
            <a:spLocks noChangeArrowheads="1"/>
          </p:cNvSpPr>
          <p:nvPr/>
        </p:nvSpPr>
        <p:spPr bwMode="auto">
          <a:xfrm>
            <a:off x="2286000" y="3962400"/>
            <a:ext cx="1263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a:latin typeface="Calibri" pitchFamily="34" charset="0"/>
              </a:rPr>
              <a:t>&lt;0.0001</a:t>
            </a:r>
            <a:r>
              <a:rPr lang="el-GR" b="1">
                <a:latin typeface="Calibri" pitchFamily="34" charset="0"/>
              </a:rPr>
              <a:t>μ</a:t>
            </a:r>
            <a:r>
              <a:rPr lang="en-US" b="1">
                <a:latin typeface="Calibri" pitchFamily="34" charset="0"/>
              </a:rPr>
              <a:t>m</a:t>
            </a:r>
          </a:p>
        </p:txBody>
      </p:sp>
      <p:sp>
        <p:nvSpPr>
          <p:cNvPr id="23560" name="TextBox 12"/>
          <p:cNvSpPr txBox="1">
            <a:spLocks noChangeArrowheads="1"/>
          </p:cNvSpPr>
          <p:nvPr/>
        </p:nvSpPr>
        <p:spPr bwMode="auto">
          <a:xfrm>
            <a:off x="3429000" y="3505200"/>
            <a:ext cx="1630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a:latin typeface="Calibri" pitchFamily="34" charset="0"/>
              </a:rPr>
              <a:t>0.0001-0.01</a:t>
            </a:r>
            <a:r>
              <a:rPr lang="el-GR" b="1">
                <a:latin typeface="Calibri" pitchFamily="34" charset="0"/>
              </a:rPr>
              <a:t>μ</a:t>
            </a:r>
            <a:r>
              <a:rPr lang="en-US" b="1">
                <a:latin typeface="Calibri" pitchFamily="34" charset="0"/>
              </a:rPr>
              <a:t>m</a:t>
            </a:r>
          </a:p>
        </p:txBody>
      </p:sp>
      <p:sp>
        <p:nvSpPr>
          <p:cNvPr id="23561" name="TextBox 14"/>
          <p:cNvSpPr txBox="1">
            <a:spLocks noChangeArrowheads="1"/>
          </p:cNvSpPr>
          <p:nvPr/>
        </p:nvSpPr>
        <p:spPr bwMode="auto">
          <a:xfrm>
            <a:off x="4648200" y="2819400"/>
            <a:ext cx="1279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a:latin typeface="Calibri" pitchFamily="34" charset="0"/>
              </a:rPr>
              <a:t>0.01-0.4</a:t>
            </a:r>
            <a:r>
              <a:rPr lang="el-GR" b="1">
                <a:latin typeface="Calibri" pitchFamily="34" charset="0"/>
              </a:rPr>
              <a:t>μ</a:t>
            </a:r>
            <a:r>
              <a:rPr lang="en-US" b="1">
                <a:latin typeface="Calibri" pitchFamily="34" charset="0"/>
              </a:rPr>
              <a:t>m</a:t>
            </a:r>
          </a:p>
        </p:txBody>
      </p:sp>
      <p:sp>
        <p:nvSpPr>
          <p:cNvPr id="23562" name="TextBox 15"/>
          <p:cNvSpPr txBox="1">
            <a:spLocks noChangeArrowheads="1"/>
          </p:cNvSpPr>
          <p:nvPr/>
        </p:nvSpPr>
        <p:spPr bwMode="auto">
          <a:xfrm>
            <a:off x="2209800" y="2514600"/>
            <a:ext cx="1574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dirty="0" smtClean="0">
                <a:latin typeface="Calibri" pitchFamily="34" charset="0"/>
              </a:rPr>
              <a:t>0.0.36-0.76</a:t>
            </a:r>
            <a:r>
              <a:rPr lang="el-GR" b="1" dirty="0" smtClean="0">
                <a:latin typeface="Calibri" pitchFamily="34" charset="0"/>
              </a:rPr>
              <a:t>μ</a:t>
            </a:r>
            <a:r>
              <a:rPr lang="en-US" b="1" dirty="0">
                <a:latin typeface="Calibri" pitchFamily="34" charset="0"/>
              </a:rPr>
              <a:t>m</a:t>
            </a:r>
          </a:p>
        </p:txBody>
      </p:sp>
      <p:sp>
        <p:nvSpPr>
          <p:cNvPr id="23563" name="TextBox 16"/>
          <p:cNvSpPr txBox="1">
            <a:spLocks noChangeArrowheads="1"/>
          </p:cNvSpPr>
          <p:nvPr/>
        </p:nvSpPr>
        <p:spPr bwMode="auto">
          <a:xfrm>
            <a:off x="6096000" y="1828800"/>
            <a:ext cx="2181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a:latin typeface="Calibri" pitchFamily="34" charset="0"/>
              </a:rPr>
              <a:t>&gt;1,000,000 (1 meter)</a:t>
            </a:r>
          </a:p>
        </p:txBody>
      </p:sp>
      <p:pic>
        <p:nvPicPr>
          <p:cNvPr id="102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0"/>
            <a:ext cx="2030413"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20058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0241"/>
                                        </p:tgtEl>
                                        <p:attrNameLst>
                                          <p:attrName>style.visibility</p:attrName>
                                        </p:attrNameLst>
                                      </p:cBhvr>
                                      <p:to>
                                        <p:strVal val="visible"/>
                                      </p:to>
                                    </p:set>
                                    <p:animEffect transition="in" filter="slide(fromBottom)">
                                      <p:cBhvr>
                                        <p:cTn id="13" dur="5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normAutofit fontScale="92500" lnSpcReduction="10000"/>
              </a:bodyPr>
              <a:lstStyle/>
              <a:p>
                <a:pPr algn="just">
                  <a:buFont typeface="Calibri" pitchFamily="34" charset="0"/>
                  <a:buAutoNum type="arabicPeriod"/>
                </a:pPr>
                <a:r>
                  <a:rPr lang="en-US" sz="2400" dirty="0" smtClean="0">
                    <a:solidFill>
                      <a:srgbClr val="0070C0"/>
                    </a:solidFill>
                    <a:latin typeface="Times New Roman" pitchFamily="18" charset="0"/>
                    <a:cs typeface="Times New Roman" pitchFamily="18" charset="0"/>
                  </a:rPr>
                  <a:t>Radiation is emitted as </a:t>
                </a:r>
                <a:r>
                  <a:rPr lang="en-US" sz="2400" dirty="0" err="1">
                    <a:solidFill>
                      <a:srgbClr val="0070C0"/>
                    </a:solidFill>
                    <a:latin typeface="Times New Roman" pitchFamily="18" charset="0"/>
                    <a:cs typeface="Times New Roman" pitchFamily="18" charset="0"/>
                  </a:rPr>
                  <a:t>eletromagnectic</a:t>
                </a:r>
                <a:r>
                  <a:rPr lang="en-US" sz="2400" dirty="0">
                    <a:solidFill>
                      <a:srgbClr val="0070C0"/>
                    </a:solidFill>
                    <a:latin typeface="Times New Roman" pitchFamily="18" charset="0"/>
                    <a:cs typeface="Times New Roman" pitchFamily="18" charset="0"/>
                  </a:rPr>
                  <a:t> waves by all matters with temperature above 0</a:t>
                </a:r>
                <a:r>
                  <a:rPr lang="en-US" sz="2400" baseline="30000" dirty="0">
                    <a:solidFill>
                      <a:srgbClr val="0070C0"/>
                    </a:solidFill>
                    <a:latin typeface="Times New Roman" pitchFamily="18" charset="0"/>
                    <a:cs typeface="Times New Roman" pitchFamily="18" charset="0"/>
                  </a:rPr>
                  <a:t>o</a:t>
                </a:r>
                <a:r>
                  <a:rPr lang="en-US" sz="2400" dirty="0">
                    <a:solidFill>
                      <a:srgbClr val="0070C0"/>
                    </a:solidFill>
                    <a:latin typeface="Times New Roman" pitchFamily="18" charset="0"/>
                    <a:cs typeface="Times New Roman" pitchFamily="18" charset="0"/>
                  </a:rPr>
                  <a:t>K</a:t>
                </a:r>
              </a:p>
              <a:p>
                <a:pPr algn="just">
                  <a:buFont typeface="Calibri" pitchFamily="34" charset="0"/>
                  <a:buAutoNum type="arabicPeriod"/>
                </a:pPr>
                <a:r>
                  <a:rPr lang="en-US" sz="2400" dirty="0">
                    <a:solidFill>
                      <a:srgbClr val="0070C0"/>
                    </a:solidFill>
                    <a:latin typeface="Times New Roman" pitchFamily="18" charset="0"/>
                    <a:cs typeface="Times New Roman" pitchFamily="18" charset="0"/>
                  </a:rPr>
                  <a:t>Emitted radiation depends on </a:t>
                </a:r>
                <a:r>
                  <a:rPr lang="en-US" sz="2400" dirty="0" smtClean="0">
                    <a:solidFill>
                      <a:srgbClr val="0070C0"/>
                    </a:solidFill>
                    <a:latin typeface="Times New Roman" pitchFamily="18" charset="0"/>
                    <a:cs typeface="Times New Roman" pitchFamily="18" charset="0"/>
                  </a:rPr>
                  <a:t>temperature</a:t>
                </a:r>
              </a:p>
              <a:p>
                <a:pPr marL="0" indent="0" algn="just">
                  <a:buNone/>
                </a:pPr>
                <a14:m>
                  <m:oMath xmlns:m="http://schemas.openxmlformats.org/officeDocument/2006/math">
                    <m:r>
                      <a:rPr lang="en-US" b="0" i="1" smtClean="0">
                        <a:solidFill>
                          <a:srgbClr val="0070C0"/>
                        </a:solidFill>
                        <a:latin typeface="Cambria Math"/>
                      </a:rPr>
                      <m:t>𝑆</m:t>
                    </m:r>
                    <m:r>
                      <a:rPr lang="en-US" b="0" i="1" smtClean="0">
                        <a:solidFill>
                          <a:srgbClr val="0070C0"/>
                        </a:solidFill>
                        <a:latin typeface="Cambria Math"/>
                      </a:rPr>
                      <m:t>(</m:t>
                    </m:r>
                    <m:f>
                      <m:fPr>
                        <m:ctrlPr>
                          <a:rPr lang="en-US" b="0" i="1" smtClean="0">
                            <a:solidFill>
                              <a:srgbClr val="0070C0"/>
                            </a:solidFill>
                            <a:latin typeface="Cambria Math"/>
                          </a:rPr>
                        </m:ctrlPr>
                      </m:fPr>
                      <m:num>
                        <m:f>
                          <m:fPr>
                            <m:type m:val="skw"/>
                            <m:ctrlPr>
                              <a:rPr lang="en-US" b="0" i="1" smtClean="0">
                                <a:solidFill>
                                  <a:srgbClr val="0070C0"/>
                                </a:solidFill>
                                <a:latin typeface="Cambria Math"/>
                              </a:rPr>
                            </m:ctrlPr>
                          </m:fPr>
                          <m:num>
                            <m:r>
                              <a:rPr lang="en-US" b="0" i="1" smtClean="0">
                                <a:solidFill>
                                  <a:srgbClr val="0070C0"/>
                                </a:solidFill>
                                <a:latin typeface="Cambria Math"/>
                              </a:rPr>
                              <m:t>𝑐𝑎𝑙</m:t>
                            </m:r>
                          </m:num>
                          <m:den>
                            <m:sSup>
                              <m:sSupPr>
                                <m:ctrlPr>
                                  <a:rPr lang="en-US" b="0" i="1" smtClean="0">
                                    <a:solidFill>
                                      <a:srgbClr val="0070C0"/>
                                    </a:solidFill>
                                    <a:latin typeface="Cambria Math"/>
                                  </a:rPr>
                                </m:ctrlPr>
                              </m:sSupPr>
                              <m:e>
                                <m:r>
                                  <a:rPr lang="en-US" b="0" i="1" smtClean="0">
                                    <a:solidFill>
                                      <a:srgbClr val="0070C0"/>
                                    </a:solidFill>
                                    <a:latin typeface="Cambria Math"/>
                                  </a:rPr>
                                  <m:t>𝑐𝑚</m:t>
                                </m:r>
                              </m:e>
                              <m:sup>
                                <m:r>
                                  <a:rPr lang="en-US" b="0" i="1" smtClean="0">
                                    <a:solidFill>
                                      <a:srgbClr val="0070C0"/>
                                    </a:solidFill>
                                    <a:latin typeface="Cambria Math"/>
                                  </a:rPr>
                                  <m:t>2</m:t>
                                </m:r>
                              </m:sup>
                            </m:sSup>
                          </m:den>
                        </m:f>
                      </m:num>
                      <m:den>
                        <m:r>
                          <a:rPr lang="en-US" b="0" i="1" smtClean="0">
                            <a:solidFill>
                              <a:srgbClr val="0070C0"/>
                            </a:solidFill>
                            <a:latin typeface="Cambria Math"/>
                          </a:rPr>
                          <m:t>𝑚𝑖𝑛</m:t>
                        </m:r>
                      </m:den>
                    </m:f>
                    <m:r>
                      <a:rPr lang="en-US" b="0" i="1" smtClean="0">
                        <a:solidFill>
                          <a:srgbClr val="0070C0"/>
                        </a:solidFill>
                        <a:latin typeface="Cambria Math"/>
                      </a:rPr>
                      <m:t>)</m:t>
                    </m:r>
                    <m:r>
                      <a:rPr lang="en-US" i="1" smtClean="0">
                        <a:solidFill>
                          <a:srgbClr val="0070C0"/>
                        </a:solidFill>
                        <a:latin typeface="Cambria Math"/>
                      </a:rPr>
                      <m:t>=</m:t>
                    </m:r>
                    <m:r>
                      <a:rPr lang="en-US" b="0" i="1" smtClean="0">
                        <a:solidFill>
                          <a:srgbClr val="0070C0"/>
                        </a:solidFill>
                        <a:latin typeface="Cambria Math"/>
                      </a:rPr>
                      <m:t>8</m:t>
                    </m:r>
                    <m:r>
                      <a:rPr lang="en-US" b="0" i="1" smtClean="0">
                        <a:solidFill>
                          <a:srgbClr val="0070C0"/>
                        </a:solidFill>
                        <a:latin typeface="Cambria Math"/>
                      </a:rPr>
                      <m:t>.</m:t>
                    </m:r>
                    <m:r>
                      <a:rPr lang="en-US" b="0" i="1" smtClean="0">
                        <a:solidFill>
                          <a:srgbClr val="0070C0"/>
                        </a:solidFill>
                        <a:latin typeface="Cambria Math"/>
                      </a:rPr>
                      <m:t>26</m:t>
                    </m:r>
                    <m:r>
                      <a:rPr lang="en-US" b="0" i="1" smtClean="0">
                        <a:solidFill>
                          <a:srgbClr val="0070C0"/>
                        </a:solidFill>
                        <a:latin typeface="Cambria Math"/>
                      </a:rPr>
                      <m:t>∗</m:t>
                    </m:r>
                    <m:sSup>
                      <m:sSupPr>
                        <m:ctrlPr>
                          <a:rPr lang="en-US" i="1" smtClean="0">
                            <a:solidFill>
                              <a:srgbClr val="0070C0"/>
                            </a:solidFill>
                            <a:latin typeface="Cambria Math"/>
                          </a:rPr>
                        </m:ctrlPr>
                      </m:sSupPr>
                      <m:e>
                        <m:r>
                          <a:rPr lang="en-US" b="0" i="1" smtClean="0">
                            <a:solidFill>
                              <a:srgbClr val="0070C0"/>
                            </a:solidFill>
                            <a:latin typeface="Cambria Math"/>
                          </a:rPr>
                          <m:t>10</m:t>
                        </m:r>
                      </m:e>
                      <m:sup>
                        <m:r>
                          <a:rPr lang="en-US" b="0" i="1" smtClean="0">
                            <a:solidFill>
                              <a:srgbClr val="0070C0"/>
                            </a:solidFill>
                            <a:latin typeface="Cambria Math"/>
                          </a:rPr>
                          <m:t>−</m:t>
                        </m:r>
                        <m:r>
                          <a:rPr lang="en-US" b="0" i="1" smtClean="0">
                            <a:solidFill>
                              <a:srgbClr val="0070C0"/>
                            </a:solidFill>
                            <a:latin typeface="Cambria Math"/>
                          </a:rPr>
                          <m:t>11</m:t>
                        </m:r>
                      </m:sup>
                    </m:sSup>
                  </m:oMath>
                </a14:m>
                <a:r>
                  <a:rPr lang="en-US" dirty="0" smtClean="0">
                    <a:solidFill>
                      <a:srgbClr val="0070C0"/>
                    </a:solidFill>
                    <a:latin typeface="Times New Roman" pitchFamily="18" charset="0"/>
                    <a:cs typeface="Times New Roman" pitchFamily="18" charset="0"/>
                  </a:rPr>
                  <a:t>ℇ</a:t>
                </a:r>
                <a14:m>
                  <m:oMath xmlns:m="http://schemas.openxmlformats.org/officeDocument/2006/math">
                    <m:sSup>
                      <m:sSupPr>
                        <m:ctrlPr>
                          <a:rPr lang="en-US" i="1" dirty="0" smtClean="0">
                            <a:solidFill>
                              <a:srgbClr val="0070C0"/>
                            </a:solidFill>
                            <a:latin typeface="Cambria Math"/>
                          </a:rPr>
                        </m:ctrlPr>
                      </m:sSupPr>
                      <m:e>
                        <m:r>
                          <a:rPr lang="en-US" b="0" i="1" dirty="0" smtClean="0">
                            <a:solidFill>
                              <a:srgbClr val="0070C0"/>
                            </a:solidFill>
                            <a:latin typeface="Cambria Math"/>
                          </a:rPr>
                          <m:t>𝑇</m:t>
                        </m:r>
                      </m:e>
                      <m:sup>
                        <m:r>
                          <a:rPr lang="en-US" b="0" i="1" dirty="0" smtClean="0">
                            <a:solidFill>
                              <a:srgbClr val="0070C0"/>
                            </a:solidFill>
                            <a:latin typeface="Cambria Math"/>
                          </a:rPr>
                          <m:t>4</m:t>
                        </m:r>
                      </m:sup>
                    </m:sSup>
                  </m:oMath>
                </a14:m>
                <a:endParaRPr lang="en-US" dirty="0" smtClean="0">
                  <a:latin typeface="Times New Roman" pitchFamily="18" charset="0"/>
                  <a:cs typeface="Times New Roman" pitchFamily="18" charset="0"/>
                </a:endParaRPr>
              </a:p>
              <a:p>
                <a:pPr algn="just" rtl="1">
                  <a:buFont typeface="Calibri" pitchFamily="34" charset="0"/>
                  <a:buAutoNum type="arabicPeriod"/>
                </a:pPr>
                <a:r>
                  <a:rPr lang="fa-IR" sz="2600" b="1" dirty="0">
                    <a:solidFill>
                      <a:srgbClr val="0070C0"/>
                    </a:solidFill>
                    <a:latin typeface="Times New Roman" pitchFamily="18" charset="0"/>
                    <a:cs typeface="B Nazanin" pitchFamily="2" charset="-78"/>
                  </a:rPr>
                  <a:t>قسمت اعظم تابش خورشیدی دارای </a:t>
                </a:r>
                <a:r>
                  <a:rPr lang="fa-IR" sz="2600" b="1" dirty="0">
                    <a:solidFill>
                      <a:srgbClr val="FF0000"/>
                    </a:solidFill>
                    <a:latin typeface="Times New Roman" pitchFamily="18" charset="0"/>
                    <a:cs typeface="B Nazanin" pitchFamily="2" charset="-78"/>
                  </a:rPr>
                  <a:t>طول موج قابل رویت </a:t>
                </a:r>
                <a:r>
                  <a:rPr lang="fa-IR" sz="2600" b="1" dirty="0">
                    <a:solidFill>
                      <a:srgbClr val="0070C0"/>
                    </a:solidFill>
                    <a:latin typeface="Times New Roman" pitchFamily="18" charset="0"/>
                    <a:cs typeface="B Nazanin" pitchFamily="2" charset="-78"/>
                  </a:rPr>
                  <a:t>می </a:t>
                </a:r>
                <a:r>
                  <a:rPr lang="fa-IR" sz="2600" b="1" dirty="0" smtClean="0">
                    <a:solidFill>
                      <a:srgbClr val="0070C0"/>
                    </a:solidFill>
                    <a:latin typeface="Times New Roman" pitchFamily="18" charset="0"/>
                    <a:cs typeface="B Nazanin" pitchFamily="2" charset="-78"/>
                  </a:rPr>
                  <a:t>باشد</a:t>
                </a:r>
              </a:p>
              <a:p>
                <a:pPr algn="just" rtl="1">
                  <a:buFont typeface="Calibri" pitchFamily="34" charset="0"/>
                  <a:buAutoNum type="arabicPeriod"/>
                </a:pPr>
                <a:endParaRPr lang="fa-IR" sz="2600" b="1" dirty="0">
                  <a:solidFill>
                    <a:srgbClr val="0070C0"/>
                  </a:solidFill>
                  <a:latin typeface="Times New Roman" pitchFamily="18" charset="0"/>
                  <a:cs typeface="B Nazanin" pitchFamily="2" charset="-78"/>
                </a:endParaRPr>
              </a:p>
              <a:p>
                <a:pPr algn="just" rtl="1">
                  <a:buFont typeface="Calibri" pitchFamily="34" charset="0"/>
                  <a:buAutoNum type="arabicPeriod"/>
                </a:pPr>
                <a:r>
                  <a:rPr lang="fa-IR" sz="2400" b="1" dirty="0">
                    <a:solidFill>
                      <a:schemeClr val="accent2"/>
                    </a:solidFill>
                    <a:cs typeface="B Zar" pitchFamily="2" charset="-78"/>
                  </a:rPr>
                  <a:t>ثابت خورشیدی: </a:t>
                </a:r>
                <a:r>
                  <a:rPr lang="fa-IR" sz="2400" b="1" dirty="0">
                    <a:solidFill>
                      <a:srgbClr val="0070C0"/>
                    </a:solidFill>
                    <a:latin typeface="Times New Roman" pitchFamily="18" charset="0"/>
                    <a:cs typeface="B Nazanin" pitchFamily="2" charset="-78"/>
                  </a:rPr>
                  <a:t>مقدار تابشی است که بر صفحه ای عمود بر جهت تابش به مساحت یک سانتی متر مربع در </a:t>
                </a:r>
                <a:r>
                  <a:rPr lang="fa-IR" sz="2400" b="1" dirty="0">
                    <a:solidFill>
                      <a:srgbClr val="FF0000"/>
                    </a:solidFill>
                    <a:latin typeface="Times New Roman" pitchFamily="18" charset="0"/>
                    <a:cs typeface="B Nazanin" pitchFamily="2" charset="-78"/>
                  </a:rPr>
                  <a:t>قسمت بالای جو زمین </a:t>
                </a:r>
                <a:r>
                  <a:rPr lang="fa-IR" sz="2400" b="1" dirty="0">
                    <a:solidFill>
                      <a:srgbClr val="0070C0"/>
                    </a:solidFill>
                    <a:latin typeface="Times New Roman" pitchFamily="18" charset="0"/>
                    <a:cs typeface="B Nazanin" pitchFamily="2" charset="-78"/>
                  </a:rPr>
                  <a:t>تابیده می شود </a:t>
                </a:r>
                <a14:m>
                  <m:oMath xmlns:m="http://schemas.openxmlformats.org/officeDocument/2006/math">
                    <m:r>
                      <a:rPr lang="en-US" sz="2400" b="1">
                        <a:solidFill>
                          <a:srgbClr val="0070C0"/>
                        </a:solidFill>
                        <a:latin typeface="Cambria Math"/>
                        <a:cs typeface="B Nazanin" pitchFamily="2" charset="-78"/>
                      </a:rPr>
                      <m:t>(</m:t>
                    </m:r>
                    <m:r>
                      <a:rPr lang="fa-IR" sz="2400" b="1">
                        <a:solidFill>
                          <a:srgbClr val="0070C0"/>
                        </a:solidFill>
                        <a:latin typeface="Cambria Math"/>
                        <a:cs typeface="B Nazanin" pitchFamily="2" charset="-78"/>
                      </a:rPr>
                      <m:t>2</m:t>
                    </m:r>
                    <m:f>
                      <m:fPr>
                        <m:ctrlPr>
                          <a:rPr lang="en-US" sz="2400" b="1" i="1">
                            <a:solidFill>
                              <a:srgbClr val="0070C0"/>
                            </a:solidFill>
                            <a:latin typeface="Cambria Math"/>
                            <a:cs typeface="B Nazanin" pitchFamily="2" charset="-78"/>
                          </a:rPr>
                        </m:ctrlPr>
                      </m:fPr>
                      <m:num>
                        <m:f>
                          <m:fPr>
                            <m:type m:val="skw"/>
                            <m:ctrlPr>
                              <a:rPr lang="en-US" sz="2400" b="1" i="1">
                                <a:solidFill>
                                  <a:srgbClr val="0070C0"/>
                                </a:solidFill>
                                <a:latin typeface="Cambria Math"/>
                                <a:cs typeface="B Nazanin" pitchFamily="2" charset="-78"/>
                              </a:rPr>
                            </m:ctrlPr>
                          </m:fPr>
                          <m:num>
                            <m:r>
                              <a:rPr lang="en-US" sz="2400" b="1">
                                <a:solidFill>
                                  <a:srgbClr val="0070C0"/>
                                </a:solidFill>
                                <a:latin typeface="Cambria Math"/>
                                <a:cs typeface="B Nazanin" pitchFamily="2" charset="-78"/>
                              </a:rPr>
                              <m:t>𝑐𝑎𝑙</m:t>
                            </m:r>
                          </m:num>
                          <m:den>
                            <m:sSup>
                              <m:sSupPr>
                                <m:ctrlPr>
                                  <a:rPr lang="en-US" sz="2400" b="1" i="1">
                                    <a:solidFill>
                                      <a:srgbClr val="0070C0"/>
                                    </a:solidFill>
                                    <a:latin typeface="Cambria Math"/>
                                    <a:cs typeface="B Nazanin" pitchFamily="2" charset="-78"/>
                                  </a:rPr>
                                </m:ctrlPr>
                              </m:sSupPr>
                              <m:e>
                                <m:r>
                                  <a:rPr lang="en-US" sz="2400" b="1">
                                    <a:solidFill>
                                      <a:srgbClr val="0070C0"/>
                                    </a:solidFill>
                                    <a:latin typeface="Cambria Math"/>
                                    <a:cs typeface="B Nazanin" pitchFamily="2" charset="-78"/>
                                  </a:rPr>
                                  <m:t>𝑐𝑚</m:t>
                                </m:r>
                              </m:e>
                              <m:sup>
                                <m:r>
                                  <a:rPr lang="en-US" sz="2400" b="1">
                                    <a:solidFill>
                                      <a:srgbClr val="0070C0"/>
                                    </a:solidFill>
                                    <a:latin typeface="Cambria Math"/>
                                    <a:cs typeface="B Nazanin" pitchFamily="2" charset="-78"/>
                                  </a:rPr>
                                  <m:t>2</m:t>
                                </m:r>
                              </m:sup>
                            </m:sSup>
                          </m:den>
                        </m:f>
                      </m:num>
                      <m:den>
                        <m:r>
                          <a:rPr lang="en-US" sz="2400" b="1">
                            <a:solidFill>
                              <a:srgbClr val="0070C0"/>
                            </a:solidFill>
                            <a:latin typeface="Cambria Math"/>
                            <a:cs typeface="B Nazanin" pitchFamily="2" charset="-78"/>
                          </a:rPr>
                          <m:t>𝑚𝑖𝑛</m:t>
                        </m:r>
                      </m:den>
                    </m:f>
                    <m:r>
                      <a:rPr lang="en-US" sz="2400" b="1">
                        <a:solidFill>
                          <a:srgbClr val="0070C0"/>
                        </a:solidFill>
                        <a:latin typeface="Cambria Math"/>
                        <a:cs typeface="B Nazanin" pitchFamily="2" charset="-78"/>
                      </a:rPr>
                      <m:t>)</m:t>
                    </m:r>
                  </m:oMath>
                </a14:m>
                <a:r>
                  <a:rPr lang="fa-IR" sz="2400" b="1" dirty="0">
                    <a:solidFill>
                      <a:srgbClr val="0070C0"/>
                    </a:solidFill>
                    <a:latin typeface="Times New Roman" pitchFamily="18" charset="0"/>
                    <a:cs typeface="B Nazanin" pitchFamily="2" charset="-78"/>
                  </a:rPr>
                  <a:t> </a:t>
                </a:r>
              </a:p>
              <a:p>
                <a:pPr algn="just" rtl="1">
                  <a:buFont typeface="Calibri" pitchFamily="34" charset="0"/>
                  <a:buAutoNum type="arabicPeriod"/>
                </a:pPr>
                <a:r>
                  <a:rPr lang="fa-IR" sz="2400" b="1" dirty="0">
                    <a:solidFill>
                      <a:srgbClr val="0070C0"/>
                    </a:solidFill>
                    <a:latin typeface="Times New Roman" pitchFamily="18" charset="0"/>
                    <a:cs typeface="B Nazanin" pitchFamily="2" charset="-78"/>
                  </a:rPr>
                  <a:t>الف- جذب توسط جو زمین ب- پراکنده ج منعکس د- تابش مستقیم</a:t>
                </a:r>
              </a:p>
              <a:p>
                <a:pPr algn="just" rtl="1">
                  <a:buFont typeface="Calibri" pitchFamily="34" charset="0"/>
                  <a:buAutoNum type="arabicPeriod"/>
                </a:pPr>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2"/>
                <a:stretch>
                  <a:fillRect l="-1704" t="-1482" r="-1037"/>
                </a:stretch>
              </a:blipFill>
            </p:spPr>
            <p:txBody>
              <a:bodyPr/>
              <a:lstStyle/>
              <a:p>
                <a:r>
                  <a:rPr lang="en-US">
                    <a:noFill/>
                  </a:rPr>
                  <a:t> </a:t>
                </a:r>
              </a:p>
            </p:txBody>
          </p:sp>
        </mc:Fallback>
      </mc:AlternateContent>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6369524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ALBEDO"/>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4613" y="1830387"/>
            <a:ext cx="373380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6036" y="2590800"/>
            <a:ext cx="4857750"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200400" y="381000"/>
            <a:ext cx="5472058" cy="830997"/>
          </a:xfrm>
          <a:prstGeom prst="rect">
            <a:avLst/>
          </a:prstGeom>
        </p:spPr>
        <p:txBody>
          <a:bodyPr wrap="square">
            <a:spAutoFit/>
          </a:bodyPr>
          <a:lstStyle/>
          <a:p>
            <a:pPr algn="just" rtl="1">
              <a:buClr>
                <a:srgbClr val="FFFF00"/>
              </a:buClr>
              <a:buSzPct val="70000"/>
              <a:buFont typeface="Wingdings" pitchFamily="2" charset="2"/>
              <a:buChar char="Ø"/>
            </a:pPr>
            <a:r>
              <a:rPr lang="fa-IR" sz="2400" dirty="0">
                <a:solidFill>
                  <a:srgbClr val="FF0000"/>
                </a:solidFill>
                <a:cs typeface="Zar" pitchFamily="2" charset="-78"/>
              </a:rPr>
              <a:t> </a:t>
            </a:r>
            <a:r>
              <a:rPr lang="fa-IR" sz="2400" b="1" dirty="0">
                <a:solidFill>
                  <a:srgbClr val="FF0000"/>
                </a:solidFill>
                <a:cs typeface="Zar" pitchFamily="2" charset="-78"/>
              </a:rPr>
              <a:t>آلبيدو</a:t>
            </a:r>
            <a:r>
              <a:rPr lang="fa-IR" sz="2400" dirty="0">
                <a:solidFill>
                  <a:srgbClr val="FF0000"/>
                </a:solidFill>
                <a:cs typeface="Zar" pitchFamily="2" charset="-78"/>
              </a:rPr>
              <a:t> : </a:t>
            </a:r>
            <a:r>
              <a:rPr lang="fa-IR" sz="2400" dirty="0">
                <a:cs typeface="Zar" pitchFamily="2" charset="-78"/>
              </a:rPr>
              <a:t>نسبت تابش هاي منعکس شده به تابش رسيده به يک سطح را گويند.  </a:t>
            </a:r>
            <a:endParaRPr lang="en-US" sz="2400" dirty="0">
              <a:cs typeface="Zar" pitchFamily="2" charset="-78"/>
            </a:endParaRPr>
          </a:p>
        </p:txBody>
      </p:sp>
    </p:spTree>
    <p:extLst>
      <p:ext uri="{BB962C8B-B14F-4D97-AF65-F5344CB8AC3E}">
        <p14:creationId xmlns:p14="http://schemas.microsoft.com/office/powerpoint/2010/main" val="3622616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6146" name="Picture 2" descr="D:\laptop\drive D\تدریس\هوا و اقلیم\bahrami\1\4-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056" y="533400"/>
            <a:ext cx="8916329"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4253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5082</TotalTime>
  <Words>1856</Words>
  <Application>Microsoft Office PowerPoint</Application>
  <PresentationFormat>On-screen Show (4:3)</PresentationFormat>
  <Paragraphs>174</Paragraphs>
  <Slides>58</Slides>
  <Notes>0</Notes>
  <HiddenSlides>2</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58</vt:i4>
      </vt:variant>
    </vt:vector>
  </HeadingPairs>
  <TitlesOfParts>
    <vt:vector size="61" baseType="lpstr">
      <vt:lpstr>Office Theme</vt:lpstr>
      <vt:lpstr>Equation</vt:lpstr>
      <vt:lpstr>Image</vt:lpstr>
      <vt:lpstr>PowerPoint Presentation</vt:lpstr>
      <vt:lpstr>PowerPoint Presentation</vt:lpstr>
      <vt:lpstr>گرما و دما</vt:lpstr>
      <vt:lpstr> روش هاي انتقال انرژي گرمایی </vt:lpstr>
      <vt:lpstr>PROPERTIES OF WAVES</vt:lpstr>
      <vt:lpstr>Radiation wavelength is measured in 10-6m=μm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توازن گرمایی در عرض های مختلف جغرافیایی</vt:lpstr>
      <vt:lpstr>چگونگی گرم شدن جو زمین </vt:lpstr>
      <vt:lpstr>دلایل بی نظمی در گرم شدن کره زمین </vt:lpstr>
      <vt:lpstr>PowerPoint Presentation</vt:lpstr>
      <vt:lpstr>PowerPoint Presentation</vt:lpstr>
      <vt:lpstr>PowerPoint Presentation</vt:lpstr>
      <vt:lpstr>دلایل بی نظمی در گرم شدن کره زمین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حرکت تند تر زمین در نیمه چپ مدار (پاییز و زمستان) به دلیل جاذبه بیشتر باعث کوتاهتر شدن تعداد روزهای پاییز و زمستان نسبت به تابستان و زمستان می شود</vt:lpstr>
      <vt:lpstr>PowerPoint Presentation</vt:lpstr>
      <vt:lpstr>  واحد هاي اندازه گيري دما</vt:lpstr>
      <vt:lpstr>PowerPoint Presentation</vt:lpstr>
      <vt:lpstr>PowerPoint Presentation</vt:lpstr>
      <vt:lpstr>PowerPoint Presentation</vt:lpstr>
      <vt:lpstr>  طبقه بندي دماسنج 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Mahdi</dc:creator>
  <cp:lastModifiedBy>Mahdi</cp:lastModifiedBy>
  <cp:revision>29</cp:revision>
  <dcterms:created xsi:type="dcterms:W3CDTF">2017-02-13T22:30:37Z</dcterms:created>
  <dcterms:modified xsi:type="dcterms:W3CDTF">2017-05-01T12:26:21Z</dcterms:modified>
</cp:coreProperties>
</file>