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1"/>
  </p:notesMasterIdLst>
  <p:handoutMasterIdLst>
    <p:handoutMasterId r:id="rId22"/>
  </p:handoutMasterIdLst>
  <p:sldIdLst>
    <p:sldId id="256" r:id="rId2"/>
    <p:sldId id="475" r:id="rId3"/>
    <p:sldId id="301" r:id="rId4"/>
    <p:sldId id="477" r:id="rId5"/>
    <p:sldId id="462" r:id="rId6"/>
    <p:sldId id="303" r:id="rId7"/>
    <p:sldId id="409" r:id="rId8"/>
    <p:sldId id="378" r:id="rId9"/>
    <p:sldId id="410" r:id="rId10"/>
    <p:sldId id="387" r:id="rId11"/>
    <p:sldId id="440" r:id="rId12"/>
    <p:sldId id="439" r:id="rId13"/>
    <p:sldId id="385" r:id="rId14"/>
    <p:sldId id="386" r:id="rId15"/>
    <p:sldId id="478" r:id="rId16"/>
    <p:sldId id="479" r:id="rId17"/>
    <p:sldId id="480" r:id="rId18"/>
    <p:sldId id="481" r:id="rId19"/>
    <p:sldId id="315" r:id="rId20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3300"/>
    <a:srgbClr val="0033CC"/>
    <a:srgbClr val="0099FF"/>
    <a:srgbClr val="3399FF"/>
    <a:srgbClr val="CCECFF"/>
    <a:srgbClr val="FF99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56" autoAdjust="0"/>
    <p:restoredTop sz="94758" autoAdjust="0"/>
  </p:normalViewPr>
  <p:slideViewPr>
    <p:cSldViewPr>
      <p:cViewPr>
        <p:scale>
          <a:sx n="70" d="100"/>
          <a:sy n="70" d="100"/>
        </p:scale>
        <p:origin x="480" y="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:a16="http://schemas.microsoft.com/office/drawing/2014/main" id="{C4DE1F73-32A5-4EC9-B5F0-50BF6D8D13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6019" name="Rectangle 3">
            <a:extLst>
              <a:ext uri="{FF2B5EF4-FFF2-40B4-BE49-F238E27FC236}">
                <a16:creationId xmlns:a16="http://schemas.microsoft.com/office/drawing/2014/main" id="{242FD05B-7793-4724-A11A-D48D0399BE1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6020" name="Rectangle 4">
            <a:extLst>
              <a:ext uri="{FF2B5EF4-FFF2-40B4-BE49-F238E27FC236}">
                <a16:creationId xmlns:a16="http://schemas.microsoft.com/office/drawing/2014/main" id="{3ECEDC14-4443-407D-B2C6-5C685A16E62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r>
              <a:rPr lang="en-US" altLang="ko-KR" dirty="0"/>
              <a:t>9장</a:t>
            </a:r>
          </a:p>
        </p:txBody>
      </p:sp>
      <p:sp>
        <p:nvSpPr>
          <p:cNvPr id="86021" name="Rectangle 5">
            <a:extLst>
              <a:ext uri="{FF2B5EF4-FFF2-40B4-BE49-F238E27FC236}">
                <a16:creationId xmlns:a16="http://schemas.microsoft.com/office/drawing/2014/main" id="{329FD088-BE18-4C15-87BC-17E5FF9145C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4B4C36F-B28E-4081-B8F6-D4B8821EBAEE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>
            <a:extLst>
              <a:ext uri="{FF2B5EF4-FFF2-40B4-BE49-F238E27FC236}">
                <a16:creationId xmlns:a16="http://schemas.microsoft.com/office/drawing/2014/main" id="{BFCCF642-C7B5-45F4-AEDB-6A43415EBE7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9091" name="Rectangle 3">
            <a:extLst>
              <a:ext uri="{FF2B5EF4-FFF2-40B4-BE49-F238E27FC236}">
                <a16:creationId xmlns:a16="http://schemas.microsoft.com/office/drawing/2014/main" id="{1ECA1BAD-C048-4B25-BE81-B4F852A6862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837C167B-C055-47D6-92A2-9152BAE17FF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3" name="Rectangle 5">
            <a:extLst>
              <a:ext uri="{FF2B5EF4-FFF2-40B4-BE49-F238E27FC236}">
                <a16:creationId xmlns:a16="http://schemas.microsoft.com/office/drawing/2014/main" id="{94CF74AC-FA36-4BDF-940F-686E60FDB01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89094" name="Rectangle 6">
            <a:extLst>
              <a:ext uri="{FF2B5EF4-FFF2-40B4-BE49-F238E27FC236}">
                <a16:creationId xmlns:a16="http://schemas.microsoft.com/office/drawing/2014/main" id="{AAD0ADD3-BAE0-4903-BF26-310D1436802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r>
              <a:rPr lang="en-US" altLang="ko-KR" dirty="0"/>
              <a:t>9장</a:t>
            </a:r>
          </a:p>
        </p:txBody>
      </p:sp>
      <p:sp>
        <p:nvSpPr>
          <p:cNvPr id="89095" name="Rectangle 7">
            <a:extLst>
              <a:ext uri="{FF2B5EF4-FFF2-40B4-BE49-F238E27FC236}">
                <a16:creationId xmlns:a16="http://schemas.microsoft.com/office/drawing/2014/main" id="{1B6A3407-D93F-490D-AA78-BA575986FB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8188973-FA57-48E8-A0E4-1ED8A0F9102F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6">
            <a:extLst>
              <a:ext uri="{FF2B5EF4-FFF2-40B4-BE49-F238E27FC236}">
                <a16:creationId xmlns:a16="http://schemas.microsoft.com/office/drawing/2014/main" id="{8B605D07-E5CF-442C-922B-63AEF962A79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ko-KR"/>
              <a:t>9장</a:t>
            </a:r>
          </a:p>
        </p:txBody>
      </p:sp>
      <p:sp>
        <p:nvSpPr>
          <p:cNvPr id="142339" name="Rectangle 7">
            <a:extLst>
              <a:ext uri="{FF2B5EF4-FFF2-40B4-BE49-F238E27FC236}">
                <a16:creationId xmlns:a16="http://schemas.microsoft.com/office/drawing/2014/main" id="{D32E29CD-2E01-4E27-82F4-7B1F3D9B8E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9B1BC415-B563-449D-A976-18873E1F492D}" type="slidenum">
              <a:rPr lang="en-US" altLang="ko-KR"/>
              <a:pPr eaLnBrk="1" hangingPunct="1"/>
              <a:t>1</a:t>
            </a:fld>
            <a:endParaRPr lang="en-US" altLang="ko-KR"/>
          </a:p>
        </p:txBody>
      </p:sp>
      <p:sp>
        <p:nvSpPr>
          <p:cNvPr id="142340" name="Rectangle 2">
            <a:extLst>
              <a:ext uri="{FF2B5EF4-FFF2-40B4-BE49-F238E27FC236}">
                <a16:creationId xmlns:a16="http://schemas.microsoft.com/office/drawing/2014/main" id="{4A28C8C4-757B-46EB-A76D-784D030D2B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1" name="Rectangle 3">
            <a:extLst>
              <a:ext uri="{FF2B5EF4-FFF2-40B4-BE49-F238E27FC236}">
                <a16:creationId xmlns:a16="http://schemas.microsoft.com/office/drawing/2014/main" id="{930AD889-21CD-48B2-98AE-D63F24D310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fa-I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>
            <a:extLst>
              <a:ext uri="{FF2B5EF4-FFF2-40B4-BE49-F238E27FC236}">
                <a16:creationId xmlns:a16="http://schemas.microsoft.com/office/drawing/2014/main" id="{4BF1769D-10D6-4BFA-80A7-AB53D3ECDCD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5411" name="Notes Placeholder 2">
            <a:extLst>
              <a:ext uri="{FF2B5EF4-FFF2-40B4-BE49-F238E27FC236}">
                <a16:creationId xmlns:a16="http://schemas.microsoft.com/office/drawing/2014/main" id="{159A1332-36F1-4D0A-8E3D-E948EC0D22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a-IR"/>
          </a:p>
        </p:txBody>
      </p:sp>
      <p:sp>
        <p:nvSpPr>
          <p:cNvPr id="145412" name="Footer Placeholder 3">
            <a:extLst>
              <a:ext uri="{FF2B5EF4-FFF2-40B4-BE49-F238E27FC236}">
                <a16:creationId xmlns:a16="http://schemas.microsoft.com/office/drawing/2014/main" id="{BF9BC9E2-1CCE-4558-83D0-6DC51357485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ko-KR"/>
              <a:t>9장</a:t>
            </a:r>
          </a:p>
        </p:txBody>
      </p:sp>
      <p:sp>
        <p:nvSpPr>
          <p:cNvPr id="145413" name="Slide Number Placeholder 4">
            <a:extLst>
              <a:ext uri="{FF2B5EF4-FFF2-40B4-BE49-F238E27FC236}">
                <a16:creationId xmlns:a16="http://schemas.microsoft.com/office/drawing/2014/main" id="{C7F5F885-C329-467D-B050-EDF969C34A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9A28A66C-E372-423E-B802-3E2166A134D7}" type="slidenum">
              <a:rPr lang="en-US" altLang="ko-KR"/>
              <a:pPr eaLnBrk="1" hangingPunct="1"/>
              <a:t>3</a:t>
            </a:fld>
            <a:endParaRPr lang="en-US" altLang="ko-K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243F8C54-3BEB-4905-91E2-CC9D18620D68}"/>
              </a:ext>
            </a:extLst>
          </p:cNvPr>
          <p:cNvGrpSpPr>
            <a:grpSpLocks/>
          </p:cNvGrpSpPr>
          <p:nvPr/>
        </p:nvGrpSpPr>
        <p:grpSpPr bwMode="auto">
          <a:xfrm>
            <a:off x="0" y="6505575"/>
            <a:ext cx="9144000" cy="304800"/>
            <a:chOff x="0" y="4032"/>
            <a:chExt cx="4992" cy="144"/>
          </a:xfrm>
        </p:grpSpPr>
        <p:grpSp>
          <p:nvGrpSpPr>
            <p:cNvPr id="5" name="Group 3">
              <a:extLst>
                <a:ext uri="{FF2B5EF4-FFF2-40B4-BE49-F238E27FC236}">
                  <a16:creationId xmlns:a16="http://schemas.microsoft.com/office/drawing/2014/main" id="{14F196D9-1EE7-4384-8714-0FFA8E5F8E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" y="4026"/>
              <a:ext cx="2492" cy="145"/>
              <a:chOff x="-7" y="3924"/>
              <a:chExt cx="5760" cy="403"/>
            </a:xfrm>
          </p:grpSpPr>
          <p:sp>
            <p:nvSpPr>
              <p:cNvPr id="29" name="AutoShape 4" descr="좁은 수평선">
                <a:extLst>
                  <a:ext uri="{FF2B5EF4-FFF2-40B4-BE49-F238E27FC236}">
                    <a16:creationId xmlns:a16="http://schemas.microsoft.com/office/drawing/2014/main" id="{9DC90E03-198F-474F-A580-166261BFE3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0" name="AutoShape 5" descr="좁은 수평선">
                <a:extLst>
                  <a:ext uri="{FF2B5EF4-FFF2-40B4-BE49-F238E27FC236}">
                    <a16:creationId xmlns:a16="http://schemas.microsoft.com/office/drawing/2014/main" id="{FCD8404D-5D0C-4BBC-87D2-CD8F776C53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9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1" name="AutoShape 6" descr="좁은 수평선">
                <a:extLst>
                  <a:ext uri="{FF2B5EF4-FFF2-40B4-BE49-F238E27FC236}">
                    <a16:creationId xmlns:a16="http://schemas.microsoft.com/office/drawing/2014/main" id="{712D8D73-74BA-4DE6-A1F6-FAA85EA9BD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6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2" name="AutoShape 7" descr="좁은 수평선">
                <a:extLst>
                  <a:ext uri="{FF2B5EF4-FFF2-40B4-BE49-F238E27FC236}">
                    <a16:creationId xmlns:a16="http://schemas.microsoft.com/office/drawing/2014/main" id="{EAFC84FF-ECAD-41CA-B462-5A29900FA0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3" name="AutoShape 8" descr="좁은 수평선">
                <a:extLst>
                  <a:ext uri="{FF2B5EF4-FFF2-40B4-BE49-F238E27FC236}">
                    <a16:creationId xmlns:a16="http://schemas.microsoft.com/office/drawing/2014/main" id="{3580D123-DDAB-476A-8696-1EADAA22E0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9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4" name="AutoShape 9" descr="좁은 수평선">
                <a:extLst>
                  <a:ext uri="{FF2B5EF4-FFF2-40B4-BE49-F238E27FC236}">
                    <a16:creationId xmlns:a16="http://schemas.microsoft.com/office/drawing/2014/main" id="{BD402A51-A198-4032-9708-1D1B195A2C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3" y="3934"/>
                <a:ext cx="37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5" name="AutoShape 10" descr="좁은 수평선">
                <a:extLst>
                  <a:ext uri="{FF2B5EF4-FFF2-40B4-BE49-F238E27FC236}">
                    <a16:creationId xmlns:a16="http://schemas.microsoft.com/office/drawing/2014/main" id="{02CFFCB6-DEDD-46BB-BCB0-AAE26387B0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28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6" name="AutoShape 11" descr="좁은 수평선">
                <a:extLst>
                  <a:ext uri="{FF2B5EF4-FFF2-40B4-BE49-F238E27FC236}">
                    <a16:creationId xmlns:a16="http://schemas.microsoft.com/office/drawing/2014/main" id="{3A88D336-4D82-4DB2-BC6C-547FFAB96B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7" name="AutoShape 12" descr="좁은 수평선">
                <a:extLst>
                  <a:ext uri="{FF2B5EF4-FFF2-40B4-BE49-F238E27FC236}">
                    <a16:creationId xmlns:a16="http://schemas.microsoft.com/office/drawing/2014/main" id="{A485D049-7F94-41A2-A7FE-602FE147EE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0" y="3928"/>
                <a:ext cx="38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8" name="AutoShape 13" descr="좁은 수평선">
                <a:extLst>
                  <a:ext uri="{FF2B5EF4-FFF2-40B4-BE49-F238E27FC236}">
                    <a16:creationId xmlns:a16="http://schemas.microsoft.com/office/drawing/2014/main" id="{39B18E76-B18D-492F-92E9-1F6BFB37B8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9" name="AutoShape 14" descr="좁은 수평선">
                <a:extLst>
                  <a:ext uri="{FF2B5EF4-FFF2-40B4-BE49-F238E27FC236}">
                    <a16:creationId xmlns:a16="http://schemas.microsoft.com/office/drawing/2014/main" id="{94F145CD-8A39-4CC3-BABC-91A4FD06D7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0" name="AutoShape 15" descr="좁은 수평선">
                <a:extLst>
                  <a:ext uri="{FF2B5EF4-FFF2-40B4-BE49-F238E27FC236}">
                    <a16:creationId xmlns:a16="http://schemas.microsoft.com/office/drawing/2014/main" id="{2F96E8C1-9BB2-415C-A90A-46469FAEFE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2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1" name="AutoShape 16" descr="좁은 수평선">
                <a:extLst>
                  <a:ext uri="{FF2B5EF4-FFF2-40B4-BE49-F238E27FC236}">
                    <a16:creationId xmlns:a16="http://schemas.microsoft.com/office/drawing/2014/main" id="{B75C858D-2137-4658-84AC-DCC4561A13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28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2" name="AutoShape 17" descr="좁은 수평선">
                <a:extLst>
                  <a:ext uri="{FF2B5EF4-FFF2-40B4-BE49-F238E27FC236}">
                    <a16:creationId xmlns:a16="http://schemas.microsoft.com/office/drawing/2014/main" id="{93820B03-99C9-4FE1-AFB8-4AE05BD0B9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34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3" name="AutoShape 18" descr="좁은 수평선">
                <a:extLst>
                  <a:ext uri="{FF2B5EF4-FFF2-40B4-BE49-F238E27FC236}">
                    <a16:creationId xmlns:a16="http://schemas.microsoft.com/office/drawing/2014/main" id="{417B8EBB-B28E-4D9E-BC61-215454AA3D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5" y="3928"/>
                <a:ext cx="38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4" name="AutoShape 19" descr="좁은 수평선">
                <a:extLst>
                  <a:ext uri="{FF2B5EF4-FFF2-40B4-BE49-F238E27FC236}">
                    <a16:creationId xmlns:a16="http://schemas.microsoft.com/office/drawing/2014/main" id="{761743F5-34AD-4F19-A7AC-A703A60E41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5" name="AutoShape 20" descr="좁은 수평선">
                <a:extLst>
                  <a:ext uri="{FF2B5EF4-FFF2-40B4-BE49-F238E27FC236}">
                    <a16:creationId xmlns:a16="http://schemas.microsoft.com/office/drawing/2014/main" id="{88CF1BC4-2565-4E5F-A389-C94E26982B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8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6" name="AutoShape 21" descr="좁은 수평선">
                <a:extLst>
                  <a:ext uri="{FF2B5EF4-FFF2-40B4-BE49-F238E27FC236}">
                    <a16:creationId xmlns:a16="http://schemas.microsoft.com/office/drawing/2014/main" id="{D0022E86-6193-4A7A-88F9-9C5704A50A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3" y="3924"/>
                <a:ext cx="42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7" name="AutoShape 22" descr="좁은 수평선">
                <a:extLst>
                  <a:ext uri="{FF2B5EF4-FFF2-40B4-BE49-F238E27FC236}">
                    <a16:creationId xmlns:a16="http://schemas.microsoft.com/office/drawing/2014/main" id="{F2B95F6A-022B-4B67-9EDA-28C69318F3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8" name="AutoShape 23" descr="좁은 수평선">
                <a:extLst>
                  <a:ext uri="{FF2B5EF4-FFF2-40B4-BE49-F238E27FC236}">
                    <a16:creationId xmlns:a16="http://schemas.microsoft.com/office/drawing/2014/main" id="{9448AD9D-42BF-432D-B1D7-B6A72E234C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9" name="AutoShape 24" descr="좁은 수평선">
                <a:extLst>
                  <a:ext uri="{FF2B5EF4-FFF2-40B4-BE49-F238E27FC236}">
                    <a16:creationId xmlns:a16="http://schemas.microsoft.com/office/drawing/2014/main" id="{409B0600-9D3E-40D3-9347-16606D229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50" name="AutoShape 25" descr="좁은 수평선">
                <a:extLst>
                  <a:ext uri="{FF2B5EF4-FFF2-40B4-BE49-F238E27FC236}">
                    <a16:creationId xmlns:a16="http://schemas.microsoft.com/office/drawing/2014/main" id="{845319A5-8F73-41C7-957F-A9A9588F8F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6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</p:grpSp>
        <p:grpSp>
          <p:nvGrpSpPr>
            <p:cNvPr id="6" name="Group 26">
              <a:extLst>
                <a:ext uri="{FF2B5EF4-FFF2-40B4-BE49-F238E27FC236}">
                  <a16:creationId xmlns:a16="http://schemas.microsoft.com/office/drawing/2014/main" id="{DFCE9791-BCC3-4DF7-AB9E-A805F5EC1F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9" y="4026"/>
              <a:ext cx="2492" cy="145"/>
              <a:chOff x="-7" y="3924"/>
              <a:chExt cx="5760" cy="403"/>
            </a:xfrm>
          </p:grpSpPr>
          <p:sp>
            <p:nvSpPr>
              <p:cNvPr id="7" name="AutoShape 27" descr="좁은 수평선">
                <a:extLst>
                  <a:ext uri="{FF2B5EF4-FFF2-40B4-BE49-F238E27FC236}">
                    <a16:creationId xmlns:a16="http://schemas.microsoft.com/office/drawing/2014/main" id="{4D63095F-C1DA-47F8-9C03-D0D91D6DDD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8" name="AutoShape 28" descr="좁은 수평선">
                <a:extLst>
                  <a:ext uri="{FF2B5EF4-FFF2-40B4-BE49-F238E27FC236}">
                    <a16:creationId xmlns:a16="http://schemas.microsoft.com/office/drawing/2014/main" id="{CDB743B0-CB1F-43F7-AA32-A29D9EE529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9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9" name="AutoShape 29" descr="좁은 수평선">
                <a:extLst>
                  <a:ext uri="{FF2B5EF4-FFF2-40B4-BE49-F238E27FC236}">
                    <a16:creationId xmlns:a16="http://schemas.microsoft.com/office/drawing/2014/main" id="{67EDEE53-41BD-45B7-9CDF-49289F0901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6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" name="AutoShape 30" descr="좁은 수평선">
                <a:extLst>
                  <a:ext uri="{FF2B5EF4-FFF2-40B4-BE49-F238E27FC236}">
                    <a16:creationId xmlns:a16="http://schemas.microsoft.com/office/drawing/2014/main" id="{2DE6D35B-94CD-4490-9C6B-6B39408B15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1" name="AutoShape 31" descr="좁은 수평선">
                <a:extLst>
                  <a:ext uri="{FF2B5EF4-FFF2-40B4-BE49-F238E27FC236}">
                    <a16:creationId xmlns:a16="http://schemas.microsoft.com/office/drawing/2014/main" id="{E97CBDFD-367F-451A-A650-DD052EDDFD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9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2" name="AutoShape 32" descr="좁은 수평선">
                <a:extLst>
                  <a:ext uri="{FF2B5EF4-FFF2-40B4-BE49-F238E27FC236}">
                    <a16:creationId xmlns:a16="http://schemas.microsoft.com/office/drawing/2014/main" id="{9E1D5198-9754-444E-B460-E82259D3E4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3" y="3934"/>
                <a:ext cx="37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3" name="AutoShape 33" descr="좁은 수평선">
                <a:extLst>
                  <a:ext uri="{FF2B5EF4-FFF2-40B4-BE49-F238E27FC236}">
                    <a16:creationId xmlns:a16="http://schemas.microsoft.com/office/drawing/2014/main" id="{28EC1600-C2CA-4F59-A6D3-BEB4771036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28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4" name="AutoShape 34" descr="좁은 수평선">
                <a:extLst>
                  <a:ext uri="{FF2B5EF4-FFF2-40B4-BE49-F238E27FC236}">
                    <a16:creationId xmlns:a16="http://schemas.microsoft.com/office/drawing/2014/main" id="{405D3893-018E-4A64-8215-AE4AB30826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5" name="AutoShape 35" descr="좁은 수평선">
                <a:extLst>
                  <a:ext uri="{FF2B5EF4-FFF2-40B4-BE49-F238E27FC236}">
                    <a16:creationId xmlns:a16="http://schemas.microsoft.com/office/drawing/2014/main" id="{21125C08-BB4D-4FAC-9C98-838E204EE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0" y="3928"/>
                <a:ext cx="38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6" name="AutoShape 36" descr="좁은 수평선">
                <a:extLst>
                  <a:ext uri="{FF2B5EF4-FFF2-40B4-BE49-F238E27FC236}">
                    <a16:creationId xmlns:a16="http://schemas.microsoft.com/office/drawing/2014/main" id="{B8044A67-01F8-4E76-9216-120B6DEFA4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7" name="AutoShape 37" descr="좁은 수평선">
                <a:extLst>
                  <a:ext uri="{FF2B5EF4-FFF2-40B4-BE49-F238E27FC236}">
                    <a16:creationId xmlns:a16="http://schemas.microsoft.com/office/drawing/2014/main" id="{38CF291F-1532-46D3-AE3E-B86A1440A4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8" name="AutoShape 38" descr="좁은 수평선">
                <a:extLst>
                  <a:ext uri="{FF2B5EF4-FFF2-40B4-BE49-F238E27FC236}">
                    <a16:creationId xmlns:a16="http://schemas.microsoft.com/office/drawing/2014/main" id="{A511967C-4523-4A9A-A934-92A00D25B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2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9" name="AutoShape 39" descr="좁은 수평선">
                <a:extLst>
                  <a:ext uri="{FF2B5EF4-FFF2-40B4-BE49-F238E27FC236}">
                    <a16:creationId xmlns:a16="http://schemas.microsoft.com/office/drawing/2014/main" id="{0B5AE5B0-5A1D-47BD-87DB-FC0216AEDE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28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0" name="AutoShape 40" descr="좁은 수평선">
                <a:extLst>
                  <a:ext uri="{FF2B5EF4-FFF2-40B4-BE49-F238E27FC236}">
                    <a16:creationId xmlns:a16="http://schemas.microsoft.com/office/drawing/2014/main" id="{47EEE356-E238-495C-8CC9-91C4A0D3B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34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1" name="AutoShape 41" descr="좁은 수평선">
                <a:extLst>
                  <a:ext uri="{FF2B5EF4-FFF2-40B4-BE49-F238E27FC236}">
                    <a16:creationId xmlns:a16="http://schemas.microsoft.com/office/drawing/2014/main" id="{2A8B5153-38EE-4AFD-8A9C-9122294EB6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5" y="3928"/>
                <a:ext cx="38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2" name="AutoShape 42" descr="좁은 수평선">
                <a:extLst>
                  <a:ext uri="{FF2B5EF4-FFF2-40B4-BE49-F238E27FC236}">
                    <a16:creationId xmlns:a16="http://schemas.microsoft.com/office/drawing/2014/main" id="{356C3B78-C564-4D35-AD3D-8D2B37B220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3" name="AutoShape 43" descr="좁은 수평선">
                <a:extLst>
                  <a:ext uri="{FF2B5EF4-FFF2-40B4-BE49-F238E27FC236}">
                    <a16:creationId xmlns:a16="http://schemas.microsoft.com/office/drawing/2014/main" id="{A53D405A-2738-4522-89FB-2934BBF171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8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4" name="AutoShape 44" descr="좁은 수평선">
                <a:extLst>
                  <a:ext uri="{FF2B5EF4-FFF2-40B4-BE49-F238E27FC236}">
                    <a16:creationId xmlns:a16="http://schemas.microsoft.com/office/drawing/2014/main" id="{3B17EE06-24AC-4979-AC4D-B1D0FC89C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3" y="3924"/>
                <a:ext cx="42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5" name="AutoShape 45" descr="좁은 수평선">
                <a:extLst>
                  <a:ext uri="{FF2B5EF4-FFF2-40B4-BE49-F238E27FC236}">
                    <a16:creationId xmlns:a16="http://schemas.microsoft.com/office/drawing/2014/main" id="{D65E5C62-0593-433A-83D4-B4CCAF51F9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6" name="AutoShape 46" descr="좁은 수평선">
                <a:extLst>
                  <a:ext uri="{FF2B5EF4-FFF2-40B4-BE49-F238E27FC236}">
                    <a16:creationId xmlns:a16="http://schemas.microsoft.com/office/drawing/2014/main" id="{1E0D9447-68EA-4E28-8B7D-5E3A2250AA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7" name="AutoShape 47" descr="좁은 수평선">
                <a:extLst>
                  <a:ext uri="{FF2B5EF4-FFF2-40B4-BE49-F238E27FC236}">
                    <a16:creationId xmlns:a16="http://schemas.microsoft.com/office/drawing/2014/main" id="{80BF492C-9369-4D2B-9471-7A48687329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8" name="AutoShape 48" descr="좁은 수평선">
                <a:extLst>
                  <a:ext uri="{FF2B5EF4-FFF2-40B4-BE49-F238E27FC236}">
                    <a16:creationId xmlns:a16="http://schemas.microsoft.com/office/drawing/2014/main" id="{77DB0E6E-0407-4392-84E6-C60BA21A5E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6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</p:grpSp>
      </p:grpSp>
      <p:grpSp>
        <p:nvGrpSpPr>
          <p:cNvPr id="51" name="Group 49">
            <a:extLst>
              <a:ext uri="{FF2B5EF4-FFF2-40B4-BE49-F238E27FC236}">
                <a16:creationId xmlns:a16="http://schemas.microsoft.com/office/drawing/2014/main" id="{08901153-BE5F-40A0-AD64-FED16D702C5B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2362200"/>
            <a:ext cx="7924800" cy="762000"/>
            <a:chOff x="384" y="1488"/>
            <a:chExt cx="4992" cy="480"/>
          </a:xfrm>
        </p:grpSpPr>
        <p:sp>
          <p:nvSpPr>
            <p:cNvPr id="52" name="Line 50">
              <a:extLst>
                <a:ext uri="{FF2B5EF4-FFF2-40B4-BE49-F238E27FC236}">
                  <a16:creationId xmlns:a16="http://schemas.microsoft.com/office/drawing/2014/main" id="{D560F568-F28C-40ED-944B-FE847699FB0C}"/>
                </a:ext>
              </a:extLst>
            </p:cNvPr>
            <p:cNvSpPr>
              <a:spLocks noChangeShapeType="1"/>
            </p:cNvSpPr>
            <p:nvPr/>
          </p:nvSpPr>
          <p:spPr bwMode="ltGray">
            <a:xfrm>
              <a:off x="483" y="1488"/>
              <a:ext cx="4787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3" name="Line 51">
              <a:extLst>
                <a:ext uri="{FF2B5EF4-FFF2-40B4-BE49-F238E27FC236}">
                  <a16:creationId xmlns:a16="http://schemas.microsoft.com/office/drawing/2014/main" id="{BF2A77CC-6735-429D-A123-3886414D196F}"/>
                </a:ext>
              </a:extLst>
            </p:cNvPr>
            <p:cNvSpPr>
              <a:spLocks noChangeShapeType="1"/>
            </p:cNvSpPr>
            <p:nvPr/>
          </p:nvSpPr>
          <p:spPr bwMode="gray">
            <a:xfrm flipV="1">
              <a:off x="483" y="1968"/>
              <a:ext cx="4787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54" name="Group 52">
              <a:extLst>
                <a:ext uri="{FF2B5EF4-FFF2-40B4-BE49-F238E27FC236}">
                  <a16:creationId xmlns:a16="http://schemas.microsoft.com/office/drawing/2014/main" id="{CB382D69-BCEA-41B0-8496-369A5093E103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384" y="1513"/>
              <a:ext cx="507" cy="426"/>
              <a:chOff x="384" y="1513"/>
              <a:chExt cx="507" cy="426"/>
            </a:xfrm>
          </p:grpSpPr>
          <p:sp>
            <p:nvSpPr>
              <p:cNvPr id="64" name="AutoShape 53">
                <a:extLst>
                  <a:ext uri="{FF2B5EF4-FFF2-40B4-BE49-F238E27FC236}">
                    <a16:creationId xmlns:a16="http://schemas.microsoft.com/office/drawing/2014/main" id="{A880D356-9295-4E69-B55F-91378A50BB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7" y="1518"/>
                <a:ext cx="242" cy="421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65" name="Freeform 54">
                <a:extLst>
                  <a:ext uri="{FF2B5EF4-FFF2-40B4-BE49-F238E27FC236}">
                    <a16:creationId xmlns:a16="http://schemas.microsoft.com/office/drawing/2014/main" id="{C78CC7D4-9F8C-4D06-8E84-242FEDC8C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" y="1513"/>
                <a:ext cx="242" cy="215"/>
              </a:xfrm>
              <a:custGeom>
                <a:avLst/>
                <a:gdLst>
                  <a:gd name="T0" fmla="*/ 112 w 196"/>
                  <a:gd name="T1" fmla="*/ 291 h 158"/>
                  <a:gd name="T2" fmla="*/ 299 w 196"/>
                  <a:gd name="T3" fmla="*/ 293 h 158"/>
                  <a:gd name="T4" fmla="*/ 177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6" name="Freeform 55">
                <a:extLst>
                  <a:ext uri="{FF2B5EF4-FFF2-40B4-BE49-F238E27FC236}">
                    <a16:creationId xmlns:a16="http://schemas.microsoft.com/office/drawing/2014/main" id="{335CE6C9-1B75-4092-B148-B9267BD9A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" y="1725"/>
                <a:ext cx="242" cy="211"/>
              </a:xfrm>
              <a:custGeom>
                <a:avLst/>
                <a:gdLst>
                  <a:gd name="T0" fmla="*/ 116 w 192"/>
                  <a:gd name="T1" fmla="*/ 1 h 157"/>
                  <a:gd name="T2" fmla="*/ 305 w 192"/>
                  <a:gd name="T3" fmla="*/ 0 h 157"/>
                  <a:gd name="T4" fmla="*/ 179 w 192"/>
                  <a:gd name="T5" fmla="*/ 284 h 157"/>
                  <a:gd name="T6" fmla="*/ 0 w 192"/>
                  <a:gd name="T7" fmla="*/ 284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7" name="AutoShape 56">
                <a:extLst>
                  <a:ext uri="{FF2B5EF4-FFF2-40B4-BE49-F238E27FC236}">
                    <a16:creationId xmlns:a16="http://schemas.microsoft.com/office/drawing/2014/main" id="{DF2E43E0-AE3E-4DCD-AB9C-5E0FE5405C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1513"/>
                <a:ext cx="172" cy="426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68" name="Freeform 57">
                <a:extLst>
                  <a:ext uri="{FF2B5EF4-FFF2-40B4-BE49-F238E27FC236}">
                    <a16:creationId xmlns:a16="http://schemas.microsoft.com/office/drawing/2014/main" id="{BAD605B0-D713-489D-ADB6-47B1D580F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" y="1517"/>
                <a:ext cx="242" cy="211"/>
              </a:xfrm>
              <a:custGeom>
                <a:avLst/>
                <a:gdLst>
                  <a:gd name="T0" fmla="*/ 105 w 196"/>
                  <a:gd name="T1" fmla="*/ 282 h 158"/>
                  <a:gd name="T2" fmla="*/ 299 w 196"/>
                  <a:gd name="T3" fmla="*/ 282 h 158"/>
                  <a:gd name="T4" fmla="*/ 186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9" name="Freeform 58">
                <a:extLst>
                  <a:ext uri="{FF2B5EF4-FFF2-40B4-BE49-F238E27FC236}">
                    <a16:creationId xmlns:a16="http://schemas.microsoft.com/office/drawing/2014/main" id="{E8BDE82C-509F-4400-860F-ED417FD5F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" y="1725"/>
                <a:ext cx="245" cy="211"/>
              </a:xfrm>
              <a:custGeom>
                <a:avLst/>
                <a:gdLst>
                  <a:gd name="T0" fmla="*/ 107 w 194"/>
                  <a:gd name="T1" fmla="*/ 0 h 158"/>
                  <a:gd name="T2" fmla="*/ 309 w 194"/>
                  <a:gd name="T3" fmla="*/ 0 h 158"/>
                  <a:gd name="T4" fmla="*/ 192 w 194"/>
                  <a:gd name="T5" fmla="*/ 282 h 158"/>
                  <a:gd name="T6" fmla="*/ 0 w 194"/>
                  <a:gd name="T7" fmla="*/ 28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70" name="Freeform 59">
                <a:extLst>
                  <a:ext uri="{FF2B5EF4-FFF2-40B4-BE49-F238E27FC236}">
                    <a16:creationId xmlns:a16="http://schemas.microsoft.com/office/drawing/2014/main" id="{1D555E13-B4B3-40C9-97C0-917AE1BD2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" y="1589"/>
                <a:ext cx="109" cy="136"/>
              </a:xfrm>
              <a:custGeom>
                <a:avLst/>
                <a:gdLst>
                  <a:gd name="T0" fmla="*/ 71 w 86"/>
                  <a:gd name="T1" fmla="*/ 0 h 102"/>
                  <a:gd name="T2" fmla="*/ 0 w 86"/>
                  <a:gd name="T3" fmla="*/ 181 h 102"/>
                  <a:gd name="T4" fmla="*/ 138 w 86"/>
                  <a:gd name="T5" fmla="*/ 181 h 102"/>
                  <a:gd name="T6" fmla="*/ 71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71" name="Freeform 60">
                <a:extLst>
                  <a:ext uri="{FF2B5EF4-FFF2-40B4-BE49-F238E27FC236}">
                    <a16:creationId xmlns:a16="http://schemas.microsoft.com/office/drawing/2014/main" id="{0EC19D3C-ED31-4894-9053-B33BDDDF8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" y="1725"/>
                <a:ext cx="109" cy="137"/>
              </a:xfrm>
              <a:custGeom>
                <a:avLst/>
                <a:gdLst>
                  <a:gd name="T0" fmla="*/ 67 w 86"/>
                  <a:gd name="T1" fmla="*/ 184 h 102"/>
                  <a:gd name="T2" fmla="*/ 0 w 86"/>
                  <a:gd name="T3" fmla="*/ 0 h 102"/>
                  <a:gd name="T4" fmla="*/ 138 w 86"/>
                  <a:gd name="T5" fmla="*/ 0 h 102"/>
                  <a:gd name="T6" fmla="*/ 67 w 86"/>
                  <a:gd name="T7" fmla="*/ 184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</p:grpSp>
        <p:grpSp>
          <p:nvGrpSpPr>
            <p:cNvPr id="55" name="Group 61">
              <a:extLst>
                <a:ext uri="{FF2B5EF4-FFF2-40B4-BE49-F238E27FC236}">
                  <a16:creationId xmlns:a16="http://schemas.microsoft.com/office/drawing/2014/main" id="{50F03CFD-7266-4C57-B030-7CE7A1C1AD4F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895" y="1513"/>
              <a:ext cx="481" cy="426"/>
              <a:chOff x="4895" y="1513"/>
              <a:chExt cx="481" cy="426"/>
            </a:xfrm>
          </p:grpSpPr>
          <p:sp>
            <p:nvSpPr>
              <p:cNvPr id="56" name="AutoShape 62">
                <a:extLst>
                  <a:ext uri="{FF2B5EF4-FFF2-40B4-BE49-F238E27FC236}">
                    <a16:creationId xmlns:a16="http://schemas.microsoft.com/office/drawing/2014/main" id="{D5014130-5BF2-4E14-AB9D-10C4FFD0B1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30" y="1518"/>
                <a:ext cx="230" cy="421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57" name="Freeform 63">
                <a:extLst>
                  <a:ext uri="{FF2B5EF4-FFF2-40B4-BE49-F238E27FC236}">
                    <a16:creationId xmlns:a16="http://schemas.microsoft.com/office/drawing/2014/main" id="{DA569585-882C-47C8-9AF5-FA05FC5862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" y="1518"/>
                <a:ext cx="230" cy="210"/>
              </a:xfrm>
              <a:custGeom>
                <a:avLst/>
                <a:gdLst>
                  <a:gd name="T0" fmla="*/ 102 w 196"/>
                  <a:gd name="T1" fmla="*/ 278 h 158"/>
                  <a:gd name="T2" fmla="*/ 270 w 196"/>
                  <a:gd name="T3" fmla="*/ 279 h 158"/>
                  <a:gd name="T4" fmla="*/ 160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58" name="Freeform 64">
                <a:extLst>
                  <a:ext uri="{FF2B5EF4-FFF2-40B4-BE49-F238E27FC236}">
                    <a16:creationId xmlns:a16="http://schemas.microsoft.com/office/drawing/2014/main" id="{5D2CEC41-AC05-4DC5-B16F-3FFAEFA51E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" y="1725"/>
                <a:ext cx="230" cy="211"/>
              </a:xfrm>
              <a:custGeom>
                <a:avLst/>
                <a:gdLst>
                  <a:gd name="T0" fmla="*/ 104 w 192"/>
                  <a:gd name="T1" fmla="*/ 1 h 157"/>
                  <a:gd name="T2" fmla="*/ 276 w 192"/>
                  <a:gd name="T3" fmla="*/ 0 h 157"/>
                  <a:gd name="T4" fmla="*/ 162 w 192"/>
                  <a:gd name="T5" fmla="*/ 284 h 157"/>
                  <a:gd name="T6" fmla="*/ 0 w 192"/>
                  <a:gd name="T7" fmla="*/ 284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59" name="AutoShape 65">
                <a:extLst>
                  <a:ext uri="{FF2B5EF4-FFF2-40B4-BE49-F238E27FC236}">
                    <a16:creationId xmlns:a16="http://schemas.microsoft.com/office/drawing/2014/main" id="{57CC72C9-D000-47C0-93D8-AE8B001F07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5" y="1513"/>
                <a:ext cx="163" cy="426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60" name="Freeform 66">
                <a:extLst>
                  <a:ext uri="{FF2B5EF4-FFF2-40B4-BE49-F238E27FC236}">
                    <a16:creationId xmlns:a16="http://schemas.microsoft.com/office/drawing/2014/main" id="{622FE71F-1926-4238-BD6F-6CF6038971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6" y="1517"/>
                <a:ext cx="230" cy="211"/>
              </a:xfrm>
              <a:custGeom>
                <a:avLst/>
                <a:gdLst>
                  <a:gd name="T0" fmla="*/ 95 w 196"/>
                  <a:gd name="T1" fmla="*/ 282 h 158"/>
                  <a:gd name="T2" fmla="*/ 270 w 196"/>
                  <a:gd name="T3" fmla="*/ 282 h 158"/>
                  <a:gd name="T4" fmla="*/ 168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1" name="Freeform 67">
                <a:extLst>
                  <a:ext uri="{FF2B5EF4-FFF2-40B4-BE49-F238E27FC236}">
                    <a16:creationId xmlns:a16="http://schemas.microsoft.com/office/drawing/2014/main" id="{E6A5D4E5-F321-4C87-B5A1-6E688090F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4" y="1725"/>
                <a:ext cx="232" cy="211"/>
              </a:xfrm>
              <a:custGeom>
                <a:avLst/>
                <a:gdLst>
                  <a:gd name="T0" fmla="*/ 96 w 194"/>
                  <a:gd name="T1" fmla="*/ 0 h 158"/>
                  <a:gd name="T2" fmla="*/ 277 w 194"/>
                  <a:gd name="T3" fmla="*/ 0 h 158"/>
                  <a:gd name="T4" fmla="*/ 172 w 194"/>
                  <a:gd name="T5" fmla="*/ 282 h 158"/>
                  <a:gd name="T6" fmla="*/ 0 w 194"/>
                  <a:gd name="T7" fmla="*/ 28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2" name="Freeform 68">
                <a:extLst>
                  <a:ext uri="{FF2B5EF4-FFF2-40B4-BE49-F238E27FC236}">
                    <a16:creationId xmlns:a16="http://schemas.microsoft.com/office/drawing/2014/main" id="{F51BE33F-37CF-441C-96C6-309FCAD49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4" y="1589"/>
                <a:ext cx="103" cy="136"/>
              </a:xfrm>
              <a:custGeom>
                <a:avLst/>
                <a:gdLst>
                  <a:gd name="T0" fmla="*/ 63 w 86"/>
                  <a:gd name="T1" fmla="*/ 0 h 102"/>
                  <a:gd name="T2" fmla="*/ 0 w 86"/>
                  <a:gd name="T3" fmla="*/ 181 h 102"/>
                  <a:gd name="T4" fmla="*/ 123 w 86"/>
                  <a:gd name="T5" fmla="*/ 181 h 102"/>
                  <a:gd name="T6" fmla="*/ 63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3" name="Freeform 69">
                <a:extLst>
                  <a:ext uri="{FF2B5EF4-FFF2-40B4-BE49-F238E27FC236}">
                    <a16:creationId xmlns:a16="http://schemas.microsoft.com/office/drawing/2014/main" id="{C945F6F3-42FC-49F2-B1E0-036904962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4" y="1725"/>
                <a:ext cx="103" cy="137"/>
              </a:xfrm>
              <a:custGeom>
                <a:avLst/>
                <a:gdLst>
                  <a:gd name="T0" fmla="*/ 60 w 86"/>
                  <a:gd name="T1" fmla="*/ 184 h 102"/>
                  <a:gd name="T2" fmla="*/ 0 w 86"/>
                  <a:gd name="T3" fmla="*/ 0 h 102"/>
                  <a:gd name="T4" fmla="*/ 123 w 86"/>
                  <a:gd name="T5" fmla="*/ 0 h 102"/>
                  <a:gd name="T6" fmla="*/ 60 w 86"/>
                  <a:gd name="T7" fmla="*/ 184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</p:grpSp>
      </p:grpSp>
      <p:sp>
        <p:nvSpPr>
          <p:cNvPr id="72" name="Text Box 75">
            <a:extLst>
              <a:ext uri="{FF2B5EF4-FFF2-40B4-BE49-F238E27FC236}">
                <a16:creationId xmlns:a16="http://schemas.microsoft.com/office/drawing/2014/main" id="{9E63FB97-FCB3-49BB-A3DD-7518F2EBE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0325" y="1058863"/>
            <a:ext cx="184150" cy="3667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9pPr>
          </a:lstStyle>
          <a:p>
            <a:pPr latinLnBrk="0">
              <a:defRPr/>
            </a:pPr>
            <a:endParaRPr kumimoji="0" lang="en-US" altLang="fa-IR" dirty="0">
              <a:latin typeface="Arial" charset="0"/>
              <a:ea typeface="+mn-ea"/>
            </a:endParaRPr>
          </a:p>
        </p:txBody>
      </p:sp>
      <p:sp>
        <p:nvSpPr>
          <p:cNvPr id="5190" name="Rectangle 7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5191" name="Rectangle 7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600"/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73" name="Date Placeholder 72">
            <a:extLst>
              <a:ext uri="{FF2B5EF4-FFF2-40B4-BE49-F238E27FC236}">
                <a16:creationId xmlns:a16="http://schemas.microsoft.com/office/drawing/2014/main" id="{8802756A-40C0-4FFA-8703-5BDFEEB546E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4" name="Footer Placeholder 73">
            <a:extLst>
              <a:ext uri="{FF2B5EF4-FFF2-40B4-BE49-F238E27FC236}">
                <a16:creationId xmlns:a16="http://schemas.microsoft.com/office/drawing/2014/main" id="{57040149-349E-4617-ABEE-24054E483F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5" name="Slide Number Placeholder 74">
            <a:extLst>
              <a:ext uri="{FF2B5EF4-FFF2-40B4-BE49-F238E27FC236}">
                <a16:creationId xmlns:a16="http://schemas.microsoft.com/office/drawing/2014/main" id="{985A80C2-047C-4B86-B8EC-7EA2DF0E28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2FF1E4-7DEE-4CF2-81CF-FA670822A2F8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72244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C735C28A-D0BF-4801-87BA-DD17BD8BC09C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2A650CF9-DDDC-4795-A314-45B692137C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2734B3EA-0436-4B18-8ABF-1F074FFE77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56A3EF-2626-43EB-9956-5323D18978DF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065997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90D26626-93F6-4072-904B-41ECD6BD63A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DD313B49-08A8-489C-8DA6-72B4093472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B57B4B75-0EF4-4ECB-A8BA-F11A9C3087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0352F0-CFF9-4BBC-A259-6B9E0EF324CC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14985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163FA48F-8FBF-4D51-8213-E54338B033B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88B3AD28-9FD6-445A-B89B-17FA4643C6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171ECCC4-2D95-4953-8565-B98C29AC9D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5A02FE-30DD-4D2E-992A-1C48ECB61F41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536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F5E15F58-1816-45E3-8BFA-F4F8588FFA5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A9E9E46F-1970-4059-8477-A86797C052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2FCB7A76-2BDA-40C4-BBFD-76C64D7F3B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FD84A4-FBD1-420E-A301-BEB07437A9D6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03765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1">
            <a:extLst>
              <a:ext uri="{FF2B5EF4-FFF2-40B4-BE49-F238E27FC236}">
                <a16:creationId xmlns:a16="http://schemas.microsoft.com/office/drawing/2014/main" id="{2DB367BC-57F8-4D5F-904E-49F8F52AF81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2">
            <a:extLst>
              <a:ext uri="{FF2B5EF4-FFF2-40B4-BE49-F238E27FC236}">
                <a16:creationId xmlns:a16="http://schemas.microsoft.com/office/drawing/2014/main" id="{BE26790F-846D-45DB-B453-E09056F874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" name="Rectangle 73">
            <a:extLst>
              <a:ext uri="{FF2B5EF4-FFF2-40B4-BE49-F238E27FC236}">
                <a16:creationId xmlns:a16="http://schemas.microsoft.com/office/drawing/2014/main" id="{6445F657-2920-4B90-8C76-60BA673935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44A3D2-7DEC-49ED-B7B1-F9B15046A080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77410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71">
            <a:extLst>
              <a:ext uri="{FF2B5EF4-FFF2-40B4-BE49-F238E27FC236}">
                <a16:creationId xmlns:a16="http://schemas.microsoft.com/office/drawing/2014/main" id="{D5EF9CBA-D63F-4A30-AE62-53397E735920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" name="Rectangle 72">
            <a:extLst>
              <a:ext uri="{FF2B5EF4-FFF2-40B4-BE49-F238E27FC236}">
                <a16:creationId xmlns:a16="http://schemas.microsoft.com/office/drawing/2014/main" id="{1C52223D-6B2C-4BC4-8288-0E95DA8B2B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9" name="Rectangle 73">
            <a:extLst>
              <a:ext uri="{FF2B5EF4-FFF2-40B4-BE49-F238E27FC236}">
                <a16:creationId xmlns:a16="http://schemas.microsoft.com/office/drawing/2014/main" id="{48D63BFC-A32E-4678-AB14-F76B43FB52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1EBA42-390C-4BAF-8403-B4A3F714D4B8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37423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71">
            <a:extLst>
              <a:ext uri="{FF2B5EF4-FFF2-40B4-BE49-F238E27FC236}">
                <a16:creationId xmlns:a16="http://schemas.microsoft.com/office/drawing/2014/main" id="{07532E76-0D19-49B5-8626-8C3109EEE7C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" name="Rectangle 72">
            <a:extLst>
              <a:ext uri="{FF2B5EF4-FFF2-40B4-BE49-F238E27FC236}">
                <a16:creationId xmlns:a16="http://schemas.microsoft.com/office/drawing/2014/main" id="{78363778-42FB-4DCC-9022-C29074779B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3">
            <a:extLst>
              <a:ext uri="{FF2B5EF4-FFF2-40B4-BE49-F238E27FC236}">
                <a16:creationId xmlns:a16="http://schemas.microsoft.com/office/drawing/2014/main" id="{7DED6692-9D68-41B3-B2AA-9BA1CF9C610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9341E2-8A07-4DA1-AB17-29D5339DE583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61093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1">
            <a:extLst>
              <a:ext uri="{FF2B5EF4-FFF2-40B4-BE49-F238E27FC236}">
                <a16:creationId xmlns:a16="http://schemas.microsoft.com/office/drawing/2014/main" id="{51E11AA5-121A-4844-BDFD-7F29EAEEFFA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3" name="Rectangle 72">
            <a:extLst>
              <a:ext uri="{FF2B5EF4-FFF2-40B4-BE49-F238E27FC236}">
                <a16:creationId xmlns:a16="http://schemas.microsoft.com/office/drawing/2014/main" id="{9DCD656B-10DE-4B3E-B7EF-07CBBF18CC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" name="Rectangle 73">
            <a:extLst>
              <a:ext uri="{FF2B5EF4-FFF2-40B4-BE49-F238E27FC236}">
                <a16:creationId xmlns:a16="http://schemas.microsoft.com/office/drawing/2014/main" id="{13C8BAA9-3AB7-404C-AB4B-2E7E2F7E1F7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910C76-456F-430F-A3D1-BBC88C04B5FB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74968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1">
            <a:extLst>
              <a:ext uri="{FF2B5EF4-FFF2-40B4-BE49-F238E27FC236}">
                <a16:creationId xmlns:a16="http://schemas.microsoft.com/office/drawing/2014/main" id="{ED03E1ED-E636-4AB5-82CE-38CA3B11B15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2">
            <a:extLst>
              <a:ext uri="{FF2B5EF4-FFF2-40B4-BE49-F238E27FC236}">
                <a16:creationId xmlns:a16="http://schemas.microsoft.com/office/drawing/2014/main" id="{74B8B5F6-7A5E-4BFB-8F68-260BD564C0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" name="Rectangle 73">
            <a:extLst>
              <a:ext uri="{FF2B5EF4-FFF2-40B4-BE49-F238E27FC236}">
                <a16:creationId xmlns:a16="http://schemas.microsoft.com/office/drawing/2014/main" id="{448AB081-0D96-43F6-8E05-74EA17B293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F77D5E-49BC-4FC8-9208-4AC0F612E100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074849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1">
            <a:extLst>
              <a:ext uri="{FF2B5EF4-FFF2-40B4-BE49-F238E27FC236}">
                <a16:creationId xmlns:a16="http://schemas.microsoft.com/office/drawing/2014/main" id="{1995A47D-D6D9-45AB-9648-20C6FEB03DF4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2">
            <a:extLst>
              <a:ext uri="{FF2B5EF4-FFF2-40B4-BE49-F238E27FC236}">
                <a16:creationId xmlns:a16="http://schemas.microsoft.com/office/drawing/2014/main" id="{840418F9-2EC2-4E7E-AB54-46B9686255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" name="Rectangle 73">
            <a:extLst>
              <a:ext uri="{FF2B5EF4-FFF2-40B4-BE49-F238E27FC236}">
                <a16:creationId xmlns:a16="http://schemas.microsoft.com/office/drawing/2014/main" id="{529FBBDD-0F9D-4AD2-9547-C9DB8DA35F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7F4718-71CB-453E-8D6A-D108314B4AA7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900513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C4ADDD80-3D4B-4C43-8B51-DBD2E7AB3694}"/>
              </a:ext>
            </a:extLst>
          </p:cNvPr>
          <p:cNvGrpSpPr>
            <a:grpSpLocks/>
          </p:cNvGrpSpPr>
          <p:nvPr/>
        </p:nvGrpSpPr>
        <p:grpSpPr bwMode="auto">
          <a:xfrm>
            <a:off x="0" y="6535738"/>
            <a:ext cx="9144000" cy="304800"/>
            <a:chOff x="0" y="4032"/>
            <a:chExt cx="4992" cy="144"/>
          </a:xfrm>
        </p:grpSpPr>
        <p:grpSp>
          <p:nvGrpSpPr>
            <p:cNvPr id="1052" name="Group 3" descr="좁은 수평선">
              <a:extLst>
                <a:ext uri="{FF2B5EF4-FFF2-40B4-BE49-F238E27FC236}">
                  <a16:creationId xmlns:a16="http://schemas.microsoft.com/office/drawing/2014/main" id="{5DE4DE9A-76C4-4B2D-8763-8EFC3C04432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4032"/>
              <a:ext cx="2496" cy="144"/>
              <a:chOff x="0" y="3926"/>
              <a:chExt cx="5760" cy="399"/>
            </a:xfrm>
          </p:grpSpPr>
          <p:sp>
            <p:nvSpPr>
              <p:cNvPr id="1076" name="AutoShape 4" descr="좁은 수평선">
                <a:extLst>
                  <a:ext uri="{FF2B5EF4-FFF2-40B4-BE49-F238E27FC236}">
                    <a16:creationId xmlns:a16="http://schemas.microsoft.com/office/drawing/2014/main" id="{E1EFC04A-534B-459B-B89B-228AF32B4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7" name="AutoShape 5" descr="좁은 수평선">
                <a:extLst>
                  <a:ext uri="{FF2B5EF4-FFF2-40B4-BE49-F238E27FC236}">
                    <a16:creationId xmlns:a16="http://schemas.microsoft.com/office/drawing/2014/main" id="{715A1F9A-DCE4-4758-8B57-A426FD8F49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8" name="AutoShape 6" descr="좁은 수평선">
                <a:extLst>
                  <a:ext uri="{FF2B5EF4-FFF2-40B4-BE49-F238E27FC236}">
                    <a16:creationId xmlns:a16="http://schemas.microsoft.com/office/drawing/2014/main" id="{F8C8F249-ABA2-43BB-A61C-AE49FB645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9" name="AutoShape 7" descr="좁은 수평선">
                <a:extLst>
                  <a:ext uri="{FF2B5EF4-FFF2-40B4-BE49-F238E27FC236}">
                    <a16:creationId xmlns:a16="http://schemas.microsoft.com/office/drawing/2014/main" id="{A1150BD6-DA2E-4F69-8665-0D4836D893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0" name="AutoShape 8" descr="좁은 수평선">
                <a:extLst>
                  <a:ext uri="{FF2B5EF4-FFF2-40B4-BE49-F238E27FC236}">
                    <a16:creationId xmlns:a16="http://schemas.microsoft.com/office/drawing/2014/main" id="{1169AE3A-7F65-44E3-AC93-813AEC228D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1" name="AutoShape 9" descr="좁은 수평선">
                <a:extLst>
                  <a:ext uri="{FF2B5EF4-FFF2-40B4-BE49-F238E27FC236}">
                    <a16:creationId xmlns:a16="http://schemas.microsoft.com/office/drawing/2014/main" id="{222FF36E-31E2-4BFB-959E-B2ECD1597C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2" name="AutoShape 10" descr="좁은 수평선">
                <a:extLst>
                  <a:ext uri="{FF2B5EF4-FFF2-40B4-BE49-F238E27FC236}">
                    <a16:creationId xmlns:a16="http://schemas.microsoft.com/office/drawing/2014/main" id="{F8FBF34C-5046-43A5-A091-EA755956AF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3" name="AutoShape 11" descr="좁은 수평선">
                <a:extLst>
                  <a:ext uri="{FF2B5EF4-FFF2-40B4-BE49-F238E27FC236}">
                    <a16:creationId xmlns:a16="http://schemas.microsoft.com/office/drawing/2014/main" id="{E2C8B8E9-7CED-43E8-85A7-2221EB7EE0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4" name="AutoShape 12" descr="좁은 수평선">
                <a:extLst>
                  <a:ext uri="{FF2B5EF4-FFF2-40B4-BE49-F238E27FC236}">
                    <a16:creationId xmlns:a16="http://schemas.microsoft.com/office/drawing/2014/main" id="{01C96F33-B3A0-4386-8111-FBD06A3202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5" name="AutoShape 13" descr="좁은 수평선">
                <a:extLst>
                  <a:ext uri="{FF2B5EF4-FFF2-40B4-BE49-F238E27FC236}">
                    <a16:creationId xmlns:a16="http://schemas.microsoft.com/office/drawing/2014/main" id="{D928DFD9-9B8F-4E04-B1F6-EFFDB4BF7D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6" name="AutoShape 14" descr="좁은 수평선">
                <a:extLst>
                  <a:ext uri="{FF2B5EF4-FFF2-40B4-BE49-F238E27FC236}">
                    <a16:creationId xmlns:a16="http://schemas.microsoft.com/office/drawing/2014/main" id="{4784CE86-A397-4DD5-9EDC-8366478A92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7" name="AutoShape 15" descr="좁은 수평선">
                <a:extLst>
                  <a:ext uri="{FF2B5EF4-FFF2-40B4-BE49-F238E27FC236}">
                    <a16:creationId xmlns:a16="http://schemas.microsoft.com/office/drawing/2014/main" id="{711D90D3-0C18-4AB0-A71F-0A6FC28A48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8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8" name="AutoShape 16" descr="좁은 수평선">
                <a:extLst>
                  <a:ext uri="{FF2B5EF4-FFF2-40B4-BE49-F238E27FC236}">
                    <a16:creationId xmlns:a16="http://schemas.microsoft.com/office/drawing/2014/main" id="{B1718387-0F66-457B-94D4-BA5C0CE588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9" name="AutoShape 17" descr="좁은 수평선">
                <a:extLst>
                  <a:ext uri="{FF2B5EF4-FFF2-40B4-BE49-F238E27FC236}">
                    <a16:creationId xmlns:a16="http://schemas.microsoft.com/office/drawing/2014/main" id="{DBECE7A9-7AD2-457F-ACA7-A5CDC5D50A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0" name="AutoShape 18" descr="좁은 수평선">
                <a:extLst>
                  <a:ext uri="{FF2B5EF4-FFF2-40B4-BE49-F238E27FC236}">
                    <a16:creationId xmlns:a16="http://schemas.microsoft.com/office/drawing/2014/main" id="{9A87C499-E499-449E-89F7-745DC7B39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1" name="AutoShape 19" descr="좁은 수평선">
                <a:extLst>
                  <a:ext uri="{FF2B5EF4-FFF2-40B4-BE49-F238E27FC236}">
                    <a16:creationId xmlns:a16="http://schemas.microsoft.com/office/drawing/2014/main" id="{6C66471C-B308-4359-BAEE-0F399D95E6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2" name="AutoShape 20" descr="좁은 수평선">
                <a:extLst>
                  <a:ext uri="{FF2B5EF4-FFF2-40B4-BE49-F238E27FC236}">
                    <a16:creationId xmlns:a16="http://schemas.microsoft.com/office/drawing/2014/main" id="{0FB774F5-33E2-4C1B-A508-D701308C66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3" name="AutoShape 21" descr="좁은 수평선">
                <a:extLst>
                  <a:ext uri="{FF2B5EF4-FFF2-40B4-BE49-F238E27FC236}">
                    <a16:creationId xmlns:a16="http://schemas.microsoft.com/office/drawing/2014/main" id="{A0856726-E864-437F-B543-C74CF1E12C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4" name="AutoShape 22" descr="좁은 수평선">
                <a:extLst>
                  <a:ext uri="{FF2B5EF4-FFF2-40B4-BE49-F238E27FC236}">
                    <a16:creationId xmlns:a16="http://schemas.microsoft.com/office/drawing/2014/main" id="{628BCF63-132C-4E17-8560-B690307D35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5" name="AutoShape 23" descr="좁은 수평선">
                <a:extLst>
                  <a:ext uri="{FF2B5EF4-FFF2-40B4-BE49-F238E27FC236}">
                    <a16:creationId xmlns:a16="http://schemas.microsoft.com/office/drawing/2014/main" id="{6304DBEB-17E8-41F0-9FE2-FE134EACC2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6" name="AutoShape 24" descr="좁은 수평선">
                <a:extLst>
                  <a:ext uri="{FF2B5EF4-FFF2-40B4-BE49-F238E27FC236}">
                    <a16:creationId xmlns:a16="http://schemas.microsoft.com/office/drawing/2014/main" id="{A8F57820-CD4F-4C86-A874-C3388C9FA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7" name="AutoShape 25" descr="좁은 수평선">
                <a:extLst>
                  <a:ext uri="{FF2B5EF4-FFF2-40B4-BE49-F238E27FC236}">
                    <a16:creationId xmlns:a16="http://schemas.microsoft.com/office/drawing/2014/main" id="{D90C2651-0266-445D-956A-A367F77CA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</p:grpSp>
        <p:grpSp>
          <p:nvGrpSpPr>
            <p:cNvPr id="1053" name="Group 26" descr="좁은 수평선">
              <a:extLst>
                <a:ext uri="{FF2B5EF4-FFF2-40B4-BE49-F238E27FC236}">
                  <a16:creationId xmlns:a16="http://schemas.microsoft.com/office/drawing/2014/main" id="{56C9FC54-E91C-4AB5-944E-E6B8E951E8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6" y="4032"/>
              <a:ext cx="2496" cy="144"/>
              <a:chOff x="0" y="3926"/>
              <a:chExt cx="5760" cy="399"/>
            </a:xfrm>
          </p:grpSpPr>
          <p:sp>
            <p:nvSpPr>
              <p:cNvPr id="1054" name="AutoShape 27" descr="좁은 수평선">
                <a:extLst>
                  <a:ext uri="{FF2B5EF4-FFF2-40B4-BE49-F238E27FC236}">
                    <a16:creationId xmlns:a16="http://schemas.microsoft.com/office/drawing/2014/main" id="{211F1955-7BE0-499E-AE68-5B0657E007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5" name="AutoShape 28" descr="좁은 수평선">
                <a:extLst>
                  <a:ext uri="{FF2B5EF4-FFF2-40B4-BE49-F238E27FC236}">
                    <a16:creationId xmlns:a16="http://schemas.microsoft.com/office/drawing/2014/main" id="{AED8E556-A3C0-42FD-BBB2-010C105B71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6" name="AutoShape 29" descr="좁은 수평선">
                <a:extLst>
                  <a:ext uri="{FF2B5EF4-FFF2-40B4-BE49-F238E27FC236}">
                    <a16:creationId xmlns:a16="http://schemas.microsoft.com/office/drawing/2014/main" id="{2E3B5253-F8AF-49E1-8B8F-0F1DBB7E48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7" name="AutoShape 30" descr="좁은 수평선">
                <a:extLst>
                  <a:ext uri="{FF2B5EF4-FFF2-40B4-BE49-F238E27FC236}">
                    <a16:creationId xmlns:a16="http://schemas.microsoft.com/office/drawing/2014/main" id="{AF6E0020-62A3-4E65-A0F3-091AFEE38A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8" name="AutoShape 31" descr="좁은 수평선">
                <a:extLst>
                  <a:ext uri="{FF2B5EF4-FFF2-40B4-BE49-F238E27FC236}">
                    <a16:creationId xmlns:a16="http://schemas.microsoft.com/office/drawing/2014/main" id="{E51F34C8-6585-44D7-8E5E-45D7CE3B2E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9" name="AutoShape 32" descr="좁은 수평선">
                <a:extLst>
                  <a:ext uri="{FF2B5EF4-FFF2-40B4-BE49-F238E27FC236}">
                    <a16:creationId xmlns:a16="http://schemas.microsoft.com/office/drawing/2014/main" id="{5B56FE77-6826-4345-8625-9BE9B9B58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0" name="AutoShape 33" descr="좁은 수평선">
                <a:extLst>
                  <a:ext uri="{FF2B5EF4-FFF2-40B4-BE49-F238E27FC236}">
                    <a16:creationId xmlns:a16="http://schemas.microsoft.com/office/drawing/2014/main" id="{29CDCA57-9A1D-41BA-A368-F9A7BB970C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1" name="AutoShape 34" descr="좁은 수평선">
                <a:extLst>
                  <a:ext uri="{FF2B5EF4-FFF2-40B4-BE49-F238E27FC236}">
                    <a16:creationId xmlns:a16="http://schemas.microsoft.com/office/drawing/2014/main" id="{84445666-9A60-40AA-A20E-B011D4E4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2" name="AutoShape 35" descr="좁은 수평선">
                <a:extLst>
                  <a:ext uri="{FF2B5EF4-FFF2-40B4-BE49-F238E27FC236}">
                    <a16:creationId xmlns:a16="http://schemas.microsoft.com/office/drawing/2014/main" id="{8CA8C5C9-705B-4C10-B002-24E7B53689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3" name="AutoShape 36" descr="좁은 수평선">
                <a:extLst>
                  <a:ext uri="{FF2B5EF4-FFF2-40B4-BE49-F238E27FC236}">
                    <a16:creationId xmlns:a16="http://schemas.microsoft.com/office/drawing/2014/main" id="{D88B71CC-FB0A-4AFA-9D19-89C3D6CCD3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4" name="AutoShape 37" descr="좁은 수평선">
                <a:extLst>
                  <a:ext uri="{FF2B5EF4-FFF2-40B4-BE49-F238E27FC236}">
                    <a16:creationId xmlns:a16="http://schemas.microsoft.com/office/drawing/2014/main" id="{34A862C5-F991-417E-9924-6ADCDEC7B1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5" name="AutoShape 38" descr="좁은 수평선">
                <a:extLst>
                  <a:ext uri="{FF2B5EF4-FFF2-40B4-BE49-F238E27FC236}">
                    <a16:creationId xmlns:a16="http://schemas.microsoft.com/office/drawing/2014/main" id="{4C993570-AD6B-4CDC-9597-B0A268C7AE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8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6" name="AutoShape 39" descr="좁은 수평선">
                <a:extLst>
                  <a:ext uri="{FF2B5EF4-FFF2-40B4-BE49-F238E27FC236}">
                    <a16:creationId xmlns:a16="http://schemas.microsoft.com/office/drawing/2014/main" id="{BC0346D2-4008-4C5D-B096-33DFED684A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7" name="AutoShape 40" descr="좁은 수평선">
                <a:extLst>
                  <a:ext uri="{FF2B5EF4-FFF2-40B4-BE49-F238E27FC236}">
                    <a16:creationId xmlns:a16="http://schemas.microsoft.com/office/drawing/2014/main" id="{F9FD6E72-C4DA-4E50-AFC4-C5011FEC90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8" name="AutoShape 41" descr="좁은 수평선">
                <a:extLst>
                  <a:ext uri="{FF2B5EF4-FFF2-40B4-BE49-F238E27FC236}">
                    <a16:creationId xmlns:a16="http://schemas.microsoft.com/office/drawing/2014/main" id="{8BE7B07E-D9F2-4E73-845E-6106AD9EE3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9" name="AutoShape 42" descr="좁은 수평선">
                <a:extLst>
                  <a:ext uri="{FF2B5EF4-FFF2-40B4-BE49-F238E27FC236}">
                    <a16:creationId xmlns:a16="http://schemas.microsoft.com/office/drawing/2014/main" id="{3D7F2E7E-7FF2-4BB8-8372-40AAB8784A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0" name="AutoShape 43" descr="좁은 수평선">
                <a:extLst>
                  <a:ext uri="{FF2B5EF4-FFF2-40B4-BE49-F238E27FC236}">
                    <a16:creationId xmlns:a16="http://schemas.microsoft.com/office/drawing/2014/main" id="{1FDC259D-9652-4619-B28E-DD2ED3A7B8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1" name="AutoShape 44" descr="좁은 수평선">
                <a:extLst>
                  <a:ext uri="{FF2B5EF4-FFF2-40B4-BE49-F238E27FC236}">
                    <a16:creationId xmlns:a16="http://schemas.microsoft.com/office/drawing/2014/main" id="{6EB58B80-5666-4EF7-BEA0-8F084FD9C8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2" name="AutoShape 45" descr="좁은 수평선">
                <a:extLst>
                  <a:ext uri="{FF2B5EF4-FFF2-40B4-BE49-F238E27FC236}">
                    <a16:creationId xmlns:a16="http://schemas.microsoft.com/office/drawing/2014/main" id="{9117F7F2-72AE-46B3-8A46-291DC5BDEC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3" name="AutoShape 46" descr="좁은 수평선">
                <a:extLst>
                  <a:ext uri="{FF2B5EF4-FFF2-40B4-BE49-F238E27FC236}">
                    <a16:creationId xmlns:a16="http://schemas.microsoft.com/office/drawing/2014/main" id="{C1308214-7E41-498D-81B2-28686DBB80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4" name="AutoShape 47" descr="좁은 수평선">
                <a:extLst>
                  <a:ext uri="{FF2B5EF4-FFF2-40B4-BE49-F238E27FC236}">
                    <a16:creationId xmlns:a16="http://schemas.microsoft.com/office/drawing/2014/main" id="{7B0C6997-7FE6-4B77-A00B-63E82D61B6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5" name="AutoShape 48" descr="좁은 수평선">
                <a:extLst>
                  <a:ext uri="{FF2B5EF4-FFF2-40B4-BE49-F238E27FC236}">
                    <a16:creationId xmlns:a16="http://schemas.microsoft.com/office/drawing/2014/main" id="{3621BF06-89B7-4F70-9B89-B893904839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</p:grpSp>
      </p:grpSp>
      <p:grpSp>
        <p:nvGrpSpPr>
          <p:cNvPr id="1027" name="Group 49">
            <a:extLst>
              <a:ext uri="{FF2B5EF4-FFF2-40B4-BE49-F238E27FC236}">
                <a16:creationId xmlns:a16="http://schemas.microsoft.com/office/drawing/2014/main" id="{28E06560-0EF7-4F2B-A30F-0BE159ED0A20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533400"/>
            <a:ext cx="7900988" cy="609600"/>
            <a:chOff x="384" y="336"/>
            <a:chExt cx="4977" cy="384"/>
          </a:xfrm>
        </p:grpSpPr>
        <p:sp>
          <p:nvSpPr>
            <p:cNvPr id="1033" name="Line 50">
              <a:extLst>
                <a:ext uri="{FF2B5EF4-FFF2-40B4-BE49-F238E27FC236}">
                  <a16:creationId xmlns:a16="http://schemas.microsoft.com/office/drawing/2014/main" id="{A4F83CA0-E2AA-47AE-B896-42566834E358}"/>
                </a:ext>
              </a:extLst>
            </p:cNvPr>
            <p:cNvSpPr>
              <a:spLocks noChangeShapeType="1"/>
            </p:cNvSpPr>
            <p:nvPr/>
          </p:nvSpPr>
          <p:spPr bwMode="gray">
            <a:xfrm flipV="1">
              <a:off x="480" y="720"/>
              <a:ext cx="48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034" name="Group 51">
              <a:extLst>
                <a:ext uri="{FF2B5EF4-FFF2-40B4-BE49-F238E27FC236}">
                  <a16:creationId xmlns:a16="http://schemas.microsoft.com/office/drawing/2014/main" id="{0CF4AE62-6373-460B-924E-958946BD599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384" y="336"/>
              <a:ext cx="402" cy="319"/>
              <a:chOff x="384" y="336"/>
              <a:chExt cx="402" cy="319"/>
            </a:xfrm>
          </p:grpSpPr>
          <p:sp>
            <p:nvSpPr>
              <p:cNvPr id="1044" name="AutoShape 52">
                <a:extLst>
                  <a:ext uri="{FF2B5EF4-FFF2-40B4-BE49-F238E27FC236}">
                    <a16:creationId xmlns:a16="http://schemas.microsoft.com/office/drawing/2014/main" id="{E21AA027-BE66-4FFD-BF55-4F2F2B7E0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" y="340"/>
                <a:ext cx="192" cy="315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45" name="Freeform 53">
                <a:extLst>
                  <a:ext uri="{FF2B5EF4-FFF2-40B4-BE49-F238E27FC236}">
                    <a16:creationId xmlns:a16="http://schemas.microsoft.com/office/drawing/2014/main" id="{2D3440AB-698C-4497-AC10-E8E53A674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339"/>
                <a:ext cx="190" cy="158"/>
              </a:xfrm>
              <a:custGeom>
                <a:avLst/>
                <a:gdLst>
                  <a:gd name="T0" fmla="*/ 70 w 196"/>
                  <a:gd name="T1" fmla="*/ 157 h 158"/>
                  <a:gd name="T2" fmla="*/ 184 w 196"/>
                  <a:gd name="T3" fmla="*/ 158 h 158"/>
                  <a:gd name="T4" fmla="*/ 109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6" name="Freeform 54">
                <a:extLst>
                  <a:ext uri="{FF2B5EF4-FFF2-40B4-BE49-F238E27FC236}">
                    <a16:creationId xmlns:a16="http://schemas.microsoft.com/office/drawing/2014/main" id="{BB272DC5-D659-48E7-971A-75339DEAB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495"/>
                <a:ext cx="192" cy="158"/>
              </a:xfrm>
              <a:custGeom>
                <a:avLst/>
                <a:gdLst>
                  <a:gd name="T0" fmla="*/ 73 w 192"/>
                  <a:gd name="T1" fmla="*/ 1 h 157"/>
                  <a:gd name="T2" fmla="*/ 192 w 192"/>
                  <a:gd name="T3" fmla="*/ 0 h 157"/>
                  <a:gd name="T4" fmla="*/ 113 w 192"/>
                  <a:gd name="T5" fmla="*/ 159 h 157"/>
                  <a:gd name="T6" fmla="*/ 0 w 192"/>
                  <a:gd name="T7" fmla="*/ 159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7" name="AutoShape 55">
                <a:extLst>
                  <a:ext uri="{FF2B5EF4-FFF2-40B4-BE49-F238E27FC236}">
                    <a16:creationId xmlns:a16="http://schemas.microsoft.com/office/drawing/2014/main" id="{AC0813BB-DB2F-4785-9907-1C882344E4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36"/>
                <a:ext cx="136" cy="319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48" name="Freeform 56">
                <a:extLst>
                  <a:ext uri="{FF2B5EF4-FFF2-40B4-BE49-F238E27FC236}">
                    <a16:creationId xmlns:a16="http://schemas.microsoft.com/office/drawing/2014/main" id="{D8C15992-4A9C-4125-A5D8-09F3C62C9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" y="339"/>
                <a:ext cx="192" cy="158"/>
              </a:xfrm>
              <a:custGeom>
                <a:avLst/>
                <a:gdLst>
                  <a:gd name="T0" fmla="*/ 67 w 196"/>
                  <a:gd name="T1" fmla="*/ 158 h 158"/>
                  <a:gd name="T2" fmla="*/ 188 w 196"/>
                  <a:gd name="T3" fmla="*/ 158 h 158"/>
                  <a:gd name="T4" fmla="*/ 118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9" name="Freeform 57">
                <a:extLst>
                  <a:ext uri="{FF2B5EF4-FFF2-40B4-BE49-F238E27FC236}">
                    <a16:creationId xmlns:a16="http://schemas.microsoft.com/office/drawing/2014/main" id="{78BC3484-DC55-4074-B8CA-4D71EC4331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" y="495"/>
                <a:ext cx="194" cy="160"/>
              </a:xfrm>
              <a:custGeom>
                <a:avLst/>
                <a:gdLst>
                  <a:gd name="T0" fmla="*/ 67 w 194"/>
                  <a:gd name="T1" fmla="*/ 0 h 158"/>
                  <a:gd name="T2" fmla="*/ 194 w 194"/>
                  <a:gd name="T3" fmla="*/ 0 h 158"/>
                  <a:gd name="T4" fmla="*/ 120 w 194"/>
                  <a:gd name="T5" fmla="*/ 162 h 158"/>
                  <a:gd name="T6" fmla="*/ 0 w 194"/>
                  <a:gd name="T7" fmla="*/ 161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50" name="Freeform 58">
                <a:extLst>
                  <a:ext uri="{FF2B5EF4-FFF2-40B4-BE49-F238E27FC236}">
                    <a16:creationId xmlns:a16="http://schemas.microsoft.com/office/drawing/2014/main" id="{1A3EFE80-78E0-4C4D-BB9B-097F1EF88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393"/>
                <a:ext cx="86" cy="102"/>
              </a:xfrm>
              <a:custGeom>
                <a:avLst/>
                <a:gdLst>
                  <a:gd name="T0" fmla="*/ 44 w 86"/>
                  <a:gd name="T1" fmla="*/ 0 h 102"/>
                  <a:gd name="T2" fmla="*/ 0 w 86"/>
                  <a:gd name="T3" fmla="*/ 102 h 102"/>
                  <a:gd name="T4" fmla="*/ 86 w 86"/>
                  <a:gd name="T5" fmla="*/ 102 h 102"/>
                  <a:gd name="T6" fmla="*/ 44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51" name="Freeform 59">
                <a:extLst>
                  <a:ext uri="{FF2B5EF4-FFF2-40B4-BE49-F238E27FC236}">
                    <a16:creationId xmlns:a16="http://schemas.microsoft.com/office/drawing/2014/main" id="{2B19B46D-9ECD-43F6-8E8A-4EECD9B08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495"/>
                <a:ext cx="86" cy="102"/>
              </a:xfrm>
              <a:custGeom>
                <a:avLst/>
                <a:gdLst>
                  <a:gd name="T0" fmla="*/ 42 w 86"/>
                  <a:gd name="T1" fmla="*/ 102 h 102"/>
                  <a:gd name="T2" fmla="*/ 0 w 86"/>
                  <a:gd name="T3" fmla="*/ 0 h 102"/>
                  <a:gd name="T4" fmla="*/ 86 w 86"/>
                  <a:gd name="T5" fmla="*/ 0 h 102"/>
                  <a:gd name="T6" fmla="*/ 42 w 86"/>
                  <a:gd name="T7" fmla="*/ 102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</p:grpSp>
        <p:grpSp>
          <p:nvGrpSpPr>
            <p:cNvPr id="1035" name="Group 60">
              <a:extLst>
                <a:ext uri="{FF2B5EF4-FFF2-40B4-BE49-F238E27FC236}">
                  <a16:creationId xmlns:a16="http://schemas.microsoft.com/office/drawing/2014/main" id="{5D1AEF0A-3300-49A1-8A71-DAC2A42C7F3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959" y="336"/>
              <a:ext cx="402" cy="319"/>
              <a:chOff x="384" y="336"/>
              <a:chExt cx="402" cy="319"/>
            </a:xfrm>
          </p:grpSpPr>
          <p:sp>
            <p:nvSpPr>
              <p:cNvPr id="1036" name="AutoShape 61">
                <a:extLst>
                  <a:ext uri="{FF2B5EF4-FFF2-40B4-BE49-F238E27FC236}">
                    <a16:creationId xmlns:a16="http://schemas.microsoft.com/office/drawing/2014/main" id="{A123D637-E41D-4CD2-B632-C53FD2F5CC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" y="340"/>
                <a:ext cx="192" cy="315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37" name="Freeform 62">
                <a:extLst>
                  <a:ext uri="{FF2B5EF4-FFF2-40B4-BE49-F238E27FC236}">
                    <a16:creationId xmlns:a16="http://schemas.microsoft.com/office/drawing/2014/main" id="{204CF6E6-871B-4846-9763-C2CDA6F45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339"/>
                <a:ext cx="190" cy="158"/>
              </a:xfrm>
              <a:custGeom>
                <a:avLst/>
                <a:gdLst>
                  <a:gd name="T0" fmla="*/ 70 w 196"/>
                  <a:gd name="T1" fmla="*/ 157 h 158"/>
                  <a:gd name="T2" fmla="*/ 184 w 196"/>
                  <a:gd name="T3" fmla="*/ 158 h 158"/>
                  <a:gd name="T4" fmla="*/ 109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38" name="Freeform 63">
                <a:extLst>
                  <a:ext uri="{FF2B5EF4-FFF2-40B4-BE49-F238E27FC236}">
                    <a16:creationId xmlns:a16="http://schemas.microsoft.com/office/drawing/2014/main" id="{222EFA94-AF04-46B9-A1ED-89D72D607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495"/>
                <a:ext cx="192" cy="158"/>
              </a:xfrm>
              <a:custGeom>
                <a:avLst/>
                <a:gdLst>
                  <a:gd name="T0" fmla="*/ 73 w 192"/>
                  <a:gd name="T1" fmla="*/ 1 h 157"/>
                  <a:gd name="T2" fmla="*/ 192 w 192"/>
                  <a:gd name="T3" fmla="*/ 0 h 157"/>
                  <a:gd name="T4" fmla="*/ 113 w 192"/>
                  <a:gd name="T5" fmla="*/ 159 h 157"/>
                  <a:gd name="T6" fmla="*/ 0 w 192"/>
                  <a:gd name="T7" fmla="*/ 159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39" name="AutoShape 64">
                <a:extLst>
                  <a:ext uri="{FF2B5EF4-FFF2-40B4-BE49-F238E27FC236}">
                    <a16:creationId xmlns:a16="http://schemas.microsoft.com/office/drawing/2014/main" id="{37E4D3D9-A9B0-4F47-8CEE-51A23F2880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36"/>
                <a:ext cx="136" cy="319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40" name="Freeform 65">
                <a:extLst>
                  <a:ext uri="{FF2B5EF4-FFF2-40B4-BE49-F238E27FC236}">
                    <a16:creationId xmlns:a16="http://schemas.microsoft.com/office/drawing/2014/main" id="{F65E46B0-EC98-48A2-B862-15DBF2C67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" y="339"/>
                <a:ext cx="192" cy="158"/>
              </a:xfrm>
              <a:custGeom>
                <a:avLst/>
                <a:gdLst>
                  <a:gd name="T0" fmla="*/ 67 w 196"/>
                  <a:gd name="T1" fmla="*/ 158 h 158"/>
                  <a:gd name="T2" fmla="*/ 188 w 196"/>
                  <a:gd name="T3" fmla="*/ 158 h 158"/>
                  <a:gd name="T4" fmla="*/ 118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1" name="Freeform 66">
                <a:extLst>
                  <a:ext uri="{FF2B5EF4-FFF2-40B4-BE49-F238E27FC236}">
                    <a16:creationId xmlns:a16="http://schemas.microsoft.com/office/drawing/2014/main" id="{9057ADCB-1495-45C0-8252-FB159F4C0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" y="495"/>
                <a:ext cx="194" cy="160"/>
              </a:xfrm>
              <a:custGeom>
                <a:avLst/>
                <a:gdLst>
                  <a:gd name="T0" fmla="*/ 67 w 194"/>
                  <a:gd name="T1" fmla="*/ 0 h 158"/>
                  <a:gd name="T2" fmla="*/ 194 w 194"/>
                  <a:gd name="T3" fmla="*/ 0 h 158"/>
                  <a:gd name="T4" fmla="*/ 120 w 194"/>
                  <a:gd name="T5" fmla="*/ 162 h 158"/>
                  <a:gd name="T6" fmla="*/ 0 w 194"/>
                  <a:gd name="T7" fmla="*/ 161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2" name="Freeform 67">
                <a:extLst>
                  <a:ext uri="{FF2B5EF4-FFF2-40B4-BE49-F238E27FC236}">
                    <a16:creationId xmlns:a16="http://schemas.microsoft.com/office/drawing/2014/main" id="{1DEB09D7-6033-467D-8414-ADA38281E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393"/>
                <a:ext cx="86" cy="102"/>
              </a:xfrm>
              <a:custGeom>
                <a:avLst/>
                <a:gdLst>
                  <a:gd name="T0" fmla="*/ 44 w 86"/>
                  <a:gd name="T1" fmla="*/ 0 h 102"/>
                  <a:gd name="T2" fmla="*/ 0 w 86"/>
                  <a:gd name="T3" fmla="*/ 102 h 102"/>
                  <a:gd name="T4" fmla="*/ 86 w 86"/>
                  <a:gd name="T5" fmla="*/ 102 h 102"/>
                  <a:gd name="T6" fmla="*/ 44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3" name="Freeform 68">
                <a:extLst>
                  <a:ext uri="{FF2B5EF4-FFF2-40B4-BE49-F238E27FC236}">
                    <a16:creationId xmlns:a16="http://schemas.microsoft.com/office/drawing/2014/main" id="{87ABEF6B-E336-4E5E-BA87-87869B5B6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495"/>
                <a:ext cx="86" cy="102"/>
              </a:xfrm>
              <a:custGeom>
                <a:avLst/>
                <a:gdLst>
                  <a:gd name="T0" fmla="*/ 42 w 86"/>
                  <a:gd name="T1" fmla="*/ 102 h 102"/>
                  <a:gd name="T2" fmla="*/ 0 w 86"/>
                  <a:gd name="T3" fmla="*/ 0 h 102"/>
                  <a:gd name="T4" fmla="*/ 86 w 86"/>
                  <a:gd name="T5" fmla="*/ 0 h 102"/>
                  <a:gd name="T6" fmla="*/ 42 w 86"/>
                  <a:gd name="T7" fmla="*/ 102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</p:grpSp>
      </p:grpSp>
      <p:sp>
        <p:nvSpPr>
          <p:cNvPr id="1028" name="Rectangle 69">
            <a:extLst>
              <a:ext uri="{FF2B5EF4-FFF2-40B4-BE49-F238E27FC236}">
                <a16:creationId xmlns:a16="http://schemas.microsoft.com/office/drawing/2014/main" id="{8344B820-1FD8-4F8C-A605-6507ADEF52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9" name="Rectangle 70">
            <a:extLst>
              <a:ext uri="{FF2B5EF4-FFF2-40B4-BE49-F238E27FC236}">
                <a16:creationId xmlns:a16="http://schemas.microsoft.com/office/drawing/2014/main" id="{F5E3B973-E31C-47ED-BDA4-4A4D8CF444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167" name="Rectangle 71">
            <a:extLst>
              <a:ext uri="{FF2B5EF4-FFF2-40B4-BE49-F238E27FC236}">
                <a16:creationId xmlns:a16="http://schemas.microsoft.com/office/drawing/2014/main" id="{156AA315-5D4F-4D45-B02A-30E621348412}"/>
              </a:ext>
            </a:extLst>
          </p:cNvPr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5225"/>
            <a:ext cx="21336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 smtClean="0">
                <a:ea typeface="+mn-ea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168" name="Rectangle 72">
            <a:extLst>
              <a:ext uri="{FF2B5EF4-FFF2-40B4-BE49-F238E27FC236}">
                <a16:creationId xmlns:a16="http://schemas.microsoft.com/office/drawing/2014/main" id="{8EA503A2-DC0A-466C-89B6-DC02DEBEAE3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 smtClean="0">
                <a:ea typeface="+mn-ea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169" name="Rectangle 73">
            <a:extLst>
              <a:ext uri="{FF2B5EF4-FFF2-40B4-BE49-F238E27FC236}">
                <a16:creationId xmlns:a16="http://schemas.microsoft.com/office/drawing/2014/main" id="{97FE0335-118B-44DE-A0C3-14F74ACCC6D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6F6817E0-74F3-4527-B847-ABF83D5A3C5B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0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+mj-lt"/>
          <a:ea typeface="Gulim" pitchFamily="34" charset="-127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9pPr>
    </p:titleStyle>
    <p:bodyStyle>
      <a:lvl1pPr marL="447675" indent="-447675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v"/>
        <a:defRPr kumimoji="1" sz="3000">
          <a:solidFill>
            <a:schemeClr val="tx1"/>
          </a:solidFill>
          <a:latin typeface="+mn-lt"/>
          <a:ea typeface="Gulim" pitchFamily="34" charset="-127"/>
          <a:cs typeface="+mn-cs"/>
        </a:defRPr>
      </a:lvl1pPr>
      <a:lvl2pPr marL="889000" indent="-439738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kumimoji="1" sz="2600">
          <a:solidFill>
            <a:schemeClr val="tx1"/>
          </a:solidFill>
          <a:latin typeface="+mn-lt"/>
          <a:ea typeface="Gulim" pitchFamily="34" charset="-127"/>
          <a:cs typeface="+mn-cs"/>
        </a:defRPr>
      </a:lvl2pPr>
      <a:lvl3pPr marL="1293813" indent="-403225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v"/>
        <a:defRPr kumimoji="1" sz="2200">
          <a:solidFill>
            <a:schemeClr val="tx1"/>
          </a:solidFill>
          <a:latin typeface="+mn-lt"/>
          <a:ea typeface="Gulim" pitchFamily="34" charset="-127"/>
          <a:cs typeface="+mn-cs"/>
        </a:defRPr>
      </a:lvl3pPr>
      <a:lvl4pPr marL="1681163" indent="-385763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kumimoji="1" sz="2000">
          <a:solidFill>
            <a:schemeClr val="tx1"/>
          </a:solidFill>
          <a:latin typeface="+mn-lt"/>
          <a:ea typeface="Gulim" pitchFamily="34" charset="-127"/>
          <a:cs typeface="+mn-cs"/>
        </a:defRPr>
      </a:lvl4pPr>
      <a:lvl5pPr marL="2070100" indent="-387350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v"/>
        <a:defRPr kumimoji="1" sz="2000">
          <a:solidFill>
            <a:schemeClr val="tx1"/>
          </a:solidFill>
          <a:latin typeface="+mn-lt"/>
          <a:ea typeface="Gulim" pitchFamily="34" charset="-127"/>
          <a:cs typeface="+mn-cs"/>
        </a:defRPr>
      </a:lvl5pPr>
      <a:lvl6pPr marL="25273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9845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4417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8989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3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7.bin"/><Relationship Id="rId3" Type="http://schemas.openxmlformats.org/officeDocument/2006/relationships/image" Target="../media/image40.png"/><Relationship Id="rId7" Type="http://schemas.openxmlformats.org/officeDocument/2006/relationships/oleObject" Target="../embeddings/oleObject4.bin"/><Relationship Id="rId12" Type="http://schemas.openxmlformats.org/officeDocument/2006/relationships/image" Target="../media/image38.wmf"/><Relationship Id="rId17" Type="http://schemas.openxmlformats.org/officeDocument/2006/relationships/image" Target="../media/image44.jp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3.jpeg"/><Relationship Id="rId1" Type="http://schemas.openxmlformats.org/officeDocument/2006/relationships/vmlDrawing" Target="../drawings/vmlDrawing2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5" Type="http://schemas.openxmlformats.org/officeDocument/2006/relationships/image" Target="../media/image42.jpeg"/><Relationship Id="rId10" Type="http://schemas.openxmlformats.org/officeDocument/2006/relationships/image" Target="../media/image37.wmf"/><Relationship Id="rId4" Type="http://schemas.openxmlformats.org/officeDocument/2006/relationships/image" Target="../media/image41.png"/><Relationship Id="rId9" Type="http://schemas.openxmlformats.org/officeDocument/2006/relationships/oleObject" Target="../embeddings/oleObject5.bin"/><Relationship Id="rId14" Type="http://schemas.openxmlformats.org/officeDocument/2006/relationships/image" Target="../media/image39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5">
            <a:extLst>
              <a:ext uri="{FF2B5EF4-FFF2-40B4-BE49-F238E27FC236}">
                <a16:creationId xmlns:a16="http://schemas.microsoft.com/office/drawing/2014/main" id="{2B3DC037-440E-4420-A062-736AAACCAA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1" y="1052736"/>
            <a:ext cx="8229598" cy="584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altLang="fa-IR" sz="3200" b="1" i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endParaRPr lang="en-US" altLang="fa-IR" sz="3200" b="1" i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3200" b="1" i="1" dirty="0">
                <a:solidFill>
                  <a:schemeClr val="bg1"/>
                </a:solidFill>
                <a:latin typeface="+mn-lt"/>
                <a:cs typeface="Mj_Cordoba" panose="00000700000000000000" pitchFamily="2" charset="-78"/>
              </a:rPr>
              <a:t>Non-Newtonian Fluid Mechanics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3200" b="1" dirty="0">
                <a:solidFill>
                  <a:schemeClr val="bg1"/>
                </a:solidFill>
                <a:latin typeface="+mn-lt"/>
                <a:cs typeface="Mj_TV Light" panose="020A0503020102020204" pitchFamily="18" charset="-78"/>
              </a:rPr>
              <a:t>(Part - VIII)</a:t>
            </a:r>
          </a:p>
          <a:p>
            <a:pPr algn="ctr" eaLnBrk="1" hangingPunct="1">
              <a:spcBef>
                <a:spcPct val="50000"/>
              </a:spcBef>
            </a:pPr>
            <a:endParaRPr lang="en-US" altLang="fa-IR" b="1" i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Mechanical Engineering Department,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24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Shahrood</a:t>
            </a:r>
            <a:r>
              <a:rPr lang="en-US" altLang="fa-IR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University of Technology</a:t>
            </a:r>
          </a:p>
          <a:p>
            <a:pPr algn="ctr" eaLnBrk="1" hangingPunct="1">
              <a:spcBef>
                <a:spcPct val="50000"/>
              </a:spcBef>
            </a:pPr>
            <a:endParaRPr lang="en-US" altLang="fa-IR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M. </a:t>
            </a:r>
            <a:r>
              <a:rPr lang="en-US" altLang="fa-IR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Norouzi</a:t>
            </a:r>
            <a:endParaRPr lang="en-US" altLang="fa-IR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 2020</a:t>
            </a:r>
          </a:p>
        </p:txBody>
      </p:sp>
      <p:sp>
        <p:nvSpPr>
          <p:cNvPr id="3075" name="Slide Number Placeholder 2">
            <a:extLst>
              <a:ext uri="{FF2B5EF4-FFF2-40B4-BE49-F238E27FC236}">
                <a16:creationId xmlns:a16="http://schemas.microsoft.com/office/drawing/2014/main" id="{CD14530C-BFD1-49C8-AAD5-CB30810BE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21B1D9F0-F454-487A-8EA6-607EC0D3309A}" type="slidenum">
              <a:rPr kumimoji="0" lang="en-US" altLang="ko-KR"/>
              <a:pPr eaLnBrk="1" hangingPunct="1"/>
              <a:t>1</a:t>
            </a:fld>
            <a:endParaRPr kumimoji="0" lang="en-US" altLang="ko-KR"/>
          </a:p>
        </p:txBody>
      </p:sp>
      <p:pic>
        <p:nvPicPr>
          <p:cNvPr id="125954" name="Picture 2" descr="نتیجه تصویری برای society of rheology">
            <a:extLst>
              <a:ext uri="{FF2B5EF4-FFF2-40B4-BE49-F238E27FC236}">
                <a16:creationId xmlns:a16="http://schemas.microsoft.com/office/drawing/2014/main" id="{066EE32B-4F09-4E5F-8648-B9933DACC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414704"/>
            <a:ext cx="2836790" cy="1276063"/>
          </a:xfrm>
          <a:prstGeom prst="rect">
            <a:avLst/>
          </a:prstGeom>
          <a:noFill/>
        </p:spPr>
      </p:pic>
      <p:pic>
        <p:nvPicPr>
          <p:cNvPr id="125960" name="Picture 8" descr="نتیجه تصویری برای shahrood university of technology logo">
            <a:extLst>
              <a:ext uri="{FF2B5EF4-FFF2-40B4-BE49-F238E27FC236}">
                <a16:creationId xmlns:a16="http://schemas.microsoft.com/office/drawing/2014/main" id="{3ABFE97C-F2E5-499E-B7D9-5B74081793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6146"/>
                    </a14:imgEffect>
                    <a14:imgEffect>
                      <a14:saturation sat="158000"/>
                    </a14:imgEffect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362" y="550752"/>
            <a:ext cx="1819275" cy="1114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Slide Number Placeholder 2">
            <a:extLst>
              <a:ext uri="{FF2B5EF4-FFF2-40B4-BE49-F238E27FC236}">
                <a16:creationId xmlns:a16="http://schemas.microsoft.com/office/drawing/2014/main" id="{FC089750-4604-4BCE-9C62-54478F2B6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0DAE409F-F41A-4F24-9D4B-F5D80442394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10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35FED18-D5CE-4805-89F4-056BDAF8217E}"/>
              </a:ext>
            </a:extLst>
          </p:cNvPr>
          <p:cNvGrpSpPr/>
          <p:nvPr/>
        </p:nvGrpSpPr>
        <p:grpSpPr>
          <a:xfrm>
            <a:off x="374381" y="1268760"/>
            <a:ext cx="8395238" cy="5103864"/>
            <a:chOff x="374381" y="1268760"/>
            <a:chExt cx="8395238" cy="510386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2C24614-1F57-451C-B618-054C05D15F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381" y="1268760"/>
              <a:ext cx="8395238" cy="1584176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BAE57A0-A0B9-47ED-A5EC-54043284E5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556" y="2957992"/>
              <a:ext cx="7992888" cy="394597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DDAEF5F-5C9C-45FB-9B45-C6BBE0C3A6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35696" y="3523671"/>
              <a:ext cx="1656184" cy="64309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2538353-40F5-4AEC-BDED-2AAC84C1B030}"/>
                </a:ext>
              </a:extLst>
            </p:cNvPr>
            <p:cNvSpPr txBox="1"/>
            <p:nvPr/>
          </p:nvSpPr>
          <p:spPr>
            <a:xfrm>
              <a:off x="7920372" y="3668245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+mj-lt"/>
                </a:rPr>
                <a:t>(5)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8BC093B-8239-4366-AF92-72769A58E685}"/>
                </a:ext>
              </a:extLst>
            </p:cNvPr>
            <p:cNvSpPr/>
            <p:nvPr/>
          </p:nvSpPr>
          <p:spPr>
            <a:xfrm>
              <a:off x="575556" y="4275975"/>
              <a:ext cx="766885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latin typeface="+mj-lt"/>
                </a:rPr>
                <a:t>It is possible to show that the time derivatives of the </a:t>
              </a:r>
              <a:r>
                <a:rPr lang="en-US" dirty="0" err="1">
                  <a:latin typeface="+mj-lt"/>
                </a:rPr>
                <a:t>convected</a:t>
              </a:r>
              <a:r>
                <a:rPr lang="en-US" dirty="0">
                  <a:latin typeface="+mj-lt"/>
                </a:rPr>
                <a:t> base vectors are 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E92367A-FBB1-46F9-AEA7-FFAC570EBA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01738" y="4753374"/>
              <a:ext cx="2324100" cy="161925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381311D-5704-4858-BF46-52F03BA71356}"/>
                </a:ext>
              </a:extLst>
            </p:cNvPr>
            <p:cNvSpPr txBox="1"/>
            <p:nvPr/>
          </p:nvSpPr>
          <p:spPr>
            <a:xfrm>
              <a:off x="7904374" y="5445134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+mj-lt"/>
                </a:rPr>
                <a:t>(6)</a:t>
              </a:r>
            </a:p>
          </p:txBody>
        </p:sp>
      </p:grpSp>
      <p:sp>
        <p:nvSpPr>
          <p:cNvPr id="13" name="Title 1">
            <a:extLst>
              <a:ext uri="{FF2B5EF4-FFF2-40B4-BE49-F238E27FC236}">
                <a16:creationId xmlns:a16="http://schemas.microsoft.com/office/drawing/2014/main" id="{189695F4-D358-41AD-A0B6-4F020E99B554}"/>
              </a:ext>
            </a:extLst>
          </p:cNvPr>
          <p:cNvSpPr txBox="1">
            <a:spLocks/>
          </p:cNvSpPr>
          <p:nvPr/>
        </p:nvSpPr>
        <p:spPr bwMode="auto">
          <a:xfrm>
            <a:off x="428625" y="404813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Types of </a:t>
            </a:r>
            <a:r>
              <a:rPr lang="en-US" sz="2400" b="1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Convected</a:t>
            </a: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Coordinate Systems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3">
            <a:extLst>
              <a:ext uri="{FF2B5EF4-FFF2-40B4-BE49-F238E27FC236}">
                <a16:creationId xmlns:a16="http://schemas.microsoft.com/office/drawing/2014/main" id="{D478B88A-EA87-4A0E-AAC5-BFA03291B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76256" y="6278018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A4E253E0-70E0-48A4-88C0-0C2A96D11797}" type="slidenum">
              <a:rPr kumimoji="0" lang="en-US" altLang="ko-KR"/>
              <a:pPr eaLnBrk="1" hangingPunct="1"/>
              <a:t>11</a:t>
            </a:fld>
            <a:endParaRPr kumimoji="0" lang="en-US" altLang="ko-KR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BF3DFE8-B64E-4A2F-A9B2-FF6D5D91D70D}"/>
              </a:ext>
            </a:extLst>
          </p:cNvPr>
          <p:cNvSpPr txBox="1">
            <a:spLocks/>
          </p:cNvSpPr>
          <p:nvPr/>
        </p:nvSpPr>
        <p:spPr bwMode="auto">
          <a:xfrm>
            <a:off x="428625" y="404813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Strain in </a:t>
            </a:r>
            <a:r>
              <a:rPr lang="en-US" sz="2400" b="1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Convected</a:t>
            </a: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Coordinate Systems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BCA102B-AB1B-48A9-932C-CD468B7331D6}"/>
              </a:ext>
            </a:extLst>
          </p:cNvPr>
          <p:cNvGrpSpPr/>
          <p:nvPr/>
        </p:nvGrpSpPr>
        <p:grpSpPr>
          <a:xfrm>
            <a:off x="385491" y="1340768"/>
            <a:ext cx="8320359" cy="4904457"/>
            <a:chOff x="385491" y="1340768"/>
            <a:chExt cx="8320359" cy="4904457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E21EC0F-5713-4477-897A-0961D26B29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491" y="1340768"/>
              <a:ext cx="8301309" cy="1094181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F7461C3-C3B2-4830-AED5-7CB9889F267A}"/>
                </a:ext>
              </a:extLst>
            </p:cNvPr>
            <p:cNvGrpSpPr/>
            <p:nvPr/>
          </p:nvGrpSpPr>
          <p:grpSpPr>
            <a:xfrm>
              <a:off x="1475656" y="2563131"/>
              <a:ext cx="4063555" cy="523875"/>
              <a:chOff x="1475656" y="2636912"/>
              <a:chExt cx="4063555" cy="523875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98651F1B-6937-436B-853D-D498671D9D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75656" y="2636912"/>
                <a:ext cx="2867025" cy="523875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E5283A3A-959B-4D01-8436-5EF5DDFBEC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67636" y="2708349"/>
                <a:ext cx="1171575" cy="381000"/>
              </a:xfrm>
              <a:prstGeom prst="rect">
                <a:avLst/>
              </a:prstGeom>
            </p:spPr>
          </p:pic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D171FCD-6D01-4F32-9ED4-BA2227161987}"/>
                </a:ext>
              </a:extLst>
            </p:cNvPr>
            <p:cNvGrpSpPr/>
            <p:nvPr/>
          </p:nvGrpSpPr>
          <p:grpSpPr>
            <a:xfrm>
              <a:off x="1259632" y="3312264"/>
              <a:ext cx="4539297" cy="483615"/>
              <a:chOff x="1245778" y="3433292"/>
              <a:chExt cx="4539297" cy="483615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0D453598-61E5-473A-AEA4-062B33CDEA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45778" y="3487146"/>
                <a:ext cx="3113380" cy="429761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1505556D-56B2-4A14-BEC8-42DD420B37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445059" y="3433292"/>
                <a:ext cx="1340016" cy="483615"/>
              </a:xfrm>
              <a:prstGeom prst="rect">
                <a:avLst/>
              </a:prstGeom>
            </p:spPr>
          </p:pic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38BF7DE-D59D-4EC5-9B66-7282A642A48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3949700"/>
              <a:ext cx="8248650" cy="2295525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5A763C4-0545-432D-B5A6-109D678C0EC5}"/>
                </a:ext>
              </a:extLst>
            </p:cNvPr>
            <p:cNvSpPr txBox="1"/>
            <p:nvPr/>
          </p:nvSpPr>
          <p:spPr>
            <a:xfrm>
              <a:off x="7943056" y="2662108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+mj-lt"/>
                </a:rPr>
                <a:t>(7)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F6DA349-422E-401D-8D38-8601B8643260}"/>
                </a:ext>
              </a:extLst>
            </p:cNvPr>
            <p:cNvSpPr txBox="1"/>
            <p:nvPr/>
          </p:nvSpPr>
          <p:spPr>
            <a:xfrm>
              <a:off x="7943056" y="3411527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+mj-lt"/>
                </a:rPr>
                <a:t>(8)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3">
            <a:extLst>
              <a:ext uri="{FF2B5EF4-FFF2-40B4-BE49-F238E27FC236}">
                <a16:creationId xmlns:a16="http://schemas.microsoft.com/office/drawing/2014/main" id="{AB4872AE-3FAF-4974-8473-2372B5267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74EBB4F-B271-447D-BD9B-EDA36455484A}" type="slidenum">
              <a:rPr kumimoji="0" lang="en-US" altLang="ko-KR"/>
              <a:pPr eaLnBrk="1" hangingPunct="1"/>
              <a:t>12</a:t>
            </a:fld>
            <a:endParaRPr kumimoji="0" lang="en-US" altLang="ko-K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A7E3B0-73FB-4D75-AE3E-F32FD7C9F8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68760"/>
            <a:ext cx="8219256" cy="1020512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C8444138-7CD3-40FE-A2EC-D621AB965444}"/>
              </a:ext>
            </a:extLst>
          </p:cNvPr>
          <p:cNvGrpSpPr/>
          <p:nvPr/>
        </p:nvGrpSpPr>
        <p:grpSpPr>
          <a:xfrm>
            <a:off x="1331640" y="2420888"/>
            <a:ext cx="7200800" cy="485463"/>
            <a:chOff x="1331640" y="2420888"/>
            <a:chExt cx="7200800" cy="48546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49CC120-0367-441E-8436-B534C3EE14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31640" y="2420888"/>
              <a:ext cx="5688632" cy="485463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5E68DF6-B9C6-461F-ACAA-84ABD850B721}"/>
                </a:ext>
              </a:extLst>
            </p:cNvPr>
            <p:cNvSpPr txBox="1"/>
            <p:nvPr/>
          </p:nvSpPr>
          <p:spPr>
            <a:xfrm>
              <a:off x="7884368" y="2488197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+mj-lt"/>
                </a:rPr>
                <a:t>(9)</a:t>
              </a: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3B3E86FB-CA93-421B-923B-15D9C5806FCC}"/>
              </a:ext>
            </a:extLst>
          </p:cNvPr>
          <p:cNvSpPr txBox="1">
            <a:spLocks/>
          </p:cNvSpPr>
          <p:nvPr/>
        </p:nvSpPr>
        <p:spPr bwMode="auto">
          <a:xfrm>
            <a:off x="647564" y="3170274"/>
            <a:ext cx="7848872" cy="473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b="1" kern="0" dirty="0">
                <a:solidFill>
                  <a:srgbClr val="0066FF"/>
                </a:solidFill>
                <a:latin typeface="+mj-lt"/>
                <a:ea typeface="+mj-ea"/>
                <a:cs typeface="+mj-cs"/>
              </a:rPr>
              <a:t>Covariant </a:t>
            </a:r>
            <a:r>
              <a:rPr lang="en-US" b="1" kern="0" dirty="0" err="1">
                <a:solidFill>
                  <a:srgbClr val="0066FF"/>
                </a:solidFill>
                <a:latin typeface="+mj-lt"/>
                <a:ea typeface="+mj-ea"/>
                <a:cs typeface="+mj-cs"/>
              </a:rPr>
              <a:t>Convected</a:t>
            </a:r>
            <a:r>
              <a:rPr lang="en-US" b="1" kern="0" dirty="0">
                <a:solidFill>
                  <a:srgbClr val="0066FF"/>
                </a:solidFill>
                <a:latin typeface="+mj-lt"/>
                <a:ea typeface="+mj-ea"/>
                <a:cs typeface="+mj-cs"/>
              </a:rPr>
              <a:t> Derivative of Strain (Lower </a:t>
            </a:r>
            <a:r>
              <a:rPr lang="en-US" b="1" kern="0" dirty="0" err="1">
                <a:solidFill>
                  <a:srgbClr val="0066FF"/>
                </a:solidFill>
                <a:latin typeface="+mj-lt"/>
                <a:ea typeface="+mj-ea"/>
                <a:cs typeface="+mj-cs"/>
              </a:rPr>
              <a:t>Convected</a:t>
            </a:r>
            <a:r>
              <a:rPr lang="en-US" b="1" kern="0" dirty="0">
                <a:solidFill>
                  <a:srgbClr val="0066FF"/>
                </a:solidFill>
                <a:latin typeface="+mj-lt"/>
                <a:ea typeface="+mj-ea"/>
                <a:cs typeface="+mj-cs"/>
              </a:rPr>
              <a:t> Derivative)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F6ED739-E3BC-4A47-B1A4-D5606A0BCFCD}"/>
              </a:ext>
            </a:extLst>
          </p:cNvPr>
          <p:cNvGrpSpPr/>
          <p:nvPr/>
        </p:nvGrpSpPr>
        <p:grpSpPr>
          <a:xfrm>
            <a:off x="1055706" y="3766504"/>
            <a:ext cx="7440730" cy="2249091"/>
            <a:chOff x="1055706" y="3766504"/>
            <a:chExt cx="7440730" cy="224909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DB78FC2-A22E-4AF2-8284-7ACE4EFC30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706" y="3766504"/>
              <a:ext cx="6384516" cy="2249091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0F9288A-221B-4B84-A871-6809811E4C1F}"/>
                </a:ext>
              </a:extLst>
            </p:cNvPr>
            <p:cNvSpPr txBox="1"/>
            <p:nvPr/>
          </p:nvSpPr>
          <p:spPr>
            <a:xfrm>
              <a:off x="7848364" y="4721772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+mj-lt"/>
                </a:rPr>
                <a:t>(10)</a:t>
              </a:r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38A4BCBE-344B-4B6A-ABED-4D651A45C835}"/>
              </a:ext>
            </a:extLst>
          </p:cNvPr>
          <p:cNvSpPr txBox="1">
            <a:spLocks/>
          </p:cNvSpPr>
          <p:nvPr/>
        </p:nvSpPr>
        <p:spPr bwMode="auto">
          <a:xfrm>
            <a:off x="428625" y="404813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Derivatives of Strain in </a:t>
            </a:r>
            <a:r>
              <a:rPr lang="en-US" sz="2200" b="1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Convected</a:t>
            </a:r>
            <a:r>
              <a:rPr lang="en-US" sz="2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Coordinate Systems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5" name="Slide Number Placeholder 2">
            <a:extLst>
              <a:ext uri="{FF2B5EF4-FFF2-40B4-BE49-F238E27FC236}">
                <a16:creationId xmlns:a16="http://schemas.microsoft.com/office/drawing/2014/main" id="{5F15EF03-5518-40D8-9ED7-1ED3D628E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9FFE1746-E4A9-4000-9B1D-C61D8B182C5C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13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B0849CD-DCCD-4DB2-BE6A-9C332FF29106}"/>
              </a:ext>
            </a:extLst>
          </p:cNvPr>
          <p:cNvSpPr txBox="1">
            <a:spLocks/>
          </p:cNvSpPr>
          <p:nvPr/>
        </p:nvSpPr>
        <p:spPr bwMode="auto">
          <a:xfrm>
            <a:off x="428625" y="404813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Derivatives of Strain in </a:t>
            </a:r>
            <a:r>
              <a:rPr lang="en-US" sz="2200" b="1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Convected</a:t>
            </a:r>
            <a:r>
              <a:rPr lang="en-US" sz="2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Coordinate Systems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DBA5103-40BF-4D29-B6B3-196E9B7AFBE1}"/>
              </a:ext>
            </a:extLst>
          </p:cNvPr>
          <p:cNvGrpSpPr/>
          <p:nvPr/>
        </p:nvGrpSpPr>
        <p:grpSpPr>
          <a:xfrm>
            <a:off x="864327" y="1800335"/>
            <a:ext cx="7358195" cy="2136248"/>
            <a:chOff x="899592" y="1340768"/>
            <a:chExt cx="7358195" cy="2136248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4C30C89F-5053-4795-9555-3B525910FD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9592" y="1340768"/>
              <a:ext cx="5845245" cy="2136248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1391D44-037D-4A27-8FDD-5B6D02708B66}"/>
                </a:ext>
              </a:extLst>
            </p:cNvPr>
            <p:cNvSpPr txBox="1"/>
            <p:nvPr/>
          </p:nvSpPr>
          <p:spPr>
            <a:xfrm>
              <a:off x="7609715" y="2146928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+mj-lt"/>
                </a:rPr>
                <a:t>(11)</a:t>
              </a:r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BCB07765-1FC8-471D-897F-3B726735C687}"/>
              </a:ext>
            </a:extLst>
          </p:cNvPr>
          <p:cNvSpPr txBox="1">
            <a:spLocks/>
          </p:cNvSpPr>
          <p:nvPr/>
        </p:nvSpPr>
        <p:spPr bwMode="auto">
          <a:xfrm>
            <a:off x="799964" y="4222491"/>
            <a:ext cx="784887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b="1" kern="0" dirty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Some Tips about </a:t>
            </a:r>
            <a:r>
              <a:rPr lang="en-US" b="1" kern="0" dirty="0" err="1">
                <a:solidFill>
                  <a:srgbClr val="00B050"/>
                </a:solidFill>
                <a:latin typeface="+mj-lt"/>
                <a:ea typeface="+mj-ea"/>
                <a:cs typeface="+mj-cs"/>
              </a:rPr>
              <a:t>Convected</a:t>
            </a:r>
            <a:r>
              <a:rPr lang="en-US" b="1" kern="0" dirty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 Derivatives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68A946A-F40F-4008-9888-53B8FF3E6E16}"/>
              </a:ext>
            </a:extLst>
          </p:cNvPr>
          <p:cNvGrpSpPr/>
          <p:nvPr/>
        </p:nvGrpSpPr>
        <p:grpSpPr>
          <a:xfrm>
            <a:off x="147957" y="4725144"/>
            <a:ext cx="8848085" cy="1418994"/>
            <a:chOff x="138752" y="4592703"/>
            <a:chExt cx="8848085" cy="141899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45CE285-3790-4C6A-AEFE-F54C2103F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7162" y="4592703"/>
              <a:ext cx="8829675" cy="885825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1E18D82-5D9F-4DD4-B448-7279C74089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752" y="5459247"/>
              <a:ext cx="8839200" cy="552450"/>
            </a:xfrm>
            <a:prstGeom prst="rect">
              <a:avLst/>
            </a:prstGeom>
          </p:spPr>
        </p:pic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585EC581-03B1-4F9F-AA2D-0541D5D237DF}"/>
              </a:ext>
            </a:extLst>
          </p:cNvPr>
          <p:cNvSpPr txBox="1">
            <a:spLocks/>
          </p:cNvSpPr>
          <p:nvPr/>
        </p:nvSpPr>
        <p:spPr bwMode="auto">
          <a:xfrm>
            <a:off x="799964" y="1379732"/>
            <a:ext cx="784887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b="1" kern="0" dirty="0">
                <a:solidFill>
                  <a:srgbClr val="0066FF"/>
                </a:solidFill>
                <a:latin typeface="+mj-lt"/>
                <a:ea typeface="+mj-ea"/>
                <a:cs typeface="+mj-cs"/>
              </a:rPr>
              <a:t>Contravariant </a:t>
            </a:r>
            <a:r>
              <a:rPr lang="en-US" b="1" kern="0" dirty="0" err="1">
                <a:solidFill>
                  <a:srgbClr val="0066FF"/>
                </a:solidFill>
                <a:latin typeface="+mj-lt"/>
                <a:ea typeface="+mj-ea"/>
                <a:cs typeface="+mj-cs"/>
              </a:rPr>
              <a:t>Convected</a:t>
            </a:r>
            <a:r>
              <a:rPr lang="en-US" b="1" kern="0" dirty="0">
                <a:solidFill>
                  <a:srgbClr val="0066FF"/>
                </a:solidFill>
                <a:latin typeface="+mj-lt"/>
                <a:ea typeface="+mj-ea"/>
                <a:cs typeface="+mj-cs"/>
              </a:rPr>
              <a:t> Derivative of Tensors (Upper </a:t>
            </a:r>
            <a:r>
              <a:rPr lang="en-US" b="1" kern="0" dirty="0" err="1">
                <a:solidFill>
                  <a:srgbClr val="0066FF"/>
                </a:solidFill>
                <a:latin typeface="+mj-lt"/>
                <a:ea typeface="+mj-ea"/>
                <a:cs typeface="+mj-cs"/>
              </a:rPr>
              <a:t>Convected</a:t>
            </a:r>
            <a:r>
              <a:rPr lang="en-US" b="1" kern="0" dirty="0">
                <a:solidFill>
                  <a:srgbClr val="0066FF"/>
                </a:solidFill>
                <a:latin typeface="+mj-lt"/>
                <a:ea typeface="+mj-ea"/>
                <a:cs typeface="+mj-cs"/>
              </a:rPr>
              <a:t> Derivative)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5" name="Slide Number Placeholder 2">
            <a:extLst>
              <a:ext uri="{FF2B5EF4-FFF2-40B4-BE49-F238E27FC236}">
                <a16:creationId xmlns:a16="http://schemas.microsoft.com/office/drawing/2014/main" id="{992D7800-7C81-4DC0-873F-0903266B5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10363" y="6305550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27B11A9A-6103-42E6-A31D-364291152D74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14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3E6359-6CF4-45EB-992C-0C83D9BD47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318087"/>
            <a:ext cx="8905875" cy="58102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7A83DD7-C329-4A5A-9199-64421E06CEEB}"/>
              </a:ext>
            </a:extLst>
          </p:cNvPr>
          <p:cNvSpPr txBox="1">
            <a:spLocks/>
          </p:cNvSpPr>
          <p:nvPr/>
        </p:nvSpPr>
        <p:spPr bwMode="auto">
          <a:xfrm>
            <a:off x="466725" y="279400"/>
            <a:ext cx="822960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en-US" sz="24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3255" name="Slide Number Placeholder 2">
            <a:extLst>
              <a:ext uri="{FF2B5EF4-FFF2-40B4-BE49-F238E27FC236}">
                <a16:creationId xmlns:a16="http://schemas.microsoft.com/office/drawing/2014/main" id="{992D7800-7C81-4DC0-873F-0903266B5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10363" y="6305550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27B11A9A-6103-42E6-A31D-364291152D74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15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graphicFrame>
        <p:nvGraphicFramePr>
          <p:cNvPr id="6" name="Object 3">
            <a:extLst>
              <a:ext uri="{FF2B5EF4-FFF2-40B4-BE49-F238E27FC236}">
                <a16:creationId xmlns:a16="http://schemas.microsoft.com/office/drawing/2014/main" id="{A986A7FB-760B-45C0-A2AE-133999A7E0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8218559"/>
              </p:ext>
            </p:extLst>
          </p:nvPr>
        </p:nvGraphicFramePr>
        <p:xfrm>
          <a:off x="1402219" y="2642159"/>
          <a:ext cx="4123596" cy="1573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Equation" r:id="rId3" imgW="2793960" imgH="1066680" progId="Equation.DSMT4">
                  <p:embed/>
                </p:oleObj>
              </mc:Choice>
              <mc:Fallback>
                <p:oleObj name="Equation" r:id="rId3" imgW="2793960" imgH="1066680" progId="Equation.DSMT4">
                  <p:embed/>
                  <p:pic>
                    <p:nvPicPr>
                      <p:cNvPr id="118801" name="Object 3">
                        <a:extLst>
                          <a:ext uri="{FF2B5EF4-FFF2-40B4-BE49-F238E27FC236}">
                            <a16:creationId xmlns:a16="http://schemas.microsoft.com/office/drawing/2014/main" id="{4B8CFFC0-54C3-4E41-BB20-23F11618D12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2219" y="2642159"/>
                        <a:ext cx="4123596" cy="15736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FF6667EF-E15B-4BC5-ADF9-A65649A59679}"/>
              </a:ext>
            </a:extLst>
          </p:cNvPr>
          <p:cNvSpPr txBox="1">
            <a:spLocks/>
          </p:cNvSpPr>
          <p:nvPr/>
        </p:nvSpPr>
        <p:spPr bwMode="auto">
          <a:xfrm>
            <a:off x="614363" y="2053673"/>
            <a:ext cx="833161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b="1" kern="0" dirty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Covariant </a:t>
            </a:r>
            <a:r>
              <a:rPr lang="en-US" b="1" kern="0" dirty="0" err="1">
                <a:solidFill>
                  <a:srgbClr val="FF3300"/>
                </a:solidFill>
                <a:latin typeface="+mj-lt"/>
                <a:ea typeface="+mj-ea"/>
                <a:cs typeface="+mj-cs"/>
              </a:rPr>
              <a:t>Convected</a:t>
            </a:r>
            <a:r>
              <a:rPr lang="en-US" b="1" kern="0" dirty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 Derivative of Stress (Lower </a:t>
            </a:r>
            <a:r>
              <a:rPr lang="en-US" b="1" kern="0" dirty="0" err="1">
                <a:solidFill>
                  <a:srgbClr val="FF3300"/>
                </a:solidFill>
                <a:latin typeface="+mj-lt"/>
                <a:ea typeface="+mj-ea"/>
                <a:cs typeface="+mj-cs"/>
              </a:rPr>
              <a:t>Convected</a:t>
            </a:r>
            <a:r>
              <a:rPr lang="en-US" b="1" kern="0" dirty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 Derivative):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DFCB843-710C-443D-A15C-FF1F718D04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7597345"/>
              </p:ext>
            </p:extLst>
          </p:nvPr>
        </p:nvGraphicFramePr>
        <p:xfrm>
          <a:off x="1428997" y="4881019"/>
          <a:ext cx="3960440" cy="15455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Equation" r:id="rId5" imgW="2768400" imgH="1079280" progId="Equation.DSMT4">
                  <p:embed/>
                </p:oleObj>
              </mc:Choice>
              <mc:Fallback>
                <p:oleObj name="Equation" r:id="rId5" imgW="2768400" imgH="1079280" progId="Equation.DSMT4">
                  <p:embed/>
                  <p:pic>
                    <p:nvPicPr>
                      <p:cNvPr id="118799" name="Object 7">
                        <a:extLst>
                          <a:ext uri="{FF2B5EF4-FFF2-40B4-BE49-F238E27FC236}">
                            <a16:creationId xmlns:a16="http://schemas.microsoft.com/office/drawing/2014/main" id="{B984AD4B-598C-4409-9B31-DFED1BBD90D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997" y="4881019"/>
                        <a:ext cx="3960440" cy="15455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EE72C614-EE5B-4F89-B416-5E22B701C291}"/>
              </a:ext>
            </a:extLst>
          </p:cNvPr>
          <p:cNvSpPr txBox="1">
            <a:spLocks/>
          </p:cNvSpPr>
          <p:nvPr/>
        </p:nvSpPr>
        <p:spPr bwMode="auto">
          <a:xfrm>
            <a:off x="601340" y="4343332"/>
            <a:ext cx="7884169" cy="410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b="1" kern="0" dirty="0">
                <a:solidFill>
                  <a:srgbClr val="0066FF"/>
                </a:solidFill>
                <a:latin typeface="+mj-lt"/>
                <a:ea typeface="+mj-ea"/>
                <a:cs typeface="+mj-cs"/>
              </a:rPr>
              <a:t>Contravariant </a:t>
            </a:r>
            <a:r>
              <a:rPr lang="en-US" b="1" kern="0" dirty="0" err="1">
                <a:solidFill>
                  <a:srgbClr val="0066FF"/>
                </a:solidFill>
                <a:latin typeface="+mj-lt"/>
                <a:ea typeface="+mj-ea"/>
                <a:cs typeface="+mj-cs"/>
              </a:rPr>
              <a:t>Convected</a:t>
            </a:r>
            <a:r>
              <a:rPr lang="en-US" b="1" kern="0" dirty="0">
                <a:solidFill>
                  <a:srgbClr val="0066FF"/>
                </a:solidFill>
                <a:latin typeface="+mj-lt"/>
                <a:ea typeface="+mj-ea"/>
                <a:cs typeface="+mj-cs"/>
              </a:rPr>
              <a:t> Derivative of Stress (Upper </a:t>
            </a:r>
            <a:r>
              <a:rPr lang="en-US" b="1" kern="0" dirty="0" err="1">
                <a:solidFill>
                  <a:srgbClr val="0066FF"/>
                </a:solidFill>
                <a:latin typeface="+mj-lt"/>
                <a:ea typeface="+mj-ea"/>
                <a:cs typeface="+mj-cs"/>
              </a:rPr>
              <a:t>Convected</a:t>
            </a:r>
            <a:r>
              <a:rPr lang="en-US" b="1" kern="0" dirty="0">
                <a:solidFill>
                  <a:srgbClr val="0066FF"/>
                </a:solidFill>
                <a:latin typeface="+mj-lt"/>
                <a:ea typeface="+mj-ea"/>
                <a:cs typeface="+mj-cs"/>
              </a:rPr>
              <a:t> Derivative)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9C8A473-B3D2-41E0-BA51-726AF2494917}"/>
              </a:ext>
            </a:extLst>
          </p:cNvPr>
          <p:cNvSpPr txBox="1">
            <a:spLocks/>
          </p:cNvSpPr>
          <p:nvPr/>
        </p:nvSpPr>
        <p:spPr bwMode="auto">
          <a:xfrm>
            <a:off x="428625" y="404813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Derivatives of Stress in </a:t>
            </a:r>
            <a:r>
              <a:rPr lang="en-US" sz="2200" b="1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Convected</a:t>
            </a:r>
            <a:r>
              <a:rPr lang="en-US" sz="2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Coordinate Systems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13D7BE4-5590-4E6C-BC67-365816E4C91C}"/>
              </a:ext>
            </a:extLst>
          </p:cNvPr>
          <p:cNvSpPr txBox="1">
            <a:spLocks/>
          </p:cNvSpPr>
          <p:nvPr/>
        </p:nvSpPr>
        <p:spPr bwMode="auto">
          <a:xfrm>
            <a:off x="614363" y="1367018"/>
            <a:ext cx="824103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kern="0" dirty="0">
                <a:latin typeface="+mj-lt"/>
                <a:ea typeface="+mj-ea"/>
                <a:cs typeface="+mj-cs"/>
              </a:rPr>
              <a:t>It is possible to show that the same covariant and contravariant derivatives which have </a:t>
            </a:r>
          </a:p>
          <a:p>
            <a:pPr eaLnBrk="0" hangingPunct="0">
              <a:defRPr/>
            </a:pPr>
            <a:r>
              <a:rPr lang="en-US" kern="0" dirty="0">
                <a:latin typeface="+mj-lt"/>
                <a:ea typeface="+mj-ea"/>
                <a:cs typeface="+mj-cs"/>
              </a:rPr>
              <a:t>been defined in </a:t>
            </a:r>
            <a:r>
              <a:rPr lang="en-US" kern="0" dirty="0" err="1">
                <a:latin typeface="+mj-lt"/>
                <a:ea typeface="+mj-ea"/>
                <a:cs typeface="+mj-cs"/>
              </a:rPr>
              <a:t>Eqs</a:t>
            </a:r>
            <a:r>
              <a:rPr lang="en-US" kern="0" dirty="0">
                <a:latin typeface="+mj-lt"/>
                <a:ea typeface="+mj-ea"/>
                <a:cs typeface="+mj-cs"/>
              </a:rPr>
              <a:t>. (10) and (11), can be used for </a:t>
            </a:r>
            <a:r>
              <a:rPr lang="en-US" b="1" kern="0" dirty="0">
                <a:latin typeface="+mj-lt"/>
                <a:ea typeface="+mj-ea"/>
                <a:cs typeface="+mj-cs"/>
              </a:rPr>
              <a:t>stress tensor</a:t>
            </a:r>
            <a:r>
              <a:rPr lang="en-US" kern="0" dirty="0">
                <a:latin typeface="+mj-lt"/>
                <a:ea typeface="+mj-ea"/>
                <a:cs typeface="+mj-cs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463CB7-2138-4BDE-AD9E-2EF7F87677FF}"/>
              </a:ext>
            </a:extLst>
          </p:cNvPr>
          <p:cNvSpPr txBox="1"/>
          <p:nvPr/>
        </p:nvSpPr>
        <p:spPr>
          <a:xfrm>
            <a:off x="7742941" y="3259722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+mj-lt"/>
              </a:rPr>
              <a:t>(12)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203579-6684-4CF8-A952-E025E6D4B117}"/>
              </a:ext>
            </a:extLst>
          </p:cNvPr>
          <p:cNvSpPr txBox="1"/>
          <p:nvPr/>
        </p:nvSpPr>
        <p:spPr>
          <a:xfrm>
            <a:off x="7740352" y="5490982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+mj-lt"/>
              </a:rPr>
              <a:t>(13)</a:t>
            </a:r>
          </a:p>
        </p:txBody>
      </p:sp>
    </p:spTree>
    <p:extLst>
      <p:ext uri="{BB962C8B-B14F-4D97-AF65-F5344CB8AC3E}">
        <p14:creationId xmlns:p14="http://schemas.microsoft.com/office/powerpoint/2010/main" val="17857512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5" name="Slide Number Placeholder 2">
            <a:extLst>
              <a:ext uri="{FF2B5EF4-FFF2-40B4-BE49-F238E27FC236}">
                <a16:creationId xmlns:a16="http://schemas.microsoft.com/office/drawing/2014/main" id="{992D7800-7C81-4DC0-873F-0903266B5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53237" y="6469565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27B11A9A-6103-42E6-A31D-364291152D74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16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3CF52A0-ECD9-4B10-89D5-1A4D5350AF8E}"/>
              </a:ext>
            </a:extLst>
          </p:cNvPr>
          <p:cNvGrpSpPr/>
          <p:nvPr/>
        </p:nvGrpSpPr>
        <p:grpSpPr>
          <a:xfrm>
            <a:off x="157162" y="1268760"/>
            <a:ext cx="8829675" cy="1954779"/>
            <a:chOff x="157162" y="1268760"/>
            <a:chExt cx="8829675" cy="195477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4DAE914-2448-44A9-A357-48874FC7EC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3303" y="1268760"/>
              <a:ext cx="8557394" cy="111657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908F360-25DC-4FD1-B6F0-B03FAF94B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7162" y="2385339"/>
              <a:ext cx="8829675" cy="838200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77422B7-9749-4C50-9B9D-BC4AA5A184E1}"/>
              </a:ext>
            </a:extLst>
          </p:cNvPr>
          <p:cNvGrpSpPr/>
          <p:nvPr/>
        </p:nvGrpSpPr>
        <p:grpSpPr>
          <a:xfrm>
            <a:off x="185737" y="3253247"/>
            <a:ext cx="8829675" cy="1788653"/>
            <a:chOff x="222249" y="3223539"/>
            <a:chExt cx="8958263" cy="175681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B8837C6-BCE1-4FD7-8D71-692872BD0B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2249" y="3223539"/>
              <a:ext cx="8310191" cy="1756810"/>
              <a:chOff x="219946" y="4049562"/>
              <a:chExt cx="8699619" cy="1757214"/>
            </a:xfrm>
          </p:grpSpPr>
          <p:grpSp>
            <p:nvGrpSpPr>
              <p:cNvPr id="10" name="Group 145414">
                <a:extLst>
                  <a:ext uri="{FF2B5EF4-FFF2-40B4-BE49-F238E27FC236}">
                    <a16:creationId xmlns:a16="http://schemas.microsoft.com/office/drawing/2014/main" id="{909EAFB9-9198-4BCF-86BE-F0FB755EBB9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9946" y="4049562"/>
                <a:ext cx="7853535" cy="1757214"/>
                <a:chOff x="484786" y="4270285"/>
                <a:chExt cx="7853535" cy="1757214"/>
              </a:xfrm>
            </p:grpSpPr>
            <p:grpSp>
              <p:nvGrpSpPr>
                <p:cNvPr id="13" name="Group 11">
                  <a:extLst>
                    <a:ext uri="{FF2B5EF4-FFF2-40B4-BE49-F238E27FC236}">
                      <a16:creationId xmlns:a16="http://schemas.microsoft.com/office/drawing/2014/main" id="{4C023A6A-1454-4E20-A3A4-5E65D957697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84786" y="4925780"/>
                  <a:ext cx="2257400" cy="769668"/>
                  <a:chOff x="730424" y="4653136"/>
                  <a:chExt cx="2257400" cy="769668"/>
                </a:xfrm>
              </p:grpSpPr>
              <p:sp>
                <p:nvSpPr>
                  <p:cNvPr id="29" name="Rectangle 28">
                    <a:extLst>
                      <a:ext uri="{FF2B5EF4-FFF2-40B4-BE49-F238E27FC236}">
                        <a16:creationId xmlns:a16="http://schemas.microsoft.com/office/drawing/2014/main" id="{AAE71ECC-9360-461B-A779-0E424C15C31C}"/>
                      </a:ext>
                    </a:extLst>
                  </p:cNvPr>
                  <p:cNvSpPr/>
                  <p:nvPr/>
                </p:nvSpPr>
                <p:spPr>
                  <a:xfrm>
                    <a:off x="730424" y="4653429"/>
                    <a:ext cx="2257456" cy="338216"/>
                  </a:xfrm>
                  <a:prstGeom prst="rect">
                    <a:avLst/>
                  </a:prstGeom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600" b="1" dirty="0" err="1">
                        <a:latin typeface="+mj-lt"/>
                        <a:ea typeface="+mn-ea"/>
                      </a:rPr>
                      <a:t>Jeffreys</a:t>
                    </a:r>
                    <a:r>
                      <a:rPr lang="en-US" sz="1600" b="1" dirty="0">
                        <a:latin typeface="+mj-lt"/>
                        <a:ea typeface="+mn-ea"/>
                      </a:rPr>
                      <a:t> linear Model: </a:t>
                    </a:r>
                  </a:p>
                </p:txBody>
              </p:sp>
              <p:graphicFrame>
                <p:nvGraphicFramePr>
                  <p:cNvPr id="30" name="Object 14">
                    <a:extLst>
                      <a:ext uri="{FF2B5EF4-FFF2-40B4-BE49-F238E27FC236}">
                        <a16:creationId xmlns:a16="http://schemas.microsoft.com/office/drawing/2014/main" id="{57F6BA48-6202-4710-848A-F72F76E1ED69}"/>
                      </a:ext>
                    </a:extLst>
                  </p:cNvPr>
                  <p:cNvGraphicFramePr>
                    <a:graphicFrameLocks noChangeAspect="1"/>
                  </p:cNvGraphicFramePr>
                  <p:nvPr/>
                </p:nvGraphicFramePr>
                <p:xfrm>
                  <a:off x="769979" y="5029104"/>
                  <a:ext cx="1985963" cy="393700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4138" name="Equation" r:id="rId5" imgW="1282700" imgH="254000" progId="Equation.DSMT4">
                          <p:embed/>
                        </p:oleObj>
                      </mc:Choice>
                      <mc:Fallback>
                        <p:oleObj name="Equation" r:id="rId5" imgW="1282700" imgH="254000" progId="Equation.DSMT4">
                          <p:embed/>
                          <p:pic>
                            <p:nvPicPr>
                              <p:cNvPr id="120869" name="Object 14">
                                <a:extLst>
                                  <a:ext uri="{FF2B5EF4-FFF2-40B4-BE49-F238E27FC236}">
                                    <a16:creationId xmlns:a16="http://schemas.microsoft.com/office/drawing/2014/main" id="{473DCAAC-1EAF-4F9F-87E0-365CA842D89A}"/>
                                  </a:ext>
                                </a:extLst>
                              </p:cNvPr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6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769979" y="5029104"/>
                                <a:ext cx="1985963" cy="393700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  <p:cxnSp>
              <p:nvCxnSpPr>
                <p:cNvPr id="14" name="Elbow Connector 17">
                  <a:extLst>
                    <a:ext uri="{FF2B5EF4-FFF2-40B4-BE49-F238E27FC236}">
                      <a16:creationId xmlns:a16="http://schemas.microsoft.com/office/drawing/2014/main" id="{3F170851-C8DA-4FE0-A268-A5CB83E11E4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627784" y="5149185"/>
                  <a:ext cx="914400" cy="504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5" name="Elbow Connector 21">
                  <a:extLst>
                    <a:ext uri="{FF2B5EF4-FFF2-40B4-BE49-F238E27FC236}">
                      <a16:creationId xmlns:a16="http://schemas.microsoft.com/office/drawing/2014/main" id="{48E8ABD0-8A81-4457-9CFF-F5468358B4C7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V="1">
                  <a:off x="2627784" y="4645185"/>
                  <a:ext cx="914400" cy="504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25400" algn="ctr">
                  <a:solidFill>
                    <a:schemeClr val="tx1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grpSp>
              <p:nvGrpSpPr>
                <p:cNvPr id="16" name="Group 145412">
                  <a:extLst>
                    <a:ext uri="{FF2B5EF4-FFF2-40B4-BE49-F238E27FC236}">
                      <a16:creationId xmlns:a16="http://schemas.microsoft.com/office/drawing/2014/main" id="{554AA45D-CE92-4242-B372-9A51D62D68A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547114" y="4270285"/>
                  <a:ext cx="4791207" cy="838612"/>
                  <a:chOff x="3547114" y="4260351"/>
                  <a:chExt cx="4791207" cy="838612"/>
                </a:xfrm>
              </p:grpSpPr>
              <p:grpSp>
                <p:nvGrpSpPr>
                  <p:cNvPr id="24" name="Group 25">
                    <a:extLst>
                      <a:ext uri="{FF2B5EF4-FFF2-40B4-BE49-F238E27FC236}">
                        <a16:creationId xmlns:a16="http://schemas.microsoft.com/office/drawing/2014/main" id="{40D56DB7-3684-4D8E-B8F0-0E377DCBCA03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547114" y="4260351"/>
                    <a:ext cx="2717607" cy="838612"/>
                    <a:chOff x="3547114" y="4260351"/>
                    <a:chExt cx="2717607" cy="838612"/>
                  </a:xfrm>
                </p:grpSpPr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CEBD9376-28CF-4E47-A388-BF6F6C9F0D9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47114" y="4260351"/>
                      <a:ext cx="2257456" cy="338215"/>
                    </a:xfrm>
                    <a:prstGeom prst="rect">
                      <a:avLst/>
                    </a:prstGeom>
                  </p:spPr>
                  <p:txBody>
                    <a:bodyPr>
                      <a:spAutoFit/>
                    </a:bodyPr>
                    <a:lstStyle/>
                    <a:p>
                      <a:pPr>
                        <a:defRPr/>
                      </a:pPr>
                      <a:r>
                        <a:rPr lang="en-US" sz="1600" b="1" dirty="0" err="1">
                          <a:solidFill>
                            <a:srgbClr val="FF0000"/>
                          </a:solidFill>
                          <a:latin typeface="+mj-lt"/>
                          <a:ea typeface="+mn-ea"/>
                        </a:rPr>
                        <a:t>Oldroyd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+mj-lt"/>
                          <a:ea typeface="+mn-ea"/>
                        </a:rPr>
                        <a:t>-A Model </a:t>
                      </a:r>
                    </a:p>
                  </p:txBody>
                </p:sp>
                <p:graphicFrame>
                  <p:nvGraphicFramePr>
                    <p:cNvPr id="28" name="Object 30">
                      <a:extLst>
                        <a:ext uri="{FF2B5EF4-FFF2-40B4-BE49-F238E27FC236}">
                          <a16:creationId xmlns:a16="http://schemas.microsoft.com/office/drawing/2014/main" id="{BF87D5ED-14E0-4408-9E2D-C107BBDCC407}"/>
                        </a:ext>
                      </a:extLst>
                    </p:cNvPr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1145086421"/>
                        </p:ext>
                      </p:extLst>
                    </p:nvPr>
                  </p:nvGraphicFramePr>
                  <p:xfrm>
                    <a:off x="3575399" y="4607690"/>
                    <a:ext cx="2689322" cy="491273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4139" name="Equation" r:id="rId7" imgW="1676160" imgH="304560" progId="Equation.DSMT4">
                            <p:embed/>
                          </p:oleObj>
                        </mc:Choice>
                        <mc:Fallback>
                          <p:oleObj name="Equation" r:id="rId7" imgW="1676160" imgH="304560" progId="Equation.DSMT4">
                            <p:embed/>
                            <p:pic>
                              <p:nvPicPr>
                                <p:cNvPr id="120867" name="Object 30">
                                  <a:extLst>
                                    <a:ext uri="{FF2B5EF4-FFF2-40B4-BE49-F238E27FC236}">
                                      <a16:creationId xmlns:a16="http://schemas.microsoft.com/office/drawing/2014/main" id="{E2A65943-98DC-4375-B23D-7D84FCCBBF4B}"/>
                                    </a:ext>
                                  </a:extLst>
                                </p:cNvPr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8"/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3575399" y="4607690"/>
                                  <a:ext cx="2689322" cy="491273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  <p:cxnSp>
                <p:nvCxnSpPr>
                  <p:cNvPr id="25" name="Straight Arrow Connector 27">
                    <a:extLst>
                      <a:ext uri="{FF2B5EF4-FFF2-40B4-BE49-F238E27FC236}">
                        <a16:creationId xmlns:a16="http://schemas.microsoft.com/office/drawing/2014/main" id="{3F7F1571-1B91-4B29-8C03-04830B4F9B97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134962" y="4598566"/>
                    <a:ext cx="360000" cy="0"/>
                  </a:xfrm>
                  <a:prstGeom prst="straightConnector1">
                    <a:avLst/>
                  </a:prstGeom>
                  <a:noFill/>
                  <a:ln w="25400" algn="ctr">
                    <a:solidFill>
                      <a:schemeClr val="tx1"/>
                    </a:solidFill>
                    <a:round/>
                    <a:headEnd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graphicFrame>
                <p:nvGraphicFramePr>
                  <p:cNvPr id="26" name="Object 38">
                    <a:extLst>
                      <a:ext uri="{FF2B5EF4-FFF2-40B4-BE49-F238E27FC236}">
                        <a16:creationId xmlns:a16="http://schemas.microsoft.com/office/drawing/2014/main" id="{9ED502D4-BA64-4798-8257-820C2F2CE95B}"/>
                      </a:ext>
                    </a:extLst>
                  </p:cNvPr>
                  <p:cNvGraphicFramePr>
                    <a:graphicFrameLocks noChangeAspect="1"/>
                  </p:cNvGraphicFramePr>
                  <p:nvPr/>
                </p:nvGraphicFramePr>
                <p:xfrm>
                  <a:off x="6532335" y="4429628"/>
                  <a:ext cx="1805986" cy="310267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4140" name="Equation" r:id="rId9" imgW="1333500" imgH="228600" progId="Equation.DSMT4">
                          <p:embed/>
                        </p:oleObj>
                      </mc:Choice>
                      <mc:Fallback>
                        <p:oleObj name="Equation" r:id="rId9" imgW="1333500" imgH="228600" progId="Equation.DSMT4">
                          <p:embed/>
                          <p:pic>
                            <p:nvPicPr>
                              <p:cNvPr id="120865" name="Object 38">
                                <a:extLst>
                                  <a:ext uri="{FF2B5EF4-FFF2-40B4-BE49-F238E27FC236}">
                                    <a16:creationId xmlns:a16="http://schemas.microsoft.com/office/drawing/2014/main" id="{A0AA9382-04C5-4E76-9AE9-65E944F87C63}"/>
                                  </a:ext>
                                </a:extLst>
                              </p:cNvPr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10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6532335" y="4429628"/>
                                <a:ext cx="1805986" cy="310267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  <p:grpSp>
              <p:nvGrpSpPr>
                <p:cNvPr id="17" name="Group 145413">
                  <a:extLst>
                    <a:ext uri="{FF2B5EF4-FFF2-40B4-BE49-F238E27FC236}">
                      <a16:creationId xmlns:a16="http://schemas.microsoft.com/office/drawing/2014/main" id="{2D09FE3D-101E-47C0-822E-EF42B9E60F0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570928" y="5278579"/>
                  <a:ext cx="4544145" cy="748920"/>
                  <a:chOff x="3554205" y="5689749"/>
                  <a:chExt cx="4544145" cy="748920"/>
                </a:xfrm>
              </p:grpSpPr>
              <p:grpSp>
                <p:nvGrpSpPr>
                  <p:cNvPr id="18" name="Group 32">
                    <a:extLst>
                      <a:ext uri="{FF2B5EF4-FFF2-40B4-BE49-F238E27FC236}">
                        <a16:creationId xmlns:a16="http://schemas.microsoft.com/office/drawing/2014/main" id="{0EC34F85-4333-4377-A635-981814702AF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554205" y="5689749"/>
                    <a:ext cx="2955173" cy="748920"/>
                    <a:chOff x="3546941" y="4260290"/>
                    <a:chExt cx="2955173" cy="748920"/>
                  </a:xfrm>
                </p:grpSpPr>
                <p:sp>
                  <p:nvSpPr>
                    <p:cNvPr id="22" name="Rectangle 21">
                      <a:extLst>
                        <a:ext uri="{FF2B5EF4-FFF2-40B4-BE49-F238E27FC236}">
                          <a16:creationId xmlns:a16="http://schemas.microsoft.com/office/drawing/2014/main" id="{145A4158-EAD1-4A2F-B8B0-7654D5D032E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46941" y="4260290"/>
                      <a:ext cx="2257456" cy="338216"/>
                    </a:xfrm>
                    <a:prstGeom prst="rect">
                      <a:avLst/>
                    </a:prstGeom>
                  </p:spPr>
                  <p:txBody>
                    <a:bodyPr>
                      <a:spAutoFit/>
                    </a:bodyPr>
                    <a:lstStyle/>
                    <a:p>
                      <a:pPr>
                        <a:defRPr/>
                      </a:pPr>
                      <a:r>
                        <a:rPr lang="en-US" sz="1600" b="1" dirty="0" err="1">
                          <a:solidFill>
                            <a:srgbClr val="0070C0"/>
                          </a:solidFill>
                          <a:latin typeface="+mj-lt"/>
                          <a:ea typeface="+mn-ea"/>
                        </a:rPr>
                        <a:t>Oldroyd</a:t>
                      </a:r>
                      <a:r>
                        <a:rPr lang="en-US" sz="1600" b="1" dirty="0">
                          <a:solidFill>
                            <a:srgbClr val="0070C0"/>
                          </a:solidFill>
                          <a:latin typeface="+mj-lt"/>
                          <a:ea typeface="+mn-ea"/>
                        </a:rPr>
                        <a:t>-B Model </a:t>
                      </a:r>
                    </a:p>
                  </p:txBody>
                </p:sp>
                <p:graphicFrame>
                  <p:nvGraphicFramePr>
                    <p:cNvPr id="23" name="Object 34">
                      <a:extLst>
                        <a:ext uri="{FF2B5EF4-FFF2-40B4-BE49-F238E27FC236}">
                          <a16:creationId xmlns:a16="http://schemas.microsoft.com/office/drawing/2014/main" id="{9216C24E-8CC9-47E0-A498-351536BD5A54}"/>
                        </a:ext>
                      </a:extLst>
                    </p:cNvPr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1737698488"/>
                        </p:ext>
                      </p:extLst>
                    </p:nvPr>
                  </p:nvGraphicFramePr>
                  <p:xfrm>
                    <a:off x="3575016" y="4509365"/>
                    <a:ext cx="2927098" cy="499845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4141" name="Equation" r:id="rId11" imgW="1638000" imgH="279360" progId="Equation.DSMT4">
                            <p:embed/>
                          </p:oleObj>
                        </mc:Choice>
                        <mc:Fallback>
                          <p:oleObj name="Equation" r:id="rId11" imgW="1638000" imgH="279360" progId="Equation.DSMT4">
                            <p:embed/>
                            <p:pic>
                              <p:nvPicPr>
                                <p:cNvPr id="120862" name="Object 34">
                                  <a:extLst>
                                    <a:ext uri="{FF2B5EF4-FFF2-40B4-BE49-F238E27FC236}">
                                      <a16:creationId xmlns:a16="http://schemas.microsoft.com/office/drawing/2014/main" id="{BC1E875F-474E-466B-9DAB-8FE345982039}"/>
                                    </a:ext>
                                  </a:extLst>
                                </p:cNvPr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12"/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3575016" y="4509365"/>
                                  <a:ext cx="2927098" cy="499845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  <p:grpSp>
                <p:nvGrpSpPr>
                  <p:cNvPr id="19" name="Group 145408">
                    <a:extLst>
                      <a:ext uri="{FF2B5EF4-FFF2-40B4-BE49-F238E27FC236}">
                        <a16:creationId xmlns:a16="http://schemas.microsoft.com/office/drawing/2014/main" id="{EFE929CD-C666-4F67-AF5F-645F8FEF289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6118240" y="5873583"/>
                    <a:ext cx="1980110" cy="309563"/>
                    <a:chOff x="6290598" y="4596523"/>
                    <a:chExt cx="1980110" cy="309563"/>
                  </a:xfrm>
                </p:grpSpPr>
                <p:cxnSp>
                  <p:nvCxnSpPr>
                    <p:cNvPr id="20" name="Straight Arrow Connector 39">
                      <a:extLst>
                        <a:ext uri="{FF2B5EF4-FFF2-40B4-BE49-F238E27FC236}">
                          <a16:creationId xmlns:a16="http://schemas.microsoft.com/office/drawing/2014/main" id="{5ADCFC76-BF73-4D14-B638-2C17206B7D34}"/>
                        </a:ext>
                      </a:extLst>
                    </p:cNvPr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6290598" y="4712898"/>
                      <a:ext cx="360000" cy="0"/>
                    </a:xfrm>
                    <a:prstGeom prst="straightConnector1">
                      <a:avLst/>
                    </a:prstGeom>
                    <a:noFill/>
                    <a:ln w="25400" algn="ctr">
                      <a:solidFill>
                        <a:schemeClr val="tx1"/>
                      </a:solidFill>
                      <a:round/>
                      <a:headEnd/>
                      <a:tailEnd type="arrow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graphicFrame>
                  <p:nvGraphicFramePr>
                    <p:cNvPr id="21" name="Object 40">
                      <a:extLst>
                        <a:ext uri="{FF2B5EF4-FFF2-40B4-BE49-F238E27FC236}">
                          <a16:creationId xmlns:a16="http://schemas.microsoft.com/office/drawing/2014/main" id="{A12D87F9-2000-43E8-921A-EE6D150EDAAA}"/>
                        </a:ext>
                      </a:extLst>
                    </p:cNvPr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1935898023"/>
                        </p:ext>
                      </p:extLst>
                    </p:nvPr>
                  </p:nvGraphicFramePr>
                  <p:xfrm>
                    <a:off x="6687970" y="4596523"/>
                    <a:ext cx="1582738" cy="309563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4142" name="Equation" r:id="rId13" imgW="1168400" imgH="228600" progId="Equation.DSMT4">
                            <p:embed/>
                          </p:oleObj>
                        </mc:Choice>
                        <mc:Fallback>
                          <p:oleObj name="Equation" r:id="rId13" imgW="1168400" imgH="228600" progId="Equation.DSMT4">
                            <p:embed/>
                            <p:pic>
                              <p:nvPicPr>
                                <p:cNvPr id="120860" name="Object 40">
                                  <a:extLst>
                                    <a:ext uri="{FF2B5EF4-FFF2-40B4-BE49-F238E27FC236}">
                                      <a16:creationId xmlns:a16="http://schemas.microsoft.com/office/drawing/2014/main" id="{7AA5E812-5C3D-4243-BAA2-07AAA380DCE9}"/>
                                    </a:ext>
                                  </a:extLst>
                                </p:cNvPr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14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6687970" y="4596523"/>
                                  <a:ext cx="1582738" cy="309563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rgbClr val="000000"/>
                                      </a:solidFill>
                                      <a:miter lim="800000"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</p:grpSp>
          </p:grpSp>
          <p:pic>
            <p:nvPicPr>
              <p:cNvPr id="11" name="Picture 8" descr="C:\Users\mnorouzi\Desktop\31-1.jpg">
                <a:extLst>
                  <a:ext uri="{FF2B5EF4-FFF2-40B4-BE49-F238E27FC236}">
                    <a16:creationId xmlns:a16="http://schemas.microsoft.com/office/drawing/2014/main" id="{B5C2ABA0-4337-4DD1-AFCA-6F251BE1C57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70536" y="5163213"/>
                <a:ext cx="841669" cy="4824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9" descr="C:\Users\mnorouzi\Desktop\images.jpg">
                <a:extLst>
                  <a:ext uri="{FF2B5EF4-FFF2-40B4-BE49-F238E27FC236}">
                    <a16:creationId xmlns:a16="http://schemas.microsoft.com/office/drawing/2014/main" id="{261AF936-FA79-4E33-B354-9A5527B0BCD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08790" y="4119849"/>
                <a:ext cx="810775" cy="609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7BC632C-FFE3-4D9F-872A-24DCAB0BF085}"/>
                </a:ext>
              </a:extLst>
            </p:cNvPr>
            <p:cNvSpPr txBox="1"/>
            <p:nvPr/>
          </p:nvSpPr>
          <p:spPr>
            <a:xfrm>
              <a:off x="8532440" y="4362464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+mj-lt"/>
                </a:rPr>
                <a:t>(14b)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09C1D2C-45B4-4E2E-9B68-B471714E7E8D}"/>
                </a:ext>
              </a:extLst>
            </p:cNvPr>
            <p:cNvSpPr txBox="1"/>
            <p:nvPr/>
          </p:nvSpPr>
          <p:spPr>
            <a:xfrm>
              <a:off x="8519927" y="3441682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+mj-lt"/>
                </a:rPr>
                <a:t>(14a)</a:t>
              </a:r>
            </a:p>
          </p:txBody>
        </p: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EE79BF68-4485-40A5-BBAB-8B9F448C114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5" y="5042462"/>
            <a:ext cx="8519339" cy="1395250"/>
          </a:xfrm>
          <a:prstGeom prst="rect">
            <a:avLst/>
          </a:prstGeom>
        </p:spPr>
      </p:pic>
      <p:sp>
        <p:nvSpPr>
          <p:cNvPr id="39" name="Title 1">
            <a:extLst>
              <a:ext uri="{FF2B5EF4-FFF2-40B4-BE49-F238E27FC236}">
                <a16:creationId xmlns:a16="http://schemas.microsoft.com/office/drawing/2014/main" id="{F69E624C-F44C-4C33-B617-6C2B66E490CB}"/>
              </a:ext>
            </a:extLst>
          </p:cNvPr>
          <p:cNvSpPr txBox="1">
            <a:spLocks/>
          </p:cNvSpPr>
          <p:nvPr/>
        </p:nvSpPr>
        <p:spPr bwMode="auto">
          <a:xfrm>
            <a:off x="428625" y="404813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Methods of Developing the Constitutive Equations</a:t>
            </a:r>
          </a:p>
        </p:txBody>
      </p:sp>
    </p:spTree>
    <p:extLst>
      <p:ext uri="{BB962C8B-B14F-4D97-AF65-F5344CB8AC3E}">
        <p14:creationId xmlns:p14="http://schemas.microsoft.com/office/powerpoint/2010/main" val="26252724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5" name="Slide Number Placeholder 2">
            <a:extLst>
              <a:ext uri="{FF2B5EF4-FFF2-40B4-BE49-F238E27FC236}">
                <a16:creationId xmlns:a16="http://schemas.microsoft.com/office/drawing/2014/main" id="{992D7800-7C81-4DC0-873F-0903266B5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10363" y="6305550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27B11A9A-6103-42E6-A31D-364291152D74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17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C32D39-2081-4E9D-8F8E-7D0AE4F1DC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46" y="271035"/>
            <a:ext cx="8456707" cy="602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6332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5" name="Slide Number Placeholder 2">
            <a:extLst>
              <a:ext uri="{FF2B5EF4-FFF2-40B4-BE49-F238E27FC236}">
                <a16:creationId xmlns:a16="http://schemas.microsoft.com/office/drawing/2014/main" id="{992D7800-7C81-4DC0-873F-0903266B5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60232" y="6183461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27B11A9A-6103-42E6-A31D-364291152D74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18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0627132-8D56-42CA-AF78-5D2C16E0EA64}"/>
              </a:ext>
            </a:extLst>
          </p:cNvPr>
          <p:cNvSpPr txBox="1">
            <a:spLocks/>
          </p:cNvSpPr>
          <p:nvPr/>
        </p:nvSpPr>
        <p:spPr bwMode="auto">
          <a:xfrm>
            <a:off x="1835695" y="404664"/>
            <a:ext cx="5472609" cy="647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Some Points about the book of “Dynamics </a:t>
            </a:r>
            <a:br>
              <a:rPr lang="en-US" sz="2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en-US" sz="2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of Polymeric Liquids” by Bird </a:t>
            </a:r>
            <a:r>
              <a:rPr lang="en-US" sz="22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et al.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D9D601-CDF6-405B-9112-F4599C387F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638" y="1306237"/>
            <a:ext cx="7696721" cy="4694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3793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Title 3">
            <a:extLst>
              <a:ext uri="{FF2B5EF4-FFF2-40B4-BE49-F238E27FC236}">
                <a16:creationId xmlns:a16="http://schemas.microsoft.com/office/drawing/2014/main" id="{D3D8DE90-FB18-4424-BE5C-D0F2D08871B8}"/>
              </a:ext>
            </a:extLst>
          </p:cNvPr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altLang="fa-IR" sz="5400" dirty="0">
                <a:latin typeface="Ferro Rosso" pitchFamily="2" charset="0"/>
                <a:cs typeface="2  Sara" panose="00000400000000000000" pitchFamily="2" charset="-78"/>
              </a:rPr>
              <a:t>The End</a:t>
            </a:r>
          </a:p>
        </p:txBody>
      </p:sp>
      <p:pic>
        <p:nvPicPr>
          <p:cNvPr id="3074" name="Picture 2" descr="PPT - The End PowerPoint Presentation, free download - ID:5561811">
            <a:extLst>
              <a:ext uri="{FF2B5EF4-FFF2-40B4-BE49-F238E27FC236}">
                <a16:creationId xmlns:a16="http://schemas.microsoft.com/office/drawing/2014/main" id="{8BE947B5-300B-486A-A6C8-15769C397B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70" y="260648"/>
            <a:ext cx="8071659" cy="605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02FE-30DD-4D2E-992A-1C48ECB61F41}" type="slidenum">
              <a:rPr lang="en-US" altLang="ko-KR" smtClean="0"/>
              <a:pPr/>
              <a:t>2</a:t>
            </a:fld>
            <a:endParaRPr lang="en-US" altLang="ko-KR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DA7B099-69A9-49DF-8FDC-1843F6C7B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09575"/>
            <a:ext cx="8229600" cy="733425"/>
          </a:xfrm>
        </p:spPr>
        <p:txBody>
          <a:bodyPr/>
          <a:lstStyle/>
          <a:p>
            <a:r>
              <a:rPr lang="en-US" sz="2400" dirty="0"/>
              <a:t>Some Points on Linear Viscoelastic Models</a:t>
            </a:r>
            <a:endParaRPr lang="en-US" altLang="fa-IR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24E213-74FE-4B12-809C-2CEB294561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588" y="1258447"/>
            <a:ext cx="7494824" cy="488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571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Title 1">
            <a:extLst>
              <a:ext uri="{FF2B5EF4-FFF2-40B4-BE49-F238E27FC236}">
                <a16:creationId xmlns:a16="http://schemas.microsoft.com/office/drawing/2014/main" id="{AD621610-AFD5-410A-BFDA-0FB51538B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738187"/>
          </a:xfrm>
        </p:spPr>
        <p:txBody>
          <a:bodyPr/>
          <a:lstStyle/>
          <a:p>
            <a:r>
              <a:rPr lang="en-US" altLang="fa-IR" sz="2400" dirty="0"/>
              <a:t>Modeling (Non-Linear Viscoelasticity)</a:t>
            </a:r>
          </a:p>
        </p:txBody>
      </p:sp>
      <p:sp>
        <p:nvSpPr>
          <p:cNvPr id="114691" name="Rectangle 2">
            <a:extLst>
              <a:ext uri="{FF2B5EF4-FFF2-40B4-BE49-F238E27FC236}">
                <a16:creationId xmlns:a16="http://schemas.microsoft.com/office/drawing/2014/main" id="{DAA3E914-BF0A-4DDD-809F-D50A9C32FF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293" y="1159788"/>
            <a:ext cx="7999413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hangingPunct="1"/>
            <a:r>
              <a:rPr lang="en-US" altLang="fa-IR" dirty="0">
                <a:latin typeface="Times New Roman" panose="02020603050405020304" pitchFamily="18" charset="0"/>
              </a:rPr>
              <a:t>Linear viscoelastic constitutive equations are not suitable for modeling the large </a:t>
            </a:r>
            <a:br>
              <a:rPr lang="en-US" altLang="fa-IR" dirty="0">
                <a:latin typeface="Times New Roman" panose="02020603050405020304" pitchFamily="18" charset="0"/>
              </a:rPr>
            </a:br>
            <a:r>
              <a:rPr lang="en-US" altLang="fa-IR" dirty="0">
                <a:latin typeface="Times New Roman" panose="02020603050405020304" pitchFamily="18" charset="0"/>
              </a:rPr>
              <a:t>deformations of viscoelastic materials. There are not also able to present the </a:t>
            </a:r>
            <a:br>
              <a:rPr lang="en-US" altLang="fa-IR" dirty="0">
                <a:latin typeface="Times New Roman" panose="02020603050405020304" pitchFamily="18" charset="0"/>
              </a:rPr>
            </a:br>
            <a:r>
              <a:rPr lang="en-US" altLang="fa-IR" dirty="0">
                <a:latin typeface="Times New Roman" panose="02020603050405020304" pitchFamily="18" charset="0"/>
              </a:rPr>
              <a:t>non-</a:t>
            </a:r>
            <a:r>
              <a:rPr lang="en-US" altLang="fa-IR" dirty="0" err="1">
                <a:latin typeface="Times New Roman" panose="02020603050405020304" pitchFamily="18" charset="0"/>
              </a:rPr>
              <a:t>linar</a:t>
            </a:r>
            <a:r>
              <a:rPr lang="en-US" altLang="fa-IR" dirty="0">
                <a:latin typeface="Times New Roman" panose="02020603050405020304" pitchFamily="18" charset="0"/>
              </a:rPr>
              <a:t> </a:t>
            </a:r>
            <a:r>
              <a:rPr lang="en-US" altLang="fa-IR" dirty="0" err="1">
                <a:latin typeface="Times New Roman" panose="02020603050405020304" pitchFamily="18" charset="0"/>
              </a:rPr>
              <a:t>viscometric</a:t>
            </a:r>
            <a:r>
              <a:rPr lang="en-US" altLang="fa-IR" dirty="0">
                <a:latin typeface="Times New Roman" panose="02020603050405020304" pitchFamily="18" charset="0"/>
              </a:rPr>
              <a:t>  functions in shear flows and elongational viscosity.</a:t>
            </a:r>
          </a:p>
          <a:p>
            <a:pPr algn="just" eaLnBrk="1" hangingPunct="1">
              <a:lnSpc>
                <a:spcPct val="50000"/>
              </a:lnSpc>
            </a:pPr>
            <a:endParaRPr lang="en-US" altLang="fa-IR" dirty="0">
              <a:latin typeface="Times New Roman" panose="02020603050405020304" pitchFamily="18" charset="0"/>
            </a:endParaRPr>
          </a:p>
          <a:p>
            <a:pPr algn="just" eaLnBrk="1" hangingPunct="1">
              <a:lnSpc>
                <a:spcPct val="50000"/>
              </a:lnSpc>
            </a:pPr>
            <a:endParaRPr lang="en-US" altLang="fa-IR" dirty="0">
              <a:latin typeface="Times New Roman" panose="02020603050405020304" pitchFamily="18" charset="0"/>
            </a:endParaRPr>
          </a:p>
          <a:p>
            <a:pPr algn="just" eaLnBrk="1" hangingPunct="1"/>
            <a:r>
              <a:rPr lang="en-US" altLang="fa-IR" b="1" dirty="0" err="1">
                <a:solidFill>
                  <a:srgbClr val="0066FF"/>
                </a:solidFill>
                <a:latin typeface="Times New Roman" panose="02020603050405020304" pitchFamily="18" charset="0"/>
              </a:rPr>
              <a:t>Oldroyd’s</a:t>
            </a:r>
            <a:r>
              <a:rPr lang="en-US" altLang="fa-IR" b="1" dirty="0">
                <a:solidFill>
                  <a:srgbClr val="0066FF"/>
                </a:solidFill>
                <a:latin typeface="Times New Roman" panose="02020603050405020304" pitchFamily="18" charset="0"/>
              </a:rPr>
              <a:t> Principles</a:t>
            </a:r>
          </a:p>
          <a:p>
            <a:pPr algn="just" eaLnBrk="1" hangingPunct="1"/>
            <a:r>
              <a:rPr lang="en-US" altLang="fa-IR" dirty="0">
                <a:latin typeface="Times New Roman" panose="02020603050405020304" pitchFamily="18" charset="0"/>
              </a:rPr>
              <a:t>The continuum principles of non-linear constitutive equations have been presented</a:t>
            </a:r>
            <a:br>
              <a:rPr lang="en-US" altLang="fa-IR" dirty="0">
                <a:latin typeface="Times New Roman" panose="02020603050405020304" pitchFamily="18" charset="0"/>
              </a:rPr>
            </a:br>
            <a:r>
              <a:rPr lang="en-US" altLang="fa-IR" dirty="0">
                <a:latin typeface="Times New Roman" panose="02020603050405020304" pitchFamily="18" charset="0"/>
              </a:rPr>
              <a:t>by </a:t>
            </a:r>
            <a:r>
              <a:rPr lang="en-US" altLang="fa-IR" dirty="0" err="1">
                <a:latin typeface="Times New Roman" panose="02020603050405020304" pitchFamily="18" charset="0"/>
              </a:rPr>
              <a:t>Oldroyd</a:t>
            </a:r>
            <a:r>
              <a:rPr lang="en-US" altLang="fa-IR" dirty="0">
                <a:latin typeface="Times New Roman" panose="02020603050405020304" pitchFamily="18" charset="0"/>
              </a:rPr>
              <a:t> (1950 and 1964). He proposed that the constitutive equations should be</a:t>
            </a:r>
            <a:br>
              <a:rPr lang="en-US" altLang="fa-IR" dirty="0">
                <a:latin typeface="Times New Roman" panose="02020603050405020304" pitchFamily="18" charset="0"/>
              </a:rPr>
            </a:br>
            <a:r>
              <a:rPr lang="en-US" altLang="fa-IR" dirty="0">
                <a:latin typeface="Times New Roman" panose="02020603050405020304" pitchFamily="18" charset="0"/>
              </a:rPr>
              <a:t>invariant from </a:t>
            </a:r>
          </a:p>
          <a:p>
            <a:pPr algn="just" eaLnBrk="1" hangingPunct="1"/>
            <a:r>
              <a:rPr lang="en-US" altLang="fa-IR" dirty="0">
                <a:latin typeface="Times New Roman" panose="02020603050405020304" pitchFamily="18" charset="0"/>
              </a:rPr>
              <a:t>         (a) Change and orthogonal transformation of coordinate systems</a:t>
            </a:r>
          </a:p>
          <a:p>
            <a:pPr algn="just" eaLnBrk="1" hangingPunct="1"/>
            <a:r>
              <a:rPr lang="en-US" altLang="fa-IR" dirty="0">
                <a:latin typeface="Times New Roman" panose="02020603050405020304" pitchFamily="18" charset="0"/>
              </a:rPr>
              <a:t>         (b) Translation and rigid body motion of fluid elements</a:t>
            </a:r>
          </a:p>
          <a:p>
            <a:pPr algn="just" eaLnBrk="1" hangingPunct="1"/>
            <a:r>
              <a:rPr lang="en-US" altLang="fa-IR" dirty="0">
                <a:latin typeface="Times New Roman" panose="02020603050405020304" pitchFamily="18" charset="0"/>
              </a:rPr>
              <a:t>         (c) Change of rheological history of neighboring fluid elements </a:t>
            </a:r>
          </a:p>
          <a:p>
            <a:pPr algn="just" eaLnBrk="1" hangingPunct="1"/>
            <a:endParaRPr lang="en-US" dirty="0">
              <a:latin typeface="Times New Roman" panose="02020603050405020304" pitchFamily="18" charset="0"/>
            </a:endParaRPr>
          </a:p>
          <a:p>
            <a:pPr algn="just" eaLnBrk="1" hangingPunct="1"/>
            <a:r>
              <a:rPr lang="en-US" dirty="0">
                <a:latin typeface="Times New Roman" panose="02020603050405020304" pitchFamily="18" charset="0"/>
              </a:rPr>
              <a:t>Now, we introduce the hypothesis, that the relation between the stress tensor and the kinematic tensors at a fluid particle should be independent of the instantaneous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orientation of that particle in space. This seems like a reasonable hypothesis; if you measure the stress-strain relation in a rubber band, it should not matter whether you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are stretching the rubber band in the north-south direction or the east-west direction, 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or even rotating as you take data (provided, of course, that you do not rotate so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rapidly that centrifugal forces interfere with the measurements).</a:t>
            </a:r>
            <a:endParaRPr lang="en-US" altLang="fa-IR" dirty="0">
              <a:latin typeface="Times New Roman" panose="02020603050405020304" pitchFamily="18" charset="0"/>
            </a:endParaRPr>
          </a:p>
        </p:txBody>
      </p:sp>
      <p:sp>
        <p:nvSpPr>
          <p:cNvPr id="114694" name="Slide Number Placeholder 2">
            <a:extLst>
              <a:ext uri="{FF2B5EF4-FFF2-40B4-BE49-F238E27FC236}">
                <a16:creationId xmlns:a16="http://schemas.microsoft.com/office/drawing/2014/main" id="{F46C4771-882A-4F67-9920-4EE380FEE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30874CD5-1052-4F26-9870-C81DE87D84A2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3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02FE-30DD-4D2E-992A-1C48ECB61F41}" type="slidenum">
              <a:rPr lang="en-US" altLang="ko-KR" smtClean="0"/>
              <a:pPr/>
              <a:t>4</a:t>
            </a:fld>
            <a:endParaRPr lang="en-US" altLang="ko-KR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540B810-FB22-49B7-9B43-8765FB2C83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 err="1"/>
              <a:t>Convected</a:t>
            </a:r>
            <a:r>
              <a:rPr lang="en-US" altLang="fa-IR" sz="2400" dirty="0"/>
              <a:t> Coordinate System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164775D-7DAF-4A73-BB93-54A1AE9E8BA3}"/>
              </a:ext>
            </a:extLst>
          </p:cNvPr>
          <p:cNvSpPr/>
          <p:nvPr/>
        </p:nvSpPr>
        <p:spPr>
          <a:xfrm>
            <a:off x="719572" y="1231893"/>
            <a:ext cx="77048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</a:rPr>
              <a:t>One way to implement the mentioned hypothesis is to introduce at each fluid 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particle a corotating coordinate frame. This orthogonal frame rotates with the 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local instantaneous angular velocity as it moves along with the fluid particle 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through space. In the corotating coordinate system we can now write down some kind of relation between the stress tensor and the rate-of-strain tensor.</a:t>
            </a:r>
          </a:p>
        </p:txBody>
      </p:sp>
      <p:pic>
        <p:nvPicPr>
          <p:cNvPr id="6" name="Picture 4" descr="convected.jpg">
            <a:extLst>
              <a:ext uri="{FF2B5EF4-FFF2-40B4-BE49-F238E27FC236}">
                <a16:creationId xmlns:a16="http://schemas.microsoft.com/office/drawing/2014/main" id="{46378CF6-81EB-456A-A1A1-658CC76066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-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71" y="2897982"/>
            <a:ext cx="7376468" cy="3158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B0F0FD8-0288-44E7-8D4C-0298ADCEE196}"/>
              </a:ext>
            </a:extLst>
          </p:cNvPr>
          <p:cNvSpPr/>
          <p:nvPr/>
        </p:nvSpPr>
        <p:spPr>
          <a:xfrm>
            <a:off x="1427312" y="6116505"/>
            <a:ext cx="65765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  <a:ea typeface="+mn-ea"/>
              </a:rPr>
              <a:t>The </a:t>
            </a:r>
            <a:r>
              <a:rPr lang="en-US" sz="1600" dirty="0" err="1">
                <a:latin typeface="+mn-lt"/>
                <a:ea typeface="+mn-ea"/>
              </a:rPr>
              <a:t>convected</a:t>
            </a:r>
            <a:r>
              <a:rPr lang="en-US" sz="1600" dirty="0">
                <a:latin typeface="+mn-lt"/>
                <a:ea typeface="+mn-ea"/>
              </a:rPr>
              <a:t> coordinate system which is moved with fluid particles</a:t>
            </a:r>
          </a:p>
        </p:txBody>
      </p:sp>
    </p:spTree>
    <p:extLst>
      <p:ext uri="{BB962C8B-B14F-4D97-AF65-F5344CB8AC3E}">
        <p14:creationId xmlns:p14="http://schemas.microsoft.com/office/powerpoint/2010/main" val="2223625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00771" y="6520881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5</a:t>
            </a:fld>
            <a:endParaRPr kumimoji="0" lang="en-US" altLang="ko-KR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B55D9D-EDEF-4A0B-B770-B3A3B1C998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482" y="1211859"/>
            <a:ext cx="8749035" cy="5240163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40D6B1F-2994-4053-B885-8985B4DA0358}"/>
              </a:ext>
            </a:extLst>
          </p:cNvPr>
          <p:cNvSpPr txBox="1">
            <a:spLocks/>
          </p:cNvSpPr>
          <p:nvPr/>
        </p:nvSpPr>
        <p:spPr bwMode="auto">
          <a:xfrm>
            <a:off x="428625" y="404813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Convected</a:t>
            </a: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Coordinate System</a:t>
            </a:r>
          </a:p>
        </p:txBody>
      </p:sp>
    </p:spTree>
    <p:extLst>
      <p:ext uri="{BB962C8B-B14F-4D97-AF65-F5344CB8AC3E}">
        <p14:creationId xmlns:p14="http://schemas.microsoft.com/office/powerpoint/2010/main" val="2639101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0C411817-D147-415B-8D84-B4DDC760B40D}"/>
              </a:ext>
            </a:extLst>
          </p:cNvPr>
          <p:cNvSpPr txBox="1">
            <a:spLocks/>
          </p:cNvSpPr>
          <p:nvPr/>
        </p:nvSpPr>
        <p:spPr bwMode="auto">
          <a:xfrm>
            <a:off x="428625" y="404813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Convected</a:t>
            </a: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Coordinate System</a:t>
            </a:r>
          </a:p>
        </p:txBody>
      </p:sp>
      <p:grpSp>
        <p:nvGrpSpPr>
          <p:cNvPr id="115715" name="Group 5">
            <a:extLst>
              <a:ext uri="{FF2B5EF4-FFF2-40B4-BE49-F238E27FC236}">
                <a16:creationId xmlns:a16="http://schemas.microsoft.com/office/drawing/2014/main" id="{1CD554A6-729E-454D-AEC7-09951820D7FF}"/>
              </a:ext>
            </a:extLst>
          </p:cNvPr>
          <p:cNvGrpSpPr>
            <a:grpSpLocks/>
          </p:cNvGrpSpPr>
          <p:nvPr/>
        </p:nvGrpSpPr>
        <p:grpSpPr bwMode="auto">
          <a:xfrm>
            <a:off x="615950" y="1412875"/>
            <a:ext cx="7869238" cy="4667250"/>
            <a:chOff x="615956" y="1412776"/>
            <a:chExt cx="7868848" cy="4667689"/>
          </a:xfrm>
        </p:grpSpPr>
        <p:pic>
          <p:nvPicPr>
            <p:cNvPr id="115717" name="Picture 9" descr="C:\Users\mnorouzi\Desktop\33-1.jpg">
              <a:extLst>
                <a:ext uri="{FF2B5EF4-FFF2-40B4-BE49-F238E27FC236}">
                  <a16:creationId xmlns:a16="http://schemas.microsoft.com/office/drawing/2014/main" id="{3C6346F1-4001-4A17-AFBF-DDD579B91D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3114" y="1412776"/>
              <a:ext cx="6800622" cy="3960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5718" name="Picture 10" descr="C:\Users\mnorouzi\Desktop\34.jpg">
              <a:extLst>
                <a:ext uri="{FF2B5EF4-FFF2-40B4-BE49-F238E27FC236}">
                  <a16:creationId xmlns:a16="http://schemas.microsoft.com/office/drawing/2014/main" id="{6DA756F9-E870-4F96-B0B1-6AD409DD9A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956" y="5517232"/>
              <a:ext cx="7868848" cy="563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5716" name="Slide Number Placeholder 2">
            <a:extLst>
              <a:ext uri="{FF2B5EF4-FFF2-40B4-BE49-F238E27FC236}">
                <a16:creationId xmlns:a16="http://schemas.microsoft.com/office/drawing/2014/main" id="{360802BF-2662-4A66-A132-BA81421AC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D4F7FD7A-4FB8-4899-8811-B3AAA4A643B0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6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721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5FDE54E-AC12-44F8-BFD7-AF78D0E3D091}"/>
              </a:ext>
            </a:extLst>
          </p:cNvPr>
          <p:cNvSpPr txBox="1">
            <a:spLocks/>
          </p:cNvSpPr>
          <p:nvPr/>
        </p:nvSpPr>
        <p:spPr bwMode="auto">
          <a:xfrm>
            <a:off x="428625" y="404813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Convected</a:t>
            </a: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Coordinate System for a Flow</a:t>
            </a:r>
          </a:p>
        </p:txBody>
      </p:sp>
      <p:grpSp>
        <p:nvGrpSpPr>
          <p:cNvPr id="117763" name="Group 2">
            <a:extLst>
              <a:ext uri="{FF2B5EF4-FFF2-40B4-BE49-F238E27FC236}">
                <a16:creationId xmlns:a16="http://schemas.microsoft.com/office/drawing/2014/main" id="{865C2CA4-4A09-4506-944E-22ABF88F0BBE}"/>
              </a:ext>
            </a:extLst>
          </p:cNvPr>
          <p:cNvGrpSpPr>
            <a:grpSpLocks/>
          </p:cNvGrpSpPr>
          <p:nvPr/>
        </p:nvGrpSpPr>
        <p:grpSpPr bwMode="auto">
          <a:xfrm>
            <a:off x="233363" y="1268413"/>
            <a:ext cx="8551862" cy="5141912"/>
            <a:chOff x="234060" y="1268760"/>
            <a:chExt cx="8551206" cy="5141093"/>
          </a:xfrm>
        </p:grpSpPr>
        <p:pic>
          <p:nvPicPr>
            <p:cNvPr id="117765" name="Picture 6" descr="C:\Users\mnorouzi\Desktop\30-1.jpg">
              <a:extLst>
                <a:ext uri="{FF2B5EF4-FFF2-40B4-BE49-F238E27FC236}">
                  <a16:creationId xmlns:a16="http://schemas.microsoft.com/office/drawing/2014/main" id="{5EBD1361-93CD-45BF-922C-59E4B2339A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060" y="1268760"/>
              <a:ext cx="4269733" cy="3411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766" name="Picture 7" descr="C:\Users\mnorouzi\Desktop\31-1.jpg">
              <a:extLst>
                <a:ext uri="{FF2B5EF4-FFF2-40B4-BE49-F238E27FC236}">
                  <a16:creationId xmlns:a16="http://schemas.microsoft.com/office/drawing/2014/main" id="{F861EBA8-5BA2-41F0-BF32-8071771035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5888" y="1295922"/>
              <a:ext cx="4278830" cy="3312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767" name="Picture 8" descr="C:\Users\mnorouzi\Desktop\32.jpg">
              <a:extLst>
                <a:ext uri="{FF2B5EF4-FFF2-40B4-BE49-F238E27FC236}">
                  <a16:creationId xmlns:a16="http://schemas.microsoft.com/office/drawing/2014/main" id="{1293F307-EA3C-4C28-A5FD-E477427039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704" y="4736773"/>
              <a:ext cx="8435562" cy="1673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7764" name="Slide Number Placeholder 2">
            <a:extLst>
              <a:ext uri="{FF2B5EF4-FFF2-40B4-BE49-F238E27FC236}">
                <a16:creationId xmlns:a16="http://schemas.microsoft.com/office/drawing/2014/main" id="{A18959CC-3AF7-491F-85FE-E82170EBA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F5365E5A-D0D2-43FB-BF19-FACDFAA8AA1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7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Slide Number Placeholder 2">
            <a:extLst>
              <a:ext uri="{FF2B5EF4-FFF2-40B4-BE49-F238E27FC236}">
                <a16:creationId xmlns:a16="http://schemas.microsoft.com/office/drawing/2014/main" id="{54C4C37D-C138-43A0-A942-A08F12844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6169498B-AACC-4C93-8B92-E5EEB9C32FE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8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D62C1C8-ED0F-49C7-A3A3-2A8F23EB5988}"/>
              </a:ext>
            </a:extLst>
          </p:cNvPr>
          <p:cNvGrpSpPr/>
          <p:nvPr/>
        </p:nvGrpSpPr>
        <p:grpSpPr>
          <a:xfrm>
            <a:off x="570384" y="1276610"/>
            <a:ext cx="8116416" cy="5421841"/>
            <a:chOff x="570384" y="1276610"/>
            <a:chExt cx="8116416" cy="542184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2A29B6A-1FD5-47E9-A5CE-9B96194095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384" y="1276610"/>
              <a:ext cx="8003232" cy="198576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11BA254-AD9E-42A2-A6BC-4EB6B0DD6B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568" y="3262374"/>
              <a:ext cx="8003232" cy="3436077"/>
            </a:xfrm>
            <a:prstGeom prst="rect">
              <a:avLst/>
            </a:prstGeom>
          </p:spPr>
        </p:pic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87C6BCD5-6F6F-434C-ADD2-692720810425}"/>
              </a:ext>
            </a:extLst>
          </p:cNvPr>
          <p:cNvSpPr txBox="1">
            <a:spLocks/>
          </p:cNvSpPr>
          <p:nvPr/>
        </p:nvSpPr>
        <p:spPr bwMode="auto">
          <a:xfrm>
            <a:off x="428625" y="404813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Convected</a:t>
            </a: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Coordinate System</a:t>
            </a:r>
          </a:p>
        </p:txBody>
      </p:sp>
    </p:spTree>
    <p:extLst>
      <p:ext uri="{BB962C8B-B14F-4D97-AF65-F5344CB8AC3E}">
        <p14:creationId xmlns:p14="http://schemas.microsoft.com/office/powerpoint/2010/main" val="2875909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524DFC7-84E8-4DBA-904D-31C904523B00}"/>
              </a:ext>
            </a:extLst>
          </p:cNvPr>
          <p:cNvSpPr txBox="1">
            <a:spLocks/>
          </p:cNvSpPr>
          <p:nvPr/>
        </p:nvSpPr>
        <p:spPr bwMode="auto">
          <a:xfrm>
            <a:off x="428625" y="404813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Types of </a:t>
            </a:r>
            <a:r>
              <a:rPr lang="en-US" sz="2400" b="1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Convected</a:t>
            </a: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Coordinate Systems</a:t>
            </a:r>
          </a:p>
        </p:txBody>
      </p:sp>
      <p:grpSp>
        <p:nvGrpSpPr>
          <p:cNvPr id="116739" name="Group 3">
            <a:extLst>
              <a:ext uri="{FF2B5EF4-FFF2-40B4-BE49-F238E27FC236}">
                <a16:creationId xmlns:a16="http://schemas.microsoft.com/office/drawing/2014/main" id="{67ACDF70-8B46-46B7-A34C-F74DB023C766}"/>
              </a:ext>
            </a:extLst>
          </p:cNvPr>
          <p:cNvGrpSpPr>
            <a:grpSpLocks/>
          </p:cNvGrpSpPr>
          <p:nvPr/>
        </p:nvGrpSpPr>
        <p:grpSpPr bwMode="auto">
          <a:xfrm>
            <a:off x="519113" y="1214438"/>
            <a:ext cx="8196262" cy="5264150"/>
            <a:chOff x="519401" y="1213964"/>
            <a:chExt cx="8195518" cy="5264817"/>
          </a:xfrm>
        </p:grpSpPr>
        <p:grpSp>
          <p:nvGrpSpPr>
            <p:cNvPr id="116741" name="Group 2">
              <a:extLst>
                <a:ext uri="{FF2B5EF4-FFF2-40B4-BE49-F238E27FC236}">
                  <a16:creationId xmlns:a16="http://schemas.microsoft.com/office/drawing/2014/main" id="{FACCE86B-1BAB-4477-966B-174D2CCAA0B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9401" y="1213964"/>
              <a:ext cx="8195518" cy="5264817"/>
              <a:chOff x="519401" y="1213964"/>
              <a:chExt cx="8195518" cy="5264817"/>
            </a:xfrm>
          </p:grpSpPr>
          <p:pic>
            <p:nvPicPr>
              <p:cNvPr id="116744" name="Picture 2" descr="C:\Users\mnorouzi\Desktop\35-1.jpg">
                <a:extLst>
                  <a:ext uri="{FF2B5EF4-FFF2-40B4-BE49-F238E27FC236}">
                    <a16:creationId xmlns:a16="http://schemas.microsoft.com/office/drawing/2014/main" id="{862A29CB-5277-4305-A10F-E99EC402C45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85264" y="1213964"/>
                <a:ext cx="6191369" cy="3738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6745" name="Picture 3" descr="C:\Users\mnorouzi\Desktop\35-2.jpg">
                <a:extLst>
                  <a:ext uri="{FF2B5EF4-FFF2-40B4-BE49-F238E27FC236}">
                    <a16:creationId xmlns:a16="http://schemas.microsoft.com/office/drawing/2014/main" id="{C25F9DEB-5FF1-49A3-8CAA-A814144A563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9401" y="4986749"/>
                <a:ext cx="8195518" cy="1492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Title 1">
              <a:extLst>
                <a:ext uri="{FF2B5EF4-FFF2-40B4-BE49-F238E27FC236}">
                  <a16:creationId xmlns:a16="http://schemas.microsoft.com/office/drawing/2014/main" id="{01B3C328-DEBE-4775-91F3-8AB7EF2FD84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548110" y="2677824"/>
              <a:ext cx="2654059" cy="404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en-US" b="1" kern="0" dirty="0">
                  <a:solidFill>
                    <a:srgbClr val="0070C0"/>
                  </a:solidFill>
                  <a:latin typeface="+mj-lt"/>
                  <a:ea typeface="+mj-ea"/>
                  <a:cs typeface="+mj-cs"/>
                </a:rPr>
                <a:t>Covariant</a:t>
              </a:r>
            </a:p>
          </p:txBody>
        </p:sp>
        <p:sp>
          <p:nvSpPr>
            <p:cNvPr id="11" name="Title 1">
              <a:extLst>
                <a:ext uri="{FF2B5EF4-FFF2-40B4-BE49-F238E27FC236}">
                  <a16:creationId xmlns:a16="http://schemas.microsoft.com/office/drawing/2014/main" id="{33B6B21E-4CD2-45F6-A78C-20D3A0262A3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87801" y="4652925"/>
              <a:ext cx="2557231" cy="3334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en-US" b="1" kern="0" dirty="0" err="1">
                  <a:solidFill>
                    <a:srgbClr val="0070C0"/>
                  </a:solidFill>
                  <a:latin typeface="+mj-lt"/>
                  <a:ea typeface="+mj-ea"/>
                  <a:cs typeface="+mj-cs"/>
                </a:rPr>
                <a:t>Contravariant</a:t>
              </a:r>
              <a:endParaRPr lang="en-US" b="1" kern="0" dirty="0">
                <a:solidFill>
                  <a:srgbClr val="0070C0"/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116740" name="Slide Number Placeholder 2">
            <a:extLst>
              <a:ext uri="{FF2B5EF4-FFF2-40B4-BE49-F238E27FC236}">
                <a16:creationId xmlns:a16="http://schemas.microsoft.com/office/drawing/2014/main" id="{79FB1BA9-CFFA-4416-B1A2-2C7D9FD84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945AEABE-F725-499F-8DBE-CCAE29BCDE01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9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558000"/>
      </p:ext>
    </p:extLst>
  </p:cSld>
  <p:clrMapOvr>
    <a:masterClrMapping/>
  </p:clrMapOvr>
</p:sld>
</file>

<file path=ppt/theme/theme1.xml><?xml version="1.0" encoding="utf-8"?>
<a:theme xmlns:a="http://schemas.openxmlformats.org/drawingml/2006/main" name="색종이 상자">
  <a:themeElements>
    <a:clrScheme name="색종이 상자 1">
      <a:dk1>
        <a:srgbClr val="000000"/>
      </a:dk1>
      <a:lt1>
        <a:srgbClr val="FFFFFF"/>
      </a:lt1>
      <a:dk2>
        <a:srgbClr val="CC6600"/>
      </a:dk2>
      <a:lt2>
        <a:srgbClr val="F5B363"/>
      </a:lt2>
      <a:accent1>
        <a:srgbClr val="EB933B"/>
      </a:accent1>
      <a:accent2>
        <a:srgbClr val="F3C917"/>
      </a:accent2>
      <a:accent3>
        <a:srgbClr val="FFFFFF"/>
      </a:accent3>
      <a:accent4>
        <a:srgbClr val="000000"/>
      </a:accent4>
      <a:accent5>
        <a:srgbClr val="F3C8AF"/>
      </a:accent5>
      <a:accent6>
        <a:srgbClr val="DCB614"/>
      </a:accent6>
      <a:hlink>
        <a:srgbClr val="BB9321"/>
      </a:hlink>
      <a:folHlink>
        <a:srgbClr val="F1E785"/>
      </a:folHlink>
    </a:clrScheme>
    <a:fontScheme name="색종이 상자">
      <a:majorFont>
        <a:latin typeface="Times New Roman"/>
        <a:ea typeface="굴림"/>
        <a:cs typeface="Arial"/>
      </a:majorFont>
      <a:minorFont>
        <a:latin typeface="Times New Roman"/>
        <a:ea typeface="굴림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색종이 상자 1">
        <a:dk1>
          <a:srgbClr val="000000"/>
        </a:dk1>
        <a:lt1>
          <a:srgbClr val="FFFFFF"/>
        </a:lt1>
        <a:dk2>
          <a:srgbClr val="CC6600"/>
        </a:dk2>
        <a:lt2>
          <a:srgbClr val="F5B363"/>
        </a:lt2>
        <a:accent1>
          <a:srgbClr val="EB933B"/>
        </a:accent1>
        <a:accent2>
          <a:srgbClr val="F3C917"/>
        </a:accent2>
        <a:accent3>
          <a:srgbClr val="FFFFFF"/>
        </a:accent3>
        <a:accent4>
          <a:srgbClr val="000000"/>
        </a:accent4>
        <a:accent5>
          <a:srgbClr val="F3C8AF"/>
        </a:accent5>
        <a:accent6>
          <a:srgbClr val="DCB614"/>
        </a:accent6>
        <a:hlink>
          <a:srgbClr val="BB9321"/>
        </a:hlink>
        <a:folHlink>
          <a:srgbClr val="F1E7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2">
        <a:dk1>
          <a:srgbClr val="000000"/>
        </a:dk1>
        <a:lt1>
          <a:srgbClr val="FFFFFF"/>
        </a:lt1>
        <a:dk2>
          <a:srgbClr val="7EA93F"/>
        </a:dk2>
        <a:lt2>
          <a:srgbClr val="C1D078"/>
        </a:lt2>
        <a:accent1>
          <a:srgbClr val="A3BC5E"/>
        </a:accent1>
        <a:accent2>
          <a:srgbClr val="DEA866"/>
        </a:accent2>
        <a:accent3>
          <a:srgbClr val="FFFFFF"/>
        </a:accent3>
        <a:accent4>
          <a:srgbClr val="000000"/>
        </a:accent4>
        <a:accent5>
          <a:srgbClr val="CEDAB6"/>
        </a:accent5>
        <a:accent6>
          <a:srgbClr val="C9985C"/>
        </a:accent6>
        <a:hlink>
          <a:srgbClr val="B65A22"/>
        </a:hlink>
        <a:folHlink>
          <a:srgbClr val="EACB9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3">
        <a:dk1>
          <a:srgbClr val="000000"/>
        </a:dk1>
        <a:lt1>
          <a:srgbClr val="FFFFFF"/>
        </a:lt1>
        <a:dk2>
          <a:srgbClr val="D56755"/>
        </a:dk2>
        <a:lt2>
          <a:srgbClr val="F6C6C6"/>
        </a:lt2>
        <a:accent1>
          <a:srgbClr val="EC9780"/>
        </a:accent1>
        <a:accent2>
          <a:srgbClr val="ECA958"/>
        </a:accent2>
        <a:accent3>
          <a:srgbClr val="FFFFFF"/>
        </a:accent3>
        <a:accent4>
          <a:srgbClr val="000000"/>
        </a:accent4>
        <a:accent5>
          <a:srgbClr val="F4C9C0"/>
        </a:accent5>
        <a:accent6>
          <a:srgbClr val="D6994F"/>
        </a:accent6>
        <a:hlink>
          <a:srgbClr val="D97131"/>
        </a:hlink>
        <a:folHlink>
          <a:srgbClr val="F7CD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4">
        <a:dk1>
          <a:srgbClr val="000000"/>
        </a:dk1>
        <a:lt1>
          <a:srgbClr val="FFFFFF"/>
        </a:lt1>
        <a:dk2>
          <a:srgbClr val="990000"/>
        </a:dk2>
        <a:lt2>
          <a:srgbClr val="FDBDBB"/>
        </a:lt2>
        <a:accent1>
          <a:srgbClr val="DC4E4E"/>
        </a:accent1>
        <a:accent2>
          <a:srgbClr val="5984EF"/>
        </a:accent2>
        <a:accent3>
          <a:srgbClr val="FFFFFF"/>
        </a:accent3>
        <a:accent4>
          <a:srgbClr val="000000"/>
        </a:accent4>
        <a:accent5>
          <a:srgbClr val="EBB2B2"/>
        </a:accent5>
        <a:accent6>
          <a:srgbClr val="5077D9"/>
        </a:accent6>
        <a:hlink>
          <a:srgbClr val="1E44AE"/>
        </a:hlink>
        <a:folHlink>
          <a:srgbClr val="BDD5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5">
        <a:dk1>
          <a:srgbClr val="000000"/>
        </a:dk1>
        <a:lt1>
          <a:srgbClr val="FFFFFF"/>
        </a:lt1>
        <a:dk2>
          <a:srgbClr val="1475A6"/>
        </a:dk2>
        <a:lt2>
          <a:srgbClr val="B9D4F7"/>
        </a:lt2>
        <a:accent1>
          <a:srgbClr val="69B0D7"/>
        </a:accent1>
        <a:accent2>
          <a:srgbClr val="51C5BF"/>
        </a:accent2>
        <a:accent3>
          <a:srgbClr val="FFFFFF"/>
        </a:accent3>
        <a:accent4>
          <a:srgbClr val="000000"/>
        </a:accent4>
        <a:accent5>
          <a:srgbClr val="B9D4E8"/>
        </a:accent5>
        <a:accent6>
          <a:srgbClr val="49B2AD"/>
        </a:accent6>
        <a:hlink>
          <a:srgbClr val="2F8C93"/>
        </a:hlink>
        <a:folHlink>
          <a:srgbClr val="9BE7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6">
        <a:dk1>
          <a:srgbClr val="000000"/>
        </a:dk1>
        <a:lt1>
          <a:srgbClr val="FFFFFF"/>
        </a:lt1>
        <a:dk2>
          <a:srgbClr val="A60000"/>
        </a:dk2>
        <a:lt2>
          <a:srgbClr val="FDC4C3"/>
        </a:lt2>
        <a:accent1>
          <a:srgbClr val="DB664F"/>
        </a:accent1>
        <a:accent2>
          <a:srgbClr val="76BAD2"/>
        </a:accent2>
        <a:accent3>
          <a:srgbClr val="FFFFFF"/>
        </a:accent3>
        <a:accent4>
          <a:srgbClr val="000000"/>
        </a:accent4>
        <a:accent5>
          <a:srgbClr val="EAB8B2"/>
        </a:accent5>
        <a:accent6>
          <a:srgbClr val="6AA8BE"/>
        </a:accent6>
        <a:hlink>
          <a:srgbClr val="30789C"/>
        </a:hlink>
        <a:folHlink>
          <a:srgbClr val="BCDAF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7">
        <a:dk1>
          <a:srgbClr val="000000"/>
        </a:dk1>
        <a:lt1>
          <a:srgbClr val="FFFFFF"/>
        </a:lt1>
        <a:dk2>
          <a:srgbClr val="B57901"/>
        </a:dk2>
        <a:lt2>
          <a:srgbClr val="FFE149"/>
        </a:lt2>
        <a:accent1>
          <a:srgbClr val="F3BF01"/>
        </a:accent1>
        <a:accent2>
          <a:srgbClr val="F37C0F"/>
        </a:accent2>
        <a:accent3>
          <a:srgbClr val="FFFFFF"/>
        </a:accent3>
        <a:accent4>
          <a:srgbClr val="000000"/>
        </a:accent4>
        <a:accent5>
          <a:srgbClr val="F8DCAA"/>
        </a:accent5>
        <a:accent6>
          <a:srgbClr val="DC700C"/>
        </a:accent6>
        <a:hlink>
          <a:srgbClr val="C35219"/>
        </a:hlink>
        <a:folHlink>
          <a:srgbClr val="EEC19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8">
        <a:dk1>
          <a:srgbClr val="000000"/>
        </a:dk1>
        <a:lt1>
          <a:srgbClr val="FFFFFF"/>
        </a:lt1>
        <a:dk2>
          <a:srgbClr val="777777"/>
        </a:dk2>
        <a:lt2>
          <a:srgbClr val="DDDDDD"/>
        </a:lt2>
        <a:accent1>
          <a:srgbClr val="B2B2B2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878787"/>
        </a:accent6>
        <a:hlink>
          <a:srgbClr val="777777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색종이 상자</Template>
  <TotalTime>10933</TotalTime>
  <Words>556</Words>
  <Application>Microsoft Office PowerPoint</Application>
  <PresentationFormat>On-screen Show (4:3)</PresentationFormat>
  <Paragraphs>84</Paragraphs>
  <Slides>19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Gulim</vt:lpstr>
      <vt:lpstr>Arial</vt:lpstr>
      <vt:lpstr>Ferro Rosso</vt:lpstr>
      <vt:lpstr>Times New Roman</vt:lpstr>
      <vt:lpstr>Wingdings</vt:lpstr>
      <vt:lpstr>색종이 상자</vt:lpstr>
      <vt:lpstr>MathType 7.0 Equation</vt:lpstr>
      <vt:lpstr>MathType 6.0 Equation</vt:lpstr>
      <vt:lpstr>PowerPoint Presentation</vt:lpstr>
      <vt:lpstr>Some Points on Linear Viscoelastic Models</vt:lpstr>
      <vt:lpstr>Modeling (Non-Linear Viscoelasticity)</vt:lpstr>
      <vt:lpstr>Convected Coordinate System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End</vt:lpstr>
    </vt:vector>
  </TitlesOfParts>
  <Company>CNU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Chap. 9. Rheology of Dispersed System</dc:title>
  <dc:creator>오인준</dc:creator>
  <cp:lastModifiedBy>-</cp:lastModifiedBy>
  <cp:revision>639</cp:revision>
  <dcterms:created xsi:type="dcterms:W3CDTF">2004-04-08T11:42:04Z</dcterms:created>
  <dcterms:modified xsi:type="dcterms:W3CDTF">2020-05-04T17:29:11Z</dcterms:modified>
</cp:coreProperties>
</file>