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2"/>
  </p:notesMasterIdLst>
  <p:sldIdLst>
    <p:sldId id="256" r:id="rId2"/>
    <p:sldId id="561" r:id="rId3"/>
    <p:sldId id="562" r:id="rId4"/>
    <p:sldId id="563" r:id="rId5"/>
    <p:sldId id="564" r:id="rId6"/>
    <p:sldId id="568" r:id="rId7"/>
    <p:sldId id="569" r:id="rId8"/>
    <p:sldId id="573" r:id="rId9"/>
    <p:sldId id="574" r:id="rId10"/>
    <p:sldId id="575" r:id="rId11"/>
    <p:sldId id="576" r:id="rId12"/>
    <p:sldId id="577" r:id="rId13"/>
    <p:sldId id="570" r:id="rId14"/>
    <p:sldId id="571" r:id="rId15"/>
    <p:sldId id="578" r:id="rId16"/>
    <p:sldId id="580" r:id="rId17"/>
    <p:sldId id="582" r:id="rId18"/>
    <p:sldId id="581" r:id="rId19"/>
    <p:sldId id="585" r:id="rId20"/>
    <p:sldId id="567" r:id="rId21"/>
    <p:sldId id="583" r:id="rId22"/>
    <p:sldId id="586" r:id="rId23"/>
    <p:sldId id="587" r:id="rId24"/>
    <p:sldId id="589" r:id="rId25"/>
    <p:sldId id="588" r:id="rId26"/>
    <p:sldId id="584" r:id="rId27"/>
    <p:sldId id="592" r:id="rId28"/>
    <p:sldId id="593" r:id="rId29"/>
    <p:sldId id="594" r:id="rId30"/>
    <p:sldId id="595" r:id="rId31"/>
    <p:sldId id="596" r:id="rId32"/>
    <p:sldId id="591" r:id="rId33"/>
    <p:sldId id="598" r:id="rId34"/>
    <p:sldId id="599" r:id="rId35"/>
    <p:sldId id="602" r:id="rId36"/>
    <p:sldId id="600" r:id="rId37"/>
    <p:sldId id="601" r:id="rId38"/>
    <p:sldId id="603" r:id="rId39"/>
    <p:sldId id="604" r:id="rId40"/>
    <p:sldId id="517" r:id="rId41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41CC"/>
    <a:srgbClr val="FF6600"/>
    <a:srgbClr val="0066FF"/>
    <a:srgbClr val="3366FF"/>
    <a:srgbClr val="70F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71" autoAdjust="0"/>
  </p:normalViewPr>
  <p:slideViewPr>
    <p:cSldViewPr snapToGrid="0">
      <p:cViewPr varScale="1">
        <p:scale>
          <a:sx n="64" d="100"/>
          <a:sy n="64" d="100"/>
        </p:scale>
        <p:origin x="12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4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wmf"/><Relationship Id="rId11" Type="http://schemas.openxmlformats.org/officeDocument/2006/relationships/image" Target="../media/image51.png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2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9.png"/><Relationship Id="rId7" Type="http://schemas.openxmlformats.org/officeDocument/2006/relationships/image" Target="../media/image61.wm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3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40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68.w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6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46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75.wmf"/><Relationship Id="rId2" Type="http://schemas.openxmlformats.org/officeDocument/2006/relationships/image" Target="../media/image70.png"/><Relationship Id="rId16" Type="http://schemas.openxmlformats.org/officeDocument/2006/relationships/image" Target="../media/image7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7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86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55.bin"/><Relationship Id="rId2" Type="http://schemas.openxmlformats.org/officeDocument/2006/relationships/image" Target="../media/image78.png"/><Relationship Id="rId16" Type="http://schemas.openxmlformats.org/officeDocument/2006/relationships/image" Target="../media/image8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10" Type="http://schemas.openxmlformats.org/officeDocument/2006/relationships/image" Target="../media/image82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8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oleObject" Target="../embeddings/oleObject57.bin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wmf"/><Relationship Id="rId9" Type="http://schemas.openxmlformats.org/officeDocument/2006/relationships/image" Target="../media/image9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93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66.bin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101.w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100.wmf"/><Relationship Id="rId4" Type="http://schemas.openxmlformats.org/officeDocument/2006/relationships/image" Target="../media/image97.wmf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10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image" Target="../media/image106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104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oleObject" Target="../embeddings/oleObject69.bin"/><Relationship Id="rId7" Type="http://schemas.openxmlformats.org/officeDocument/2006/relationships/image" Target="../media/image110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wmf"/><Relationship Id="rId11" Type="http://schemas.openxmlformats.org/officeDocument/2006/relationships/image" Target="../media/image112.wmf"/><Relationship Id="rId5" Type="http://schemas.openxmlformats.org/officeDocument/2006/relationships/oleObject" Target="../embeddings/oleObject70.bin"/><Relationship Id="rId10" Type="http://schemas.openxmlformats.org/officeDocument/2006/relationships/oleObject" Target="../embeddings/oleObject72.bin"/><Relationship Id="rId4" Type="http://schemas.openxmlformats.org/officeDocument/2006/relationships/image" Target="../media/image108.wmf"/><Relationship Id="rId9" Type="http://schemas.openxmlformats.org/officeDocument/2006/relationships/image" Target="../media/image11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13" Type="http://schemas.openxmlformats.org/officeDocument/2006/relationships/oleObject" Target="../embeddings/oleObject78.bin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118.wmf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0" Type="http://schemas.openxmlformats.org/officeDocument/2006/relationships/image" Target="../media/image117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1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oleObject" Target="../embeddings/oleObject80.bin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image" Target="../media/image127.wmf"/><Relationship Id="rId4" Type="http://schemas.openxmlformats.org/officeDocument/2006/relationships/oleObject" Target="../embeddings/oleObject81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3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133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wmf"/><Relationship Id="rId2" Type="http://schemas.openxmlformats.org/officeDocument/2006/relationships/oleObject" Target="../embeddings/oleObject86.bin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3" Type="http://schemas.openxmlformats.org/officeDocument/2006/relationships/image" Target="../media/image136.wmf"/><Relationship Id="rId7" Type="http://schemas.openxmlformats.org/officeDocument/2006/relationships/image" Target="../media/image138.wmf"/><Relationship Id="rId2" Type="http://schemas.openxmlformats.org/officeDocument/2006/relationships/oleObject" Target="../embeddings/oleObject8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9.bin"/><Relationship Id="rId5" Type="http://schemas.openxmlformats.org/officeDocument/2006/relationships/image" Target="../media/image137.wmf"/><Relationship Id="rId10" Type="http://schemas.openxmlformats.org/officeDocument/2006/relationships/image" Target="../media/image140.png"/><Relationship Id="rId4" Type="http://schemas.openxmlformats.org/officeDocument/2006/relationships/oleObject" Target="../embeddings/oleObject88.bin"/><Relationship Id="rId9" Type="http://schemas.openxmlformats.org/officeDocument/2006/relationships/image" Target="../media/image139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7" Type="http://schemas.openxmlformats.org/officeDocument/2006/relationships/image" Target="../media/image143.wmf"/><Relationship Id="rId2" Type="http://schemas.openxmlformats.org/officeDocument/2006/relationships/oleObject" Target="../embeddings/oleObject9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3.bin"/><Relationship Id="rId5" Type="http://schemas.openxmlformats.org/officeDocument/2006/relationships/image" Target="../media/image142.wmf"/><Relationship Id="rId4" Type="http://schemas.openxmlformats.org/officeDocument/2006/relationships/oleObject" Target="../embeddings/oleObject92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oleObject" Target="../embeddings/oleObject94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7" Type="http://schemas.openxmlformats.org/officeDocument/2006/relationships/image" Target="../media/image25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chemeClr val="accent4">
                <a:lumMod val="0"/>
                <a:lumOff val="100000"/>
              </a:schemeClr>
            </a:gs>
            <a:gs pos="0">
              <a:srgbClr val="DF41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87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سیالات پیشرفته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فصل سوم: جریان های داخلی آرام و حل های تحلیلی دقیق در مکانیک سیالات جریان آرام – بخش اول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خرداد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Viscous Fluid Flow: Frank White: 0001259002128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5" y="115161"/>
            <a:ext cx="2169968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10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737" y="158029"/>
            <a:ext cx="5479932" cy="60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513091"/>
              </p:ext>
            </p:extLst>
          </p:nvPr>
        </p:nvGraphicFramePr>
        <p:xfrm>
          <a:off x="1302328" y="1035195"/>
          <a:ext cx="6719453" cy="438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29000" imgH="2234880" progId="Equation.DSMT4">
                  <p:embed/>
                </p:oleObj>
              </mc:Choice>
              <mc:Fallback>
                <p:oleObj name="Equation" r:id="rId3" imgW="3429000" imgH="223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2328" y="1035195"/>
                        <a:ext cx="6719453" cy="438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387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11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583" y="241155"/>
            <a:ext cx="9579120" cy="529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68583" y="942109"/>
            <a:ext cx="4682835" cy="26046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833883"/>
              </p:ext>
            </p:extLst>
          </p:nvPr>
        </p:nvGraphicFramePr>
        <p:xfrm>
          <a:off x="1331479" y="872833"/>
          <a:ext cx="4735919" cy="260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63800" imgH="2070000" progId="Equation.DSMT4">
                  <p:embed/>
                </p:oleObj>
              </mc:Choice>
              <mc:Fallback>
                <p:oleObj name="Equation" r:id="rId3" imgW="3763800" imgH="2070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479" y="872833"/>
                        <a:ext cx="4735919" cy="260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07482"/>
              </p:ext>
            </p:extLst>
          </p:nvPr>
        </p:nvGraphicFramePr>
        <p:xfrm>
          <a:off x="2890976" y="4529179"/>
          <a:ext cx="1505527" cy="1397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1000" imgH="660240" progId="Equation.DSMT4">
                  <p:embed/>
                </p:oleObj>
              </mc:Choice>
              <mc:Fallback>
                <p:oleObj name="Equation" r:id="rId5" imgW="71100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0976" y="4529179"/>
                        <a:ext cx="1505527" cy="1397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16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3796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12</a:t>
            </a:fld>
            <a:endParaRPr lang="en-US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945" y="163652"/>
            <a:ext cx="9697698" cy="658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77636" y="789709"/>
            <a:ext cx="2161309" cy="17179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38946" y="789709"/>
            <a:ext cx="3200400" cy="105294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116839"/>
              </p:ext>
            </p:extLst>
          </p:nvPr>
        </p:nvGraphicFramePr>
        <p:xfrm>
          <a:off x="1495859" y="873197"/>
          <a:ext cx="5043487" cy="155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43600" imgH="1550880" progId="Equation.DSMT4">
                  <p:embed/>
                </p:oleObj>
              </mc:Choice>
              <mc:Fallback>
                <p:oleObj name="Equation" r:id="rId3" imgW="5043600" imgH="155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5859" y="873197"/>
                        <a:ext cx="5043487" cy="155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372945" y="3200400"/>
            <a:ext cx="4681491" cy="17179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10600" y="4918364"/>
            <a:ext cx="4681491" cy="17179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57204"/>
              </p:ext>
            </p:extLst>
          </p:nvPr>
        </p:nvGraphicFramePr>
        <p:xfrm>
          <a:off x="1676927" y="5647315"/>
          <a:ext cx="40735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73400" imgH="988920" progId="Equation.DSMT4">
                  <p:embed/>
                </p:oleObj>
              </mc:Choice>
              <mc:Fallback>
                <p:oleObj name="Equation" r:id="rId5" imgW="4073400" imgH="988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927" y="5647315"/>
                        <a:ext cx="4073525" cy="98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838608"/>
              </p:ext>
            </p:extLst>
          </p:nvPr>
        </p:nvGraphicFramePr>
        <p:xfrm>
          <a:off x="1621848" y="3413841"/>
          <a:ext cx="481965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19680" imgH="1568520" progId="Equation.DSMT4">
                  <p:embed/>
                </p:oleObj>
              </mc:Choice>
              <mc:Fallback>
                <p:oleObj name="Equation" r:id="rId7" imgW="4819680" imgH="1568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21848" y="3413841"/>
                        <a:ext cx="4819650" cy="156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4812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0592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13</a:t>
            </a:fld>
            <a:endParaRPr lang="en-US"/>
          </a:p>
        </p:txBody>
      </p:sp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227" y="164519"/>
            <a:ext cx="9167571" cy="6596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0255" y="761999"/>
            <a:ext cx="6276109" cy="59990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741883"/>
              </p:ext>
            </p:extLst>
          </p:nvPr>
        </p:nvGraphicFramePr>
        <p:xfrm>
          <a:off x="1624301" y="761999"/>
          <a:ext cx="6342063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42120" imgH="6002280" progId="Equation.DSMT4">
                  <p:embed/>
                </p:oleObj>
              </mc:Choice>
              <mc:Fallback>
                <p:oleObj name="Equation" r:id="rId3" imgW="6342120" imgH="600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4301" y="761999"/>
                        <a:ext cx="6342063" cy="600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7464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14</a:t>
            </a:fld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98" y="490538"/>
            <a:ext cx="10542270" cy="48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5745" y="4073236"/>
            <a:ext cx="6026728" cy="13161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55962" y="882581"/>
            <a:ext cx="9559637" cy="23732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866895"/>
              </p:ext>
            </p:extLst>
          </p:nvPr>
        </p:nvGraphicFramePr>
        <p:xfrm>
          <a:off x="955962" y="1187308"/>
          <a:ext cx="9617075" cy="206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617040" imgH="2068560" progId="Equation.DSMT4">
                  <p:embed/>
                </p:oleObj>
              </mc:Choice>
              <mc:Fallback>
                <p:oleObj name="Equation" r:id="rId3" imgW="9617040" imgH="2068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5962" y="1187308"/>
                        <a:ext cx="9617075" cy="206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273274"/>
              </p:ext>
            </p:extLst>
          </p:nvPr>
        </p:nvGraphicFramePr>
        <p:xfrm>
          <a:off x="951339" y="4551216"/>
          <a:ext cx="5992813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992920" imgH="1185840" progId="Equation.DSMT4">
                  <p:embed/>
                </p:oleObj>
              </mc:Choice>
              <mc:Fallback>
                <p:oleObj name="Equation" r:id="rId5" imgW="5992920" imgH="1185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1339" y="4551216"/>
                        <a:ext cx="5992813" cy="1185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44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31036" y="649533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15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019" y="72731"/>
            <a:ext cx="9416182" cy="664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46909" y="678874"/>
            <a:ext cx="5666509" cy="60682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039525"/>
              </p:ext>
            </p:extLst>
          </p:nvPr>
        </p:nvGraphicFramePr>
        <p:xfrm>
          <a:off x="1676255" y="611613"/>
          <a:ext cx="5237163" cy="608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37280" imgH="6080040" progId="Equation.DSMT4">
                  <p:embed/>
                </p:oleObj>
              </mc:Choice>
              <mc:Fallback>
                <p:oleObj name="Equation" r:id="rId3" imgW="5237280" imgH="608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255" y="611613"/>
                        <a:ext cx="5237163" cy="608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0738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16</a:t>
            </a:fld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067" y="164085"/>
            <a:ext cx="9133614" cy="652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43891" y="651164"/>
            <a:ext cx="1524000" cy="8035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96291" y="2008910"/>
            <a:ext cx="1524000" cy="8035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43890" y="5126181"/>
            <a:ext cx="4350327" cy="15655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779818" y="3574473"/>
            <a:ext cx="1346056" cy="8589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56364" y="3325092"/>
            <a:ext cx="775854" cy="8589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612503"/>
              </p:ext>
            </p:extLst>
          </p:nvPr>
        </p:nvGraphicFramePr>
        <p:xfrm>
          <a:off x="4144532" y="3645912"/>
          <a:ext cx="19558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55880" imgH="843120" progId="Equation.DSMT4">
                  <p:embed/>
                </p:oleObj>
              </mc:Choice>
              <mc:Fallback>
                <p:oleObj name="Equation" r:id="rId3" imgW="1955880" imgH="843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4532" y="3645912"/>
                        <a:ext cx="1955800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570217"/>
              </p:ext>
            </p:extLst>
          </p:nvPr>
        </p:nvGraphicFramePr>
        <p:xfrm>
          <a:off x="4003962" y="5091399"/>
          <a:ext cx="4441825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1680" imgH="1635120" progId="Equation.DSMT4">
                  <p:embed/>
                </p:oleObj>
              </mc:Choice>
              <mc:Fallback>
                <p:oleObj name="Equation" r:id="rId5" imgW="4441680" imgH="1635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03962" y="5091399"/>
                        <a:ext cx="4441825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56037"/>
              </p:ext>
            </p:extLst>
          </p:nvPr>
        </p:nvGraphicFramePr>
        <p:xfrm>
          <a:off x="1519238" y="2289175"/>
          <a:ext cx="200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02960" imgH="241200" progId="Equation.DSMT4">
                  <p:embed/>
                </p:oleObj>
              </mc:Choice>
              <mc:Fallback>
                <p:oleObj name="Equation" r:id="rId7" imgW="10029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19238" y="2289175"/>
                        <a:ext cx="200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712903"/>
              </p:ext>
            </p:extLst>
          </p:nvPr>
        </p:nvGraphicFramePr>
        <p:xfrm>
          <a:off x="1559066" y="833084"/>
          <a:ext cx="1048845" cy="48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241200" progId="Equation.DSMT4">
                  <p:embed/>
                </p:oleObj>
              </mc:Choice>
              <mc:Fallback>
                <p:oleObj name="Equation" r:id="rId9" imgW="5205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59066" y="833084"/>
                        <a:ext cx="1048845" cy="48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897271" y="4394018"/>
            <a:ext cx="1524000" cy="6695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dp</a:t>
            </a:r>
            <a:r>
              <a:rPr lang="fa-IR" b="1" dirty="0"/>
              <a:t> </a:t>
            </a:r>
            <a:r>
              <a:rPr lang="fa-IR" b="1" dirty="0">
                <a:cs typeface="B Nazanin" pitchFamily="2" charset="-78"/>
              </a:rPr>
              <a:t>منفی است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6359236" y="4969059"/>
            <a:ext cx="152400" cy="2679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038104" y="5181582"/>
            <a:ext cx="1508666" cy="4918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latin typeface="Times New Roman" pitchFamily="18" charset="0"/>
                <a:cs typeface="B Nazanin" pitchFamily="2" charset="-78"/>
              </a:rPr>
              <a:t>در حالت تعادل: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13337" y="2772175"/>
            <a:ext cx="4423924" cy="52394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Titr" pitchFamily="2" charset="-78"/>
              </a:rPr>
              <a:t>مفهوم قطر هیدرولیکی در کانال های غیر مدور:</a:t>
            </a:r>
            <a:endParaRPr lang="en-US" sz="2000" b="1" dirty="0">
              <a:cs typeface="B Titr" pitchFamily="2" charset="-78"/>
            </a:endParaRPr>
          </a:p>
        </p:txBody>
      </p:sp>
      <p:pic>
        <p:nvPicPr>
          <p:cNvPr id="21767" name="Picture 26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541" y="3394051"/>
            <a:ext cx="3828841" cy="186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474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44891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17</a:t>
            </a:fld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632" y="96985"/>
            <a:ext cx="9255503" cy="668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676400" y="2161309"/>
            <a:ext cx="2092036" cy="83127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676400" y="401782"/>
            <a:ext cx="2341418" cy="110836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676400" y="3851563"/>
            <a:ext cx="2092036" cy="83127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676399" y="5403272"/>
            <a:ext cx="3325091" cy="137896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957993"/>
              </p:ext>
            </p:extLst>
          </p:nvPr>
        </p:nvGraphicFramePr>
        <p:xfrm>
          <a:off x="2405711" y="513844"/>
          <a:ext cx="3224213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24160" imgH="884160" progId="Equation.DSMT4">
                  <p:embed/>
                </p:oleObj>
              </mc:Choice>
              <mc:Fallback>
                <p:oleObj name="Equation" r:id="rId3" imgW="3224160" imgH="884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5711" y="513844"/>
                        <a:ext cx="3224213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771729"/>
              </p:ext>
            </p:extLst>
          </p:nvPr>
        </p:nvGraphicFramePr>
        <p:xfrm>
          <a:off x="2493817" y="1963473"/>
          <a:ext cx="2895595" cy="93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3440" imgH="1185840" progId="Equation.DSMT4">
                  <p:embed/>
                </p:oleObj>
              </mc:Choice>
              <mc:Fallback>
                <p:oleObj name="Equation" r:id="rId5" imgW="3673440" imgH="1185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3817" y="1963473"/>
                        <a:ext cx="2895595" cy="93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661829"/>
              </p:ext>
            </p:extLst>
          </p:nvPr>
        </p:nvGraphicFramePr>
        <p:xfrm>
          <a:off x="3143828" y="3648361"/>
          <a:ext cx="14970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96880" imgH="965160" progId="Equation.DSMT4">
                  <p:embed/>
                </p:oleObj>
              </mc:Choice>
              <mc:Fallback>
                <p:oleObj name="Equation" r:id="rId7" imgW="149688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43828" y="3648361"/>
                        <a:ext cx="1497013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939968"/>
              </p:ext>
            </p:extLst>
          </p:nvPr>
        </p:nvGraphicFramePr>
        <p:xfrm>
          <a:off x="2476933" y="5043198"/>
          <a:ext cx="3856798" cy="1697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52840" imgH="1563840" progId="Equation.DSMT4">
                  <p:embed/>
                </p:oleObj>
              </mc:Choice>
              <mc:Fallback>
                <p:oleObj name="Equation" r:id="rId9" imgW="3552840" imgH="1563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6933" y="5043198"/>
                        <a:ext cx="3856798" cy="1697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909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18</a:t>
            </a:fld>
            <a:endParaRPr lang="en-US"/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46" y="221673"/>
            <a:ext cx="10777002" cy="412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117273" y="2860965"/>
            <a:ext cx="942108" cy="5056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مساحت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535382" y="3144982"/>
            <a:ext cx="581891" cy="2355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964873" y="4350327"/>
            <a:ext cx="1288472" cy="5056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محیط تر شده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396836" y="4184073"/>
            <a:ext cx="568037" cy="3325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141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063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19</a:t>
            </a:fld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1" y="124490"/>
            <a:ext cx="9199852" cy="659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78182" y="1274618"/>
            <a:ext cx="8922761" cy="35883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80" y="2549445"/>
            <a:ext cx="4883381" cy="275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947109"/>
              </p:ext>
            </p:extLst>
          </p:nvPr>
        </p:nvGraphicFramePr>
        <p:xfrm>
          <a:off x="6442075" y="1477963"/>
          <a:ext cx="3968750" cy="316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9880" imgH="3468600" progId="Equation.DSMT4">
                  <p:embed/>
                </p:oleObj>
              </mc:Choice>
              <mc:Fallback>
                <p:oleObj name="Equation" r:id="rId4" imgW="4349880" imgH="346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2075" y="1477963"/>
                        <a:ext cx="3968750" cy="316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801091" y="5943600"/>
            <a:ext cx="2008909" cy="77604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634885"/>
              </p:ext>
            </p:extLst>
          </p:nvPr>
        </p:nvGraphicFramePr>
        <p:xfrm>
          <a:off x="2392266" y="5685220"/>
          <a:ext cx="2096613" cy="100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44240" progId="Equation.DSMT4">
                  <p:embed/>
                </p:oleObj>
              </mc:Choice>
              <mc:Fallback>
                <p:oleObj name="Equation" r:id="rId6" imgW="9270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92266" y="5685220"/>
                        <a:ext cx="2096613" cy="1005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689" name="Picture 1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75" y="1056277"/>
            <a:ext cx="2286000" cy="149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191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64" y="246567"/>
            <a:ext cx="10212100" cy="605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64" y="969818"/>
            <a:ext cx="5278581" cy="377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970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02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20</a:t>
            </a:fld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550" y="112999"/>
            <a:ext cx="9129231" cy="6661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632364" y="112999"/>
            <a:ext cx="3879272" cy="49660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72550" y="872835"/>
            <a:ext cx="4118650" cy="761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60068" y="2805544"/>
            <a:ext cx="5001496" cy="7619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72550" y="3755659"/>
            <a:ext cx="2500748" cy="148135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72550" y="5417126"/>
            <a:ext cx="5282432" cy="13577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39199" y="1773380"/>
            <a:ext cx="955965" cy="91440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364224"/>
              </p:ext>
            </p:extLst>
          </p:nvPr>
        </p:nvGraphicFramePr>
        <p:xfrm>
          <a:off x="8788976" y="1834139"/>
          <a:ext cx="1028700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28880" imgH="839880" progId="Equation.DSMT4">
                  <p:embed/>
                </p:oleObj>
              </mc:Choice>
              <mc:Fallback>
                <p:oleObj name="Equation" r:id="rId3" imgW="1028880" imgH="839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8976" y="1834139"/>
                        <a:ext cx="1028700" cy="839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86257"/>
              </p:ext>
            </p:extLst>
          </p:nvPr>
        </p:nvGraphicFramePr>
        <p:xfrm>
          <a:off x="2687777" y="148360"/>
          <a:ext cx="4533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33840" imgH="488880" progId="Equation.DSMT4">
                  <p:embed/>
                </p:oleObj>
              </mc:Choice>
              <mc:Fallback>
                <p:oleObj name="Equation" r:id="rId5" imgW="4533840" imgH="488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7777" y="148360"/>
                        <a:ext cx="4533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205956"/>
              </p:ext>
            </p:extLst>
          </p:nvPr>
        </p:nvGraphicFramePr>
        <p:xfrm>
          <a:off x="2715488" y="859340"/>
          <a:ext cx="4884692" cy="914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16320" imgH="789120" progId="Equation.DSMT4">
                  <p:embed/>
                </p:oleObj>
              </mc:Choice>
              <mc:Fallback>
                <p:oleObj name="Equation" r:id="rId7" imgW="4216320" imgH="789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15488" y="859340"/>
                        <a:ext cx="4884692" cy="914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960241"/>
              </p:ext>
            </p:extLst>
          </p:nvPr>
        </p:nvGraphicFramePr>
        <p:xfrm>
          <a:off x="2790105" y="2843463"/>
          <a:ext cx="5688878" cy="809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32440" imgH="716040" progId="Equation.DSMT4">
                  <p:embed/>
                </p:oleObj>
              </mc:Choice>
              <mc:Fallback>
                <p:oleObj name="Equation" r:id="rId9" imgW="5032440" imgH="716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90105" y="2843463"/>
                        <a:ext cx="5688878" cy="809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897925"/>
              </p:ext>
            </p:extLst>
          </p:nvPr>
        </p:nvGraphicFramePr>
        <p:xfrm>
          <a:off x="2750800" y="3755659"/>
          <a:ext cx="1962150" cy="142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62000" imgH="1424160" progId="Equation.DSMT4">
                  <p:embed/>
                </p:oleObj>
              </mc:Choice>
              <mc:Fallback>
                <p:oleObj name="Equation" r:id="rId11" imgW="1962000" imgH="1424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50800" y="3755659"/>
                        <a:ext cx="1962150" cy="1423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812455"/>
              </p:ext>
            </p:extLst>
          </p:nvPr>
        </p:nvGraphicFramePr>
        <p:xfrm>
          <a:off x="2812471" y="5284973"/>
          <a:ext cx="5860478" cy="1505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07200" imgH="1389240" progId="Equation.DSMT4">
                  <p:embed/>
                </p:oleObj>
              </mc:Choice>
              <mc:Fallback>
                <p:oleObj name="Equation" r:id="rId13" imgW="5407200" imgH="1389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12471" y="5284973"/>
                        <a:ext cx="5860478" cy="1505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211766" y="4682838"/>
            <a:ext cx="1163799" cy="4294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روی مرز :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12701" y="6310756"/>
            <a:ext cx="1163799" cy="4294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روی مرز :</a:t>
            </a:r>
            <a:endParaRPr lang="en-US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8289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34055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21</a:t>
            </a:fld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558" y="70570"/>
            <a:ext cx="9084687" cy="665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286000" y="595745"/>
            <a:ext cx="1440873" cy="484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64329" y="1357745"/>
            <a:ext cx="1814944" cy="484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006436" y="2105891"/>
            <a:ext cx="4862946" cy="6650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44758" y="3063133"/>
            <a:ext cx="3027242" cy="106552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544758" y="4559425"/>
            <a:ext cx="5562624" cy="106552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468558" y="5764768"/>
            <a:ext cx="3325115" cy="106552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Rectangle 17"/>
          <p:cNvSpPr/>
          <p:nvPr/>
        </p:nvSpPr>
        <p:spPr>
          <a:xfrm>
            <a:off x="5597236" y="5750913"/>
            <a:ext cx="3934703" cy="106552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418696"/>
              </p:ext>
            </p:extLst>
          </p:nvPr>
        </p:nvGraphicFramePr>
        <p:xfrm>
          <a:off x="2383268" y="722581"/>
          <a:ext cx="16065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06680" imgH="428760" progId="Equation.DSMT4">
                  <p:embed/>
                </p:oleObj>
              </mc:Choice>
              <mc:Fallback>
                <p:oleObj name="Equation" r:id="rId3" imgW="1606680" imgH="428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3268" y="722581"/>
                        <a:ext cx="16065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750707"/>
              </p:ext>
            </p:extLst>
          </p:nvPr>
        </p:nvGraphicFramePr>
        <p:xfrm>
          <a:off x="2171471" y="1380692"/>
          <a:ext cx="191928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19160" imgH="461880" progId="Equation.DSMT4">
                  <p:embed/>
                </p:oleObj>
              </mc:Choice>
              <mc:Fallback>
                <p:oleObj name="Equation" r:id="rId5" imgW="1919160" imgH="46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1471" y="1380692"/>
                        <a:ext cx="1919287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372547"/>
              </p:ext>
            </p:extLst>
          </p:nvPr>
        </p:nvGraphicFramePr>
        <p:xfrm>
          <a:off x="3131115" y="2008981"/>
          <a:ext cx="58515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51440" imgH="858960" progId="Equation.DSMT4">
                  <p:embed/>
                </p:oleObj>
              </mc:Choice>
              <mc:Fallback>
                <p:oleObj name="Equation" r:id="rId7" imgW="5851440" imgH="85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31115" y="2008981"/>
                        <a:ext cx="585152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88080"/>
              </p:ext>
            </p:extLst>
          </p:nvPr>
        </p:nvGraphicFramePr>
        <p:xfrm>
          <a:off x="3103405" y="2973717"/>
          <a:ext cx="28273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27440" imgH="901800" progId="Equation.DSMT4">
                  <p:embed/>
                </p:oleObj>
              </mc:Choice>
              <mc:Fallback>
                <p:oleObj name="Equation" r:id="rId9" imgW="2827440" imgH="90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03405" y="2973717"/>
                        <a:ext cx="2827337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039582"/>
              </p:ext>
            </p:extLst>
          </p:nvPr>
        </p:nvGraphicFramePr>
        <p:xfrm>
          <a:off x="2064329" y="4546849"/>
          <a:ext cx="59896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89680" imgH="923760" progId="Equation.DSMT4">
                  <p:embed/>
                </p:oleObj>
              </mc:Choice>
              <mc:Fallback>
                <p:oleObj name="Equation" r:id="rId11" imgW="5989680" imgH="923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4329" y="4546849"/>
                        <a:ext cx="5989637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793232"/>
              </p:ext>
            </p:extLst>
          </p:nvPr>
        </p:nvGraphicFramePr>
        <p:xfrm>
          <a:off x="1355794" y="5764769"/>
          <a:ext cx="3465590" cy="1062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184560" imgH="976320" progId="Equation.DSMT4">
                  <p:embed/>
                </p:oleObj>
              </mc:Choice>
              <mc:Fallback>
                <p:oleObj name="Equation" r:id="rId13" imgW="3184560" imgH="976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55794" y="5764769"/>
                        <a:ext cx="3465590" cy="1062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50777"/>
              </p:ext>
            </p:extLst>
          </p:nvPr>
        </p:nvGraphicFramePr>
        <p:xfrm>
          <a:off x="5473925" y="5777439"/>
          <a:ext cx="4224257" cy="101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30880" imgH="1062000" progId="Equation.DSMT4">
                  <p:embed/>
                </p:oleObj>
              </mc:Choice>
              <mc:Fallback>
                <p:oleObj name="Equation" r:id="rId15" imgW="4430880" imgH="1062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73925" y="5777439"/>
                        <a:ext cx="4224257" cy="1012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4322613" y="658086"/>
            <a:ext cx="1704109" cy="484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(در کل دامنه حل)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50318" y="1343890"/>
            <a:ext cx="1704109" cy="484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(در کل دامنه حل)</a:t>
            </a:r>
            <a:endParaRPr lang="en-US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3964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1718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22</a:t>
            </a:fld>
            <a:endParaRPr lang="en-US" dirty="0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89" y="207384"/>
            <a:ext cx="9556904" cy="584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105891" y="4114800"/>
            <a:ext cx="3879273" cy="22998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78873" y="2923091"/>
            <a:ext cx="8201891" cy="9838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702718"/>
              </p:ext>
            </p:extLst>
          </p:nvPr>
        </p:nvGraphicFramePr>
        <p:xfrm>
          <a:off x="2161228" y="4423209"/>
          <a:ext cx="3941763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941640" imgH="1793880" progId="Equation.DSMT4">
                  <p:embed/>
                </p:oleObj>
              </mc:Choice>
              <mc:Fallback>
                <p:oleObj name="Equation" r:id="rId3" imgW="3941640" imgH="1793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1228" y="4423209"/>
                        <a:ext cx="3941763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539633"/>
              </p:ext>
            </p:extLst>
          </p:nvPr>
        </p:nvGraphicFramePr>
        <p:xfrm>
          <a:off x="1551277" y="3144837"/>
          <a:ext cx="7329487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29600" imgH="969840" progId="Equation.DSMT4">
                  <p:embed/>
                </p:oleObj>
              </mc:Choice>
              <mc:Fallback>
                <p:oleObj name="Equation" r:id="rId5" imgW="7329600" imgH="969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1277" y="3144837"/>
                        <a:ext cx="7329487" cy="969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607128" y="1787236"/>
            <a:ext cx="1745672" cy="983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045527" y="1925782"/>
            <a:ext cx="1510146" cy="8451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241541" y="1939418"/>
            <a:ext cx="1745672" cy="9836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652585"/>
              </p:ext>
            </p:extLst>
          </p:nvPr>
        </p:nvGraphicFramePr>
        <p:xfrm>
          <a:off x="6355916" y="2001764"/>
          <a:ext cx="10318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31760" imgH="914400" progId="Equation.DSMT4">
                  <p:embed/>
                </p:oleObj>
              </mc:Choice>
              <mc:Fallback>
                <p:oleObj name="Equation" r:id="rId7" imgW="103176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5916" y="2001764"/>
                        <a:ext cx="103187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383909"/>
              </p:ext>
            </p:extLst>
          </p:nvPr>
        </p:nvGraphicFramePr>
        <p:xfrm>
          <a:off x="4278168" y="2001655"/>
          <a:ext cx="10033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03320" imgH="865080" progId="Equation.DSMT4">
                  <p:embed/>
                </p:oleObj>
              </mc:Choice>
              <mc:Fallback>
                <p:oleObj name="Equation" r:id="rId9" imgW="1003320" imgH="865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8168" y="2001655"/>
                        <a:ext cx="1003300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237915"/>
              </p:ext>
            </p:extLst>
          </p:nvPr>
        </p:nvGraphicFramePr>
        <p:xfrm>
          <a:off x="1519960" y="1939418"/>
          <a:ext cx="18605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60480" imgH="1006560" progId="Equation.DSMT4">
                  <p:embed/>
                </p:oleObj>
              </mc:Choice>
              <mc:Fallback>
                <p:oleObj name="Equation" r:id="rId11" imgW="1860480" imgH="100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19960" y="1939418"/>
                        <a:ext cx="186055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673380" y="740890"/>
            <a:ext cx="4993129" cy="9838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387128"/>
              </p:ext>
            </p:extLst>
          </p:nvPr>
        </p:nvGraphicFramePr>
        <p:xfrm>
          <a:off x="1463089" y="740890"/>
          <a:ext cx="29876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87640" imgH="666720" progId="Equation.DSMT4">
                  <p:embed/>
                </p:oleObj>
              </mc:Choice>
              <mc:Fallback>
                <p:oleObj name="Equation" r:id="rId13" imgW="2987640" imgH="66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63089" y="740890"/>
                        <a:ext cx="29876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901860"/>
              </p:ext>
            </p:extLst>
          </p:nvPr>
        </p:nvGraphicFramePr>
        <p:xfrm>
          <a:off x="1646086" y="1459991"/>
          <a:ext cx="459805" cy="405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640" imgH="190440" progId="Equation.DSMT4">
                  <p:embed/>
                </p:oleObj>
              </mc:Choice>
              <mc:Fallback>
                <p:oleObj name="Equation" r:id="rId15" imgW="21564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46086" y="1459991"/>
                        <a:ext cx="459805" cy="405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ight Brace 24"/>
          <p:cNvSpPr/>
          <p:nvPr/>
        </p:nvSpPr>
        <p:spPr>
          <a:xfrm rot="16200000">
            <a:off x="1774574" y="1698256"/>
            <a:ext cx="140922" cy="47581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Brace 27"/>
          <p:cNvSpPr/>
          <p:nvPr/>
        </p:nvSpPr>
        <p:spPr>
          <a:xfrm rot="16200000">
            <a:off x="2508865" y="1675207"/>
            <a:ext cx="140922" cy="47581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761856"/>
              </p:ext>
            </p:extLst>
          </p:nvPr>
        </p:nvGraphicFramePr>
        <p:xfrm>
          <a:off x="2341417" y="1471614"/>
          <a:ext cx="4302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0200" imgH="357120" progId="Equation.DSMT4">
                  <p:embed/>
                </p:oleObj>
              </mc:Choice>
              <mc:Fallback>
                <p:oleObj name="Equation" r:id="rId17" imgW="430200" imgH="357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41417" y="1471614"/>
                        <a:ext cx="430213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672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7561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23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630849"/>
              </p:ext>
            </p:extLst>
          </p:nvPr>
        </p:nvGraphicFramePr>
        <p:xfrm>
          <a:off x="1717964" y="261486"/>
          <a:ext cx="8689175" cy="640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19440" imgH="2666880" progId="Equation.DSMT4">
                  <p:embed/>
                </p:oleObj>
              </mc:Choice>
              <mc:Fallback>
                <p:oleObj name="Equation" r:id="rId2" imgW="3619440" imgH="266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17964" y="261486"/>
                        <a:ext cx="8689175" cy="6402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9512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61764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24</a:t>
            </a:fld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098" y="240721"/>
            <a:ext cx="9413027" cy="642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25098" y="1953491"/>
            <a:ext cx="5161847" cy="30064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500255" y="5624945"/>
            <a:ext cx="2549236" cy="10390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003986"/>
              </p:ext>
            </p:extLst>
          </p:nvPr>
        </p:nvGraphicFramePr>
        <p:xfrm>
          <a:off x="5664633" y="5831910"/>
          <a:ext cx="2495696" cy="929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03600" imgH="1006560" progId="Equation.DSMT4">
                  <p:embed/>
                </p:oleObj>
              </mc:Choice>
              <mc:Fallback>
                <p:oleObj name="Equation" r:id="rId3" imgW="2703600" imgH="100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4633" y="5831910"/>
                        <a:ext cx="2495696" cy="929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13" y="1750397"/>
            <a:ext cx="5671487" cy="31549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2809" name="Picture 4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931" y="2356020"/>
            <a:ext cx="2476550" cy="2201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8284191" y="2866030"/>
            <a:ext cx="316015" cy="5863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8292817" y="2527540"/>
            <a:ext cx="316015" cy="329864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9148333" y="3074590"/>
            <a:ext cx="609167" cy="382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9766815" y="2728092"/>
                <a:ext cx="1996957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latin typeface="Cambria Math"/>
                        </a:rPr>
                        <m:t>𝑧</m:t>
                      </m:r>
                      <m:r>
                        <a:rPr lang="en-US" i="1">
                          <a:latin typeface="Cambria Math"/>
                        </a:rPr>
                        <m:t>+</m:t>
                      </m:r>
                      <m:r>
                        <a:rPr lang="en-US" i="1">
                          <a:latin typeface="Cambria Math"/>
                        </a:rPr>
                        <m:t>3</m:t>
                      </m:r>
                      <m:r>
                        <a:rPr lang="en-US" i="1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−</m:t>
                      </m:r>
                      <m:r>
                        <a:rPr lang="en-US" i="1">
                          <a:latin typeface="Cambria Math"/>
                        </a:rPr>
                        <m:t>𝑎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6815" y="2728092"/>
                <a:ext cx="1996957" cy="401970"/>
              </a:xfrm>
              <a:prstGeom prst="rect">
                <a:avLst/>
              </a:prstGeom>
              <a:blipFill rotWithShape="1">
                <a:blip r:embed="rId8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9835054" y="3920646"/>
                <a:ext cx="1591397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2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latin typeface="Cambria Math"/>
                        </a:rPr>
                        <m:t>𝑧</m:t>
                      </m:r>
                      <m:r>
                        <a:rPr lang="en-US" i="1">
                          <a:latin typeface="Cambria Math"/>
                        </a:rPr>
                        <m:t>+</m:t>
                      </m:r>
                      <m:r>
                        <a:rPr lang="en-US" i="1">
                          <a:latin typeface="Cambria Math"/>
                        </a:rPr>
                        <m:t>𝑎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054" y="3920646"/>
                <a:ext cx="1591397" cy="40197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708754" y="2455434"/>
                <a:ext cx="1996957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latin typeface="Cambria Math"/>
                        </a:rPr>
                        <m:t>𝑧</m:t>
                      </m:r>
                      <m:r>
                        <a:rPr lang="en-US" i="1">
                          <a:latin typeface="Cambria Math"/>
                        </a:rPr>
                        <m:t>−</m:t>
                      </m:r>
                      <m:r>
                        <a:rPr lang="en-US" i="1">
                          <a:latin typeface="Cambria Math"/>
                        </a:rPr>
                        <m:t>3</m:t>
                      </m:r>
                      <m:r>
                        <a:rPr lang="en-US" i="1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−</m:t>
                      </m:r>
                      <m:r>
                        <a:rPr lang="en-US" i="1">
                          <a:latin typeface="Cambria Math"/>
                        </a:rPr>
                        <m:t>𝑎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8754" y="2455434"/>
                <a:ext cx="1996957" cy="401970"/>
              </a:xfrm>
              <a:prstGeom prst="rect">
                <a:avLst/>
              </a:prstGeom>
              <a:blipFill rotWithShape="1">
                <a:blip r:embed="rId10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Elbow Connector 21"/>
          <p:cNvCxnSpPr/>
          <p:nvPr/>
        </p:nvCxnSpPr>
        <p:spPr>
          <a:xfrm>
            <a:off x="8980227" y="3961590"/>
            <a:ext cx="786588" cy="200985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7705711" y="2810558"/>
            <a:ext cx="343780" cy="264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 rot="413168">
            <a:off x="4461935" y="4030935"/>
            <a:ext cx="1788600" cy="2632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961467" y="4162575"/>
            <a:ext cx="626533" cy="23791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878667" y="4557398"/>
            <a:ext cx="1573936" cy="34793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691721" y="4305682"/>
            <a:ext cx="228600" cy="47099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625600" y="3539067"/>
            <a:ext cx="1092200" cy="254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235200" y="3733800"/>
            <a:ext cx="262467" cy="2277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672124" y="3130062"/>
            <a:ext cx="292101" cy="2277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535208" y="3282462"/>
            <a:ext cx="292101" cy="2277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 rot="1570302">
            <a:off x="2693512" y="3407051"/>
            <a:ext cx="146050" cy="3374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 rot="19635808">
            <a:off x="3836601" y="3075935"/>
            <a:ext cx="146050" cy="3374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994484" y="3282462"/>
            <a:ext cx="732590" cy="753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 rot="841506">
            <a:off x="4351288" y="3400473"/>
            <a:ext cx="772871" cy="34274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4860758" y="3759405"/>
            <a:ext cx="245979" cy="16124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39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31036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25</a:t>
            </a:fld>
            <a:endParaRPr lang="en-US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16" y="364548"/>
            <a:ext cx="10214632" cy="575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50416" y="969818"/>
            <a:ext cx="8121293" cy="6788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444352"/>
              </p:ext>
            </p:extLst>
          </p:nvPr>
        </p:nvGraphicFramePr>
        <p:xfrm>
          <a:off x="1851025" y="1068388"/>
          <a:ext cx="84883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93880" imgH="241200" progId="Equation.DSMT4">
                  <p:embed/>
                </p:oleObj>
              </mc:Choice>
              <mc:Fallback>
                <p:oleObj name="Equation" r:id="rId3" imgW="35938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1025" y="1068388"/>
                        <a:ext cx="8488363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050415" y="3244128"/>
            <a:ext cx="8121293" cy="9953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200038"/>
              </p:ext>
            </p:extLst>
          </p:nvPr>
        </p:nvGraphicFramePr>
        <p:xfrm>
          <a:off x="1657869" y="2916456"/>
          <a:ext cx="7284936" cy="1019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4840" imgH="444240" progId="Equation.DSMT4">
                  <p:embed/>
                </p:oleObj>
              </mc:Choice>
              <mc:Fallback>
                <p:oleObj name="Equation" r:id="rId5" imgW="31748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57869" y="2916456"/>
                        <a:ext cx="7284936" cy="1019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603537" y="1970807"/>
            <a:ext cx="3823855" cy="4364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مقدار این تابع روی مرزها همواره صفر است</a:t>
            </a:r>
            <a:r>
              <a:rPr lang="en-US" b="1" dirty="0">
                <a:cs typeface="B Nazanin" pitchFamily="2" charset="-78"/>
              </a:rPr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</a:p>
        </p:txBody>
      </p:sp>
      <p:sp>
        <p:nvSpPr>
          <p:cNvPr id="12" name="Right Brace 11"/>
          <p:cNvSpPr/>
          <p:nvPr/>
        </p:nvSpPr>
        <p:spPr>
          <a:xfrm rot="5400000">
            <a:off x="7306542" y="-1127416"/>
            <a:ext cx="211281" cy="6012875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580776" y="3952004"/>
            <a:ext cx="1967341" cy="4364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مشتق دوم نسبت به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18" name="Right Brace 17"/>
          <p:cNvSpPr/>
          <p:nvPr/>
        </p:nvSpPr>
        <p:spPr>
          <a:xfrm rot="5400000">
            <a:off x="4431095" y="2828057"/>
            <a:ext cx="211281" cy="2133601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832760" y="3986634"/>
            <a:ext cx="1967341" cy="4364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مشتق دوم نسبت به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z</a:t>
            </a:r>
          </a:p>
        </p:txBody>
      </p:sp>
      <p:sp>
        <p:nvSpPr>
          <p:cNvPr id="20" name="Right Brace 19"/>
          <p:cNvSpPr/>
          <p:nvPr/>
        </p:nvSpPr>
        <p:spPr>
          <a:xfrm rot="5400000">
            <a:off x="6700406" y="3004702"/>
            <a:ext cx="232061" cy="1856512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50416" y="4795837"/>
            <a:ext cx="4497701" cy="12170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572610"/>
              </p:ext>
            </p:extLst>
          </p:nvPr>
        </p:nvGraphicFramePr>
        <p:xfrm>
          <a:off x="1650662" y="4965123"/>
          <a:ext cx="3952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52800" imgH="1047600" progId="Equation.DSMT4">
                  <p:embed/>
                </p:oleObj>
              </mc:Choice>
              <mc:Fallback>
                <p:oleObj name="Equation" r:id="rId7" imgW="3952800" imgH="1047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50662" y="4965123"/>
                        <a:ext cx="3952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85569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03327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26</a:t>
            </a:fld>
            <a:endParaRPr lang="en-US"/>
          </a:p>
        </p:txBody>
      </p:sp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76" y="96985"/>
            <a:ext cx="9371506" cy="673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38076" y="1094509"/>
            <a:ext cx="1717742" cy="9421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52040" y="2521530"/>
            <a:ext cx="5416795" cy="126076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16513" y="4378035"/>
            <a:ext cx="5236688" cy="87283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21314" y="5888185"/>
            <a:ext cx="1717742" cy="9421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090541"/>
              </p:ext>
            </p:extLst>
          </p:nvPr>
        </p:nvGraphicFramePr>
        <p:xfrm>
          <a:off x="1396822" y="5869857"/>
          <a:ext cx="1858996" cy="89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0160" imgH="960480" progId="Equation.DSMT4">
                  <p:embed/>
                </p:oleObj>
              </mc:Choice>
              <mc:Fallback>
                <p:oleObj name="Equation" r:id="rId3" imgW="2000160" imgH="960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6822" y="5869857"/>
                        <a:ext cx="1858996" cy="89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094851"/>
              </p:ext>
            </p:extLst>
          </p:nvPr>
        </p:nvGraphicFramePr>
        <p:xfrm>
          <a:off x="1316513" y="4395209"/>
          <a:ext cx="754380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543800" imgH="855720" progId="Equation.DSMT4">
                  <p:embed/>
                </p:oleObj>
              </mc:Choice>
              <mc:Fallback>
                <p:oleObj name="Equation" r:id="rId5" imgW="7543800" imgH="855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6513" y="4395209"/>
                        <a:ext cx="754380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342909" y="96985"/>
            <a:ext cx="1925782" cy="9975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929254" y="3893125"/>
            <a:ext cx="1323110" cy="4849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607762"/>
              </p:ext>
            </p:extLst>
          </p:nvPr>
        </p:nvGraphicFramePr>
        <p:xfrm>
          <a:off x="8943110" y="4006529"/>
          <a:ext cx="1323110" cy="371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79520" imgH="387360" progId="Equation.DSMT4">
                  <p:embed/>
                </p:oleObj>
              </mc:Choice>
              <mc:Fallback>
                <p:oleObj name="Equation" r:id="rId7" imgW="1379520" imgH="387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43110" y="4006529"/>
                        <a:ext cx="1323110" cy="371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706393"/>
              </p:ext>
            </p:extLst>
          </p:nvPr>
        </p:nvGraphicFramePr>
        <p:xfrm>
          <a:off x="1316513" y="2452255"/>
          <a:ext cx="7952178" cy="1413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00320" imgH="711000" progId="Equation.DSMT4">
                  <p:embed/>
                </p:oleObj>
              </mc:Choice>
              <mc:Fallback>
                <p:oleObj name="Equation" r:id="rId9" imgW="400032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16513" y="2452255"/>
                        <a:ext cx="7952178" cy="1413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1496622" y="3463639"/>
            <a:ext cx="1731486" cy="318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823864" y="3422068"/>
            <a:ext cx="1146382" cy="4017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روی مرز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8562109" y="3020291"/>
            <a:ext cx="0" cy="4017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8174184" y="2618507"/>
            <a:ext cx="810490" cy="3463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صفر</a:t>
            </a:r>
            <a:endParaRPr lang="en-US" b="1" dirty="0">
              <a:cs typeface="B Nazanin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748325"/>
              </p:ext>
            </p:extLst>
          </p:nvPr>
        </p:nvGraphicFramePr>
        <p:xfrm>
          <a:off x="1394585" y="1146463"/>
          <a:ext cx="1944471" cy="929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76240" imgH="419040" progId="Equation.DSMT4">
                  <p:embed/>
                </p:oleObj>
              </mc:Choice>
              <mc:Fallback>
                <p:oleObj name="Equation" r:id="rId11" imgW="87624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94585" y="1146463"/>
                        <a:ext cx="1944471" cy="929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04248"/>
              </p:ext>
            </p:extLst>
          </p:nvPr>
        </p:nvGraphicFramePr>
        <p:xfrm>
          <a:off x="7342909" y="269301"/>
          <a:ext cx="1964296" cy="85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65160" imgH="419040" progId="Equation.DSMT4">
                  <p:embed/>
                </p:oleObj>
              </mc:Choice>
              <mc:Fallback>
                <p:oleObj name="Equation" r:id="rId13" imgW="9651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42909" y="269301"/>
                        <a:ext cx="1964296" cy="852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806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47909" y="649489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27</a:t>
            </a:fld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191" y="90918"/>
            <a:ext cx="9616513" cy="67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76192" y="5098473"/>
            <a:ext cx="3032572" cy="11499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92083" y="4100946"/>
            <a:ext cx="3032572" cy="270163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88618"/>
              </p:ext>
            </p:extLst>
          </p:nvPr>
        </p:nvGraphicFramePr>
        <p:xfrm>
          <a:off x="1417927" y="5098473"/>
          <a:ext cx="2890837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90800" imgH="1076400" progId="Equation.DSMT4">
                  <p:embed/>
                </p:oleObj>
              </mc:Choice>
              <mc:Fallback>
                <p:oleObj name="Equation" r:id="rId3" imgW="2890800" imgH="107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927" y="5098473"/>
                        <a:ext cx="2890837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356308"/>
              </p:ext>
            </p:extLst>
          </p:nvPr>
        </p:nvGraphicFramePr>
        <p:xfrm>
          <a:off x="7435129" y="3962981"/>
          <a:ext cx="2789526" cy="2789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48000" imgH="2448000" progId="Equation.DSMT4">
                  <p:embed/>
                </p:oleObj>
              </mc:Choice>
              <mc:Fallback>
                <p:oleObj name="Equation" r:id="rId5" imgW="2448000" imgH="244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35129" y="3962981"/>
                        <a:ext cx="2789526" cy="2789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1276191" y="1345474"/>
            <a:ext cx="4808256" cy="27554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6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45" y="1687422"/>
            <a:ext cx="3439748" cy="241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6765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249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28</a:t>
            </a:fld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955" y="178812"/>
            <a:ext cx="9169682" cy="65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19955" y="1468582"/>
            <a:ext cx="7363827" cy="46966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977848"/>
              </p:ext>
            </p:extLst>
          </p:nvPr>
        </p:nvGraphicFramePr>
        <p:xfrm>
          <a:off x="1419954" y="1371596"/>
          <a:ext cx="8261034" cy="4627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78240" imgH="1892160" progId="Equation.DSMT4">
                  <p:embed/>
                </p:oleObj>
              </mc:Choice>
              <mc:Fallback>
                <p:oleObj name="Equation" r:id="rId3" imgW="3378240" imgH="189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9954" y="1371596"/>
                        <a:ext cx="8261034" cy="4627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419955" y="178812"/>
            <a:ext cx="3539972" cy="4030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055403"/>
              </p:ext>
            </p:extLst>
          </p:nvPr>
        </p:nvGraphicFramePr>
        <p:xfrm>
          <a:off x="1447665" y="226655"/>
          <a:ext cx="3808834" cy="507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59200" imgH="514440" progId="Equation.DSMT4">
                  <p:embed/>
                </p:oleObj>
              </mc:Choice>
              <mc:Fallback>
                <p:oleObj name="Equation" r:id="rId5" imgW="3859200" imgH="514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7665" y="226655"/>
                        <a:ext cx="3808834" cy="507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21" y="6172470"/>
            <a:ext cx="7543936" cy="65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309121" y="6289964"/>
            <a:ext cx="2348479" cy="45720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40248" y="6172470"/>
            <a:ext cx="4343534" cy="5746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76737"/>
              </p:ext>
            </p:extLst>
          </p:nvPr>
        </p:nvGraphicFramePr>
        <p:xfrm>
          <a:off x="1406100" y="6297902"/>
          <a:ext cx="238918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89320" imgH="449280" progId="Equation.DSMT4">
                  <p:embed/>
                </p:oleObj>
              </mc:Choice>
              <mc:Fallback>
                <p:oleObj name="Equation" r:id="rId8" imgW="2389320" imgH="449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06100" y="6297902"/>
                        <a:ext cx="238918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644981"/>
              </p:ext>
            </p:extLst>
          </p:nvPr>
        </p:nvGraphicFramePr>
        <p:xfrm>
          <a:off x="4374372" y="6297902"/>
          <a:ext cx="40973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97160" imgH="449280" progId="Equation.DSMT4">
                  <p:embed/>
                </p:oleObj>
              </mc:Choice>
              <mc:Fallback>
                <p:oleObj name="Equation" r:id="rId10" imgW="4097160" imgH="449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4372" y="6297902"/>
                        <a:ext cx="409733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99322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34055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29</a:t>
            </a:fld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86" y="165387"/>
            <a:ext cx="9478590" cy="655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594764" y="165387"/>
            <a:ext cx="1717963" cy="7213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67517" y="165387"/>
            <a:ext cx="3429174" cy="72130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044059"/>
              </p:ext>
            </p:extLst>
          </p:nvPr>
        </p:nvGraphicFramePr>
        <p:xfrm>
          <a:off x="1281372" y="171878"/>
          <a:ext cx="351472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14680" imgH="900000" progId="Equation.DSMT4">
                  <p:embed/>
                </p:oleObj>
              </mc:Choice>
              <mc:Fallback>
                <p:oleObj name="Equation" r:id="rId3" imgW="3514680" imgH="900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1372" y="171878"/>
                        <a:ext cx="3514725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540541"/>
              </p:ext>
            </p:extLst>
          </p:nvPr>
        </p:nvGraphicFramePr>
        <p:xfrm>
          <a:off x="6594764" y="130316"/>
          <a:ext cx="170338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03520" imgH="895320" progId="Equation.DSMT4">
                  <p:embed/>
                </p:oleObj>
              </mc:Choice>
              <mc:Fallback>
                <p:oleObj name="Equation" r:id="rId5" imgW="1703520" imgH="89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4764" y="130316"/>
                        <a:ext cx="1703387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267517" y="1025236"/>
            <a:ext cx="4302010" cy="11637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67517" y="3560618"/>
            <a:ext cx="6366338" cy="12884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13522" y="5569528"/>
            <a:ext cx="7173278" cy="1149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449472"/>
              </p:ext>
            </p:extLst>
          </p:nvPr>
        </p:nvGraphicFramePr>
        <p:xfrm>
          <a:off x="1336792" y="1193336"/>
          <a:ext cx="4454410" cy="1032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444240" progId="Equation.DSMT4">
                  <p:embed/>
                </p:oleObj>
              </mc:Choice>
              <mc:Fallback>
                <p:oleObj name="Equation" r:id="rId7" imgW="1917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6792" y="1193336"/>
                        <a:ext cx="4454410" cy="1032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Elbow Connector 14"/>
          <p:cNvCxnSpPr/>
          <p:nvPr/>
        </p:nvCxnSpPr>
        <p:spPr>
          <a:xfrm rot="16200000" flipH="1">
            <a:off x="1477717" y="1920023"/>
            <a:ext cx="443346" cy="371736"/>
          </a:xfrm>
          <a:prstGeom prst="bentConnector3">
            <a:avLst>
              <a:gd name="adj1" fmla="val 53125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821010"/>
              </p:ext>
            </p:extLst>
          </p:nvPr>
        </p:nvGraphicFramePr>
        <p:xfrm>
          <a:off x="1253661" y="3433940"/>
          <a:ext cx="6310920" cy="983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33640" imgH="457200" progId="Equation.DSMT4">
                  <p:embed/>
                </p:oleObj>
              </mc:Choice>
              <mc:Fallback>
                <p:oleObj name="Equation" r:id="rId9" imgW="29336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53661" y="3433940"/>
                        <a:ext cx="6310920" cy="983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100161" y="4849091"/>
            <a:ext cx="1065112" cy="8451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954479"/>
              </p:ext>
            </p:extLst>
          </p:nvPr>
        </p:nvGraphicFramePr>
        <p:xfrm>
          <a:off x="4963295" y="4858181"/>
          <a:ext cx="125571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55680" imgH="828720" progId="Equation.DSMT4">
                  <p:embed/>
                </p:oleObj>
              </mc:Choice>
              <mc:Fallback>
                <p:oleObj name="Equation" r:id="rId11" imgW="1255680" imgH="82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63295" y="4858181"/>
                        <a:ext cx="1255713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7" b="14375"/>
          <a:stretch/>
        </p:blipFill>
        <p:spPr bwMode="auto">
          <a:xfrm>
            <a:off x="1211061" y="4475006"/>
            <a:ext cx="9478590" cy="866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3574473" y="5167745"/>
            <a:ext cx="7495309" cy="5264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911402"/>
              </p:ext>
            </p:extLst>
          </p:nvPr>
        </p:nvGraphicFramePr>
        <p:xfrm>
          <a:off x="1242149" y="5078702"/>
          <a:ext cx="6526213" cy="182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526080" imgH="1820880" progId="Equation.DSMT4">
                  <p:embed/>
                </p:oleObj>
              </mc:Choice>
              <mc:Fallback>
                <p:oleObj name="Equation" r:id="rId13" imgW="6526080" imgH="182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42149" y="5078702"/>
                        <a:ext cx="6526213" cy="182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635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11" y="109175"/>
            <a:ext cx="9933707" cy="670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83673" y="706582"/>
            <a:ext cx="2618509" cy="11914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83236" y="2133600"/>
            <a:ext cx="942109" cy="7342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14800" y="2133600"/>
            <a:ext cx="942109" cy="7342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518902"/>
              </p:ext>
            </p:extLst>
          </p:nvPr>
        </p:nvGraphicFramePr>
        <p:xfrm>
          <a:off x="7931582" y="2118591"/>
          <a:ext cx="893763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93880" imgH="749160" progId="Equation.DSMT4">
                  <p:embed/>
                </p:oleObj>
              </mc:Choice>
              <mc:Fallback>
                <p:oleObj name="Equation" r:id="rId3" imgW="893880" imgH="749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31582" y="2118591"/>
                        <a:ext cx="893763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731127"/>
              </p:ext>
            </p:extLst>
          </p:nvPr>
        </p:nvGraphicFramePr>
        <p:xfrm>
          <a:off x="4225636" y="2101128"/>
          <a:ext cx="912813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2960" imgH="766800" progId="Equation.DSMT4">
                  <p:embed/>
                </p:oleObj>
              </mc:Choice>
              <mc:Fallback>
                <p:oleObj name="Equation" r:id="rId5" imgW="912960" imgH="766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5636" y="2101128"/>
                        <a:ext cx="912813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302327" y="3462804"/>
            <a:ext cx="7370618" cy="11914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770721"/>
              </p:ext>
            </p:extLst>
          </p:nvPr>
        </p:nvGraphicFramePr>
        <p:xfrm>
          <a:off x="1302327" y="3650037"/>
          <a:ext cx="8987264" cy="817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30440" imgH="393480" progId="Equation.DSMT4">
                  <p:embed/>
                </p:oleObj>
              </mc:Choice>
              <mc:Fallback>
                <p:oleObj name="Equation" r:id="rId7" imgW="4330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2327" y="3650037"/>
                        <a:ext cx="8987264" cy="8170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0044545" y="4654295"/>
            <a:ext cx="290946" cy="4303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025953"/>
              </p:ext>
            </p:extLst>
          </p:nvPr>
        </p:nvGraphicFramePr>
        <p:xfrm>
          <a:off x="10072255" y="4621500"/>
          <a:ext cx="350837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1000" imgH="449280" progId="Equation.DSMT4">
                  <p:embed/>
                </p:oleObj>
              </mc:Choice>
              <mc:Fallback>
                <p:oleObj name="Equation" r:id="rId9" imgW="351000" imgH="449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72255" y="4621500"/>
                        <a:ext cx="350837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094511" y="5985164"/>
            <a:ext cx="8631380" cy="83127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021956"/>
              </p:ext>
            </p:extLst>
          </p:nvPr>
        </p:nvGraphicFramePr>
        <p:xfrm>
          <a:off x="1268891" y="5832765"/>
          <a:ext cx="8921127" cy="837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43680" imgH="482760" progId="Equation.DSMT4">
                  <p:embed/>
                </p:oleObj>
              </mc:Choice>
              <mc:Fallback>
                <p:oleObj name="Equation" r:id="rId11" imgW="5143680" imgH="482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68891" y="5832765"/>
                        <a:ext cx="8921127" cy="837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70">
            <a:extLst>
              <a:ext uri="{FF2B5EF4-FFF2-40B4-BE49-F238E27FC236}">
                <a16:creationId xmlns:a16="http://schemas.microsoft.com/office/drawing/2014/main" id="{AEC39EC7-502A-42CA-84E8-887D1CC00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672" y="879480"/>
            <a:ext cx="182577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136C58-032B-418F-B2B8-1859E2059A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705522"/>
              </p:ext>
            </p:extLst>
          </p:nvPr>
        </p:nvGraphicFramePr>
        <p:xfrm>
          <a:off x="1163782" y="706581"/>
          <a:ext cx="2549238" cy="123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71600" imgH="660400" progId="Equation.DSMT4">
                  <p:embed/>
                </p:oleObj>
              </mc:Choice>
              <mc:Fallback>
                <p:oleObj name="Equation" r:id="rId13" imgW="1371600" imgH="660400" progId="Equation.DSMT4">
                  <p:embed/>
                  <p:pic>
                    <p:nvPicPr>
                      <p:cNvPr id="0" name="Object 6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782" y="706581"/>
                        <a:ext cx="2549238" cy="1239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5414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44891" y="649489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30</a:t>
            </a:fld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37" y="110835"/>
            <a:ext cx="9477808" cy="646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30037" y="1163782"/>
            <a:ext cx="9477808" cy="54073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45260"/>
              </p:ext>
            </p:extLst>
          </p:nvPr>
        </p:nvGraphicFramePr>
        <p:xfrm>
          <a:off x="1427163" y="1185730"/>
          <a:ext cx="9337675" cy="520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37680" imgH="5205240" progId="Equation.DSMT4">
                  <p:embed/>
                </p:oleObj>
              </mc:Choice>
              <mc:Fallback>
                <p:oleObj name="Equation" r:id="rId3" imgW="9337680" imgH="5205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7163" y="1185730"/>
                        <a:ext cx="9337675" cy="520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3584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02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31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603954"/>
              </p:ext>
            </p:extLst>
          </p:nvPr>
        </p:nvGraphicFramePr>
        <p:xfrm>
          <a:off x="1614054" y="-41564"/>
          <a:ext cx="8073390" cy="691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19360" imgH="3784320" progId="Equation.DSMT4">
                  <p:embed/>
                </p:oleObj>
              </mc:Choice>
              <mc:Fallback>
                <p:oleObj name="Equation" r:id="rId2" imgW="4419360" imgH="3784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14054" y="-41564"/>
                        <a:ext cx="8073390" cy="6913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943593" y="557620"/>
            <a:ext cx="1440875" cy="4364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جواب خصوصی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ight Brace 6"/>
          <p:cNvSpPr/>
          <p:nvPr/>
        </p:nvSpPr>
        <p:spPr>
          <a:xfrm rot="5400000">
            <a:off x="6391277" y="246788"/>
            <a:ext cx="116030" cy="651162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47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4790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32</a:t>
            </a:fld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32" y="310428"/>
            <a:ext cx="9920289" cy="102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C7599F-5516-417F-BEB7-5F3182663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632" y="1566335"/>
            <a:ext cx="9577908" cy="503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0981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4790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33</a:t>
            </a:fld>
            <a:endParaRPr lang="en-US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41140"/>
            <a:ext cx="9107632" cy="656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687" y="640669"/>
            <a:ext cx="7412182" cy="214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1" y="4308764"/>
            <a:ext cx="5777344" cy="23929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062901"/>
              </p:ext>
            </p:extLst>
          </p:nvPr>
        </p:nvGraphicFramePr>
        <p:xfrm>
          <a:off x="2047875" y="4033838"/>
          <a:ext cx="6338888" cy="266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95480" imgH="1218960" progId="Equation.DSMT4">
                  <p:embed/>
                </p:oleObj>
              </mc:Choice>
              <mc:Fallback>
                <p:oleObj name="Equation" r:id="rId4" imgW="289548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7875" y="4033838"/>
                        <a:ext cx="6338888" cy="2668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034145" y="5209309"/>
            <a:ext cx="166254" cy="29593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46765" y="6077712"/>
            <a:ext cx="166254" cy="29593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https://upload.wikimedia.org/wikipedia/commons/8/84/Development_of_fluid_flow_in_the_entrance_region_of_a_pip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36" y="575355"/>
            <a:ext cx="9640438" cy="228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5881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02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34</a:t>
            </a:fld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749" y="96109"/>
            <a:ext cx="9459877" cy="659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27018" y="2133600"/>
            <a:ext cx="9878291" cy="45581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427018" y="748145"/>
            <a:ext cx="3061855" cy="58189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660547"/>
              </p:ext>
            </p:extLst>
          </p:nvPr>
        </p:nvGraphicFramePr>
        <p:xfrm>
          <a:off x="1427018" y="748145"/>
          <a:ext cx="31384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38480" imgH="457200" progId="Equation.DSMT4">
                  <p:embed/>
                </p:oleObj>
              </mc:Choice>
              <mc:Fallback>
                <p:oleObj name="Equation" r:id="rId3" imgW="31384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7018" y="748145"/>
                        <a:ext cx="31384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759873"/>
              </p:ext>
            </p:extLst>
          </p:nvPr>
        </p:nvGraphicFramePr>
        <p:xfrm>
          <a:off x="1405653" y="1999440"/>
          <a:ext cx="8735862" cy="4705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58120" imgH="4502160" progId="Equation.DSMT4">
                  <p:embed/>
                </p:oleObj>
              </mc:Choice>
              <mc:Fallback>
                <p:oleObj name="Equation" r:id="rId5" imgW="8358120" imgH="450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5653" y="1999440"/>
                        <a:ext cx="8735862" cy="4705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76941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8947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35</a:t>
            </a:fld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84" y="267994"/>
            <a:ext cx="9403579" cy="620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84384" y="267994"/>
            <a:ext cx="6046452" cy="32649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40266" y="4114800"/>
            <a:ext cx="4232279" cy="235526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101354"/>
              </p:ext>
            </p:extLst>
          </p:nvPr>
        </p:nvGraphicFramePr>
        <p:xfrm>
          <a:off x="1281829" y="217057"/>
          <a:ext cx="5778500" cy="309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78360" imgH="3097080" progId="Equation.DSMT4">
                  <p:embed/>
                </p:oleObj>
              </mc:Choice>
              <mc:Fallback>
                <p:oleObj name="Equation" r:id="rId3" imgW="5778360" imgH="3097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1829" y="217057"/>
                        <a:ext cx="5778500" cy="309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78406"/>
              </p:ext>
            </p:extLst>
          </p:nvPr>
        </p:nvGraphicFramePr>
        <p:xfrm>
          <a:off x="1240266" y="4399969"/>
          <a:ext cx="3219450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19480" imgH="2070000" progId="Equation.DSMT4">
                  <p:embed/>
                </p:oleObj>
              </mc:Choice>
              <mc:Fallback>
                <p:oleObj name="Equation" r:id="rId5" imgW="3219480" imgH="2070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0266" y="4399969"/>
                        <a:ext cx="3219450" cy="207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7691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47909" y="646516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36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01811"/>
              </p:ext>
            </p:extLst>
          </p:nvPr>
        </p:nvGraphicFramePr>
        <p:xfrm>
          <a:off x="2646353" y="160050"/>
          <a:ext cx="6317543" cy="6531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97000" imgH="3098520" progId="Equation.DSMT4">
                  <p:embed/>
                </p:oleObj>
              </mc:Choice>
              <mc:Fallback>
                <p:oleObj name="Equation" r:id="rId2" imgW="2997000" imgH="3098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46353" y="160050"/>
                        <a:ext cx="6317543" cy="6531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078182" y="5486400"/>
            <a:ext cx="1496291" cy="4849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itchFamily="2" charset="-78"/>
              </a:rPr>
              <a:t>: ضرایب بسل</a:t>
            </a:r>
            <a:endParaRPr lang="en-US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5856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99811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088264"/>
              </p:ext>
            </p:extLst>
          </p:nvPr>
        </p:nvGraphicFramePr>
        <p:xfrm>
          <a:off x="1108075" y="212725"/>
          <a:ext cx="3697288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08160" imgH="711000" progId="Equation.DSMT4">
                  <p:embed/>
                </p:oleObj>
              </mc:Choice>
              <mc:Fallback>
                <p:oleObj name="Equation" r:id="rId2" imgW="21081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8075" y="212725"/>
                        <a:ext cx="3697288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1110577" y="1050360"/>
            <a:ext cx="1337480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تغییر متغیر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6287" y="1078173"/>
            <a:ext cx="313903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39483" y="1078173"/>
            <a:ext cx="3682619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itchFamily="2" charset="-78"/>
              </a:rPr>
              <a:t>از حل این معادله، مقادیر ویژه پیدا می شوند</a:t>
            </a:r>
            <a:endParaRPr lang="en-US" b="1" dirty="0">
              <a:cs typeface="B Nazanin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893173"/>
              </p:ext>
            </p:extLst>
          </p:nvPr>
        </p:nvGraphicFramePr>
        <p:xfrm>
          <a:off x="1160061" y="1583258"/>
          <a:ext cx="5828574" cy="126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49280" imgH="685800" progId="Equation.DSMT4">
                  <p:embed/>
                </p:oleObj>
              </mc:Choice>
              <mc:Fallback>
                <p:oleObj name="Equation" r:id="rId4" imgW="314928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60061" y="1583258"/>
                        <a:ext cx="5828574" cy="126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739483" y="2445223"/>
            <a:ext cx="1228301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تابع ویژه</a:t>
            </a:r>
            <a:endParaRPr lang="en-US" b="1" dirty="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18382B2-4A82-4711-899F-ACCDFED3EF0C}"/>
              </a:ext>
            </a:extLst>
          </p:cNvPr>
          <p:cNvGrpSpPr/>
          <p:nvPr/>
        </p:nvGrpSpPr>
        <p:grpSpPr>
          <a:xfrm>
            <a:off x="7566006" y="3539960"/>
            <a:ext cx="3682619" cy="368490"/>
            <a:chOff x="7415285" y="2877402"/>
            <a:chExt cx="3682619" cy="368490"/>
          </a:xfrm>
        </p:grpSpPr>
        <p:sp>
          <p:nvSpPr>
            <p:cNvPr id="9" name="Rectangle 8"/>
            <p:cNvSpPr/>
            <p:nvPr/>
          </p:nvSpPr>
          <p:spPr>
            <a:xfrm>
              <a:off x="7415285" y="2904698"/>
              <a:ext cx="3682619" cy="34119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 rtl="1"/>
              <a:r>
                <a:rPr lang="fa-IR" b="1" dirty="0">
                  <a:cs typeface="B Nazanin" pitchFamily="2" charset="-78"/>
                </a:rPr>
                <a:t>بازنویسی فرم اشتروم لیوویل معادله      :</a:t>
              </a:r>
              <a:endParaRPr lang="en-US" b="1" dirty="0">
                <a:cs typeface="B Nazanin" pitchFamily="2" charset="-78"/>
              </a:endParaRPr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7642056"/>
                </p:ext>
              </p:extLst>
            </p:nvPr>
          </p:nvGraphicFramePr>
          <p:xfrm>
            <a:off x="7970293" y="2877402"/>
            <a:ext cx="237225" cy="3097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64880" imgH="164880" progId="Equation.DSMT4">
                    <p:embed/>
                  </p:oleObj>
                </mc:Choice>
                <mc:Fallback>
                  <p:oleObj name="Equation" r:id="rId6" imgW="164880" imgH="1648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970293" y="2877402"/>
                          <a:ext cx="237225" cy="3097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897434"/>
              </p:ext>
            </p:extLst>
          </p:nvPr>
        </p:nvGraphicFramePr>
        <p:xfrm>
          <a:off x="1153238" y="3204948"/>
          <a:ext cx="4551526" cy="324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65360" imgH="1828800" progId="Equation.DSMT4">
                  <p:embed/>
                </p:oleObj>
              </mc:Choice>
              <mc:Fallback>
                <p:oleObj name="Equation" r:id="rId8" imgW="2565360" imgH="182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53238" y="3204948"/>
                        <a:ext cx="4551526" cy="3244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194160" y="6362130"/>
            <a:ext cx="6803403" cy="4890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latin typeface="Times New Roman" pitchFamily="18" charset="0"/>
                <a:cs typeface="B Nazanin" pitchFamily="2" charset="-78"/>
              </a:rPr>
              <a:t>چون </a:t>
            </a:r>
            <a:r>
              <a:rPr lang="en-US" b="1" dirty="0">
                <a:latin typeface="Times New Roman" pitchFamily="18" charset="0"/>
                <a:cs typeface="B Nazanin" pitchFamily="2" charset="-78"/>
              </a:rPr>
              <a:t>s</a:t>
            </a:r>
            <a:r>
              <a:rPr lang="fa-IR" b="1" dirty="0">
                <a:latin typeface="Times New Roman" pitchFamily="18" charset="0"/>
                <a:cs typeface="B Nazanin" pitchFamily="2" charset="-78"/>
              </a:rPr>
              <a:t> هم در صورت و هم در مخرج شرکت می کند، بنابراین بعد آن مهم نیست.</a:t>
            </a:r>
            <a:endParaRPr lang="en-US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5" name="Right Brace 14"/>
          <p:cNvSpPr/>
          <p:nvPr/>
        </p:nvSpPr>
        <p:spPr>
          <a:xfrm rot="5400000">
            <a:off x="3838918" y="4803098"/>
            <a:ext cx="211281" cy="3138273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982038" y="5654377"/>
            <a:ext cx="1760553" cy="32626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latin typeface="Times New Roman" pitchFamily="18" charset="0"/>
                <a:cs typeface="B Nazanin" pitchFamily="2" charset="-78"/>
              </a:rPr>
              <a:t>فرم بی بعد</a:t>
            </a:r>
            <a:endParaRPr lang="en-US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8" name="Right Brace 17"/>
          <p:cNvSpPr/>
          <p:nvPr/>
        </p:nvSpPr>
        <p:spPr>
          <a:xfrm rot="16200000">
            <a:off x="5274813" y="5320569"/>
            <a:ext cx="105643" cy="746997"/>
          </a:xfrm>
          <a:prstGeom prst="rightBrace">
            <a:avLst>
              <a:gd name="adj1" fmla="val 191940"/>
              <a:gd name="adj2" fmla="val 4884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64361" y="5298248"/>
            <a:ext cx="911829" cy="32626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تابع وزن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950816" y="3908450"/>
            <a:ext cx="113979" cy="1631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67504" y="3910722"/>
            <a:ext cx="113979" cy="1631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A970F0-9F96-4683-A617-6B1DE914BF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4008" y="77782"/>
            <a:ext cx="45624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218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771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38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962236"/>
              </p:ext>
            </p:extLst>
          </p:nvPr>
        </p:nvGraphicFramePr>
        <p:xfrm>
          <a:off x="1588540" y="119532"/>
          <a:ext cx="5276283" cy="3606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09600" imgH="2057400" progId="Equation.DSMT4">
                  <p:embed/>
                </p:oleObj>
              </mc:Choice>
              <mc:Fallback>
                <p:oleObj name="Equation" r:id="rId2" imgW="3009600" imgH="2057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540" y="119532"/>
                        <a:ext cx="5276283" cy="36065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383439" y="4030641"/>
            <a:ext cx="3987421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itchFamily="2" charset="-78"/>
              </a:rPr>
              <a:t>با اعمال شرط اولیه، ضریب         پیدا خواهد شد:</a:t>
            </a:r>
            <a:endParaRPr lang="en-US" b="1" dirty="0">
              <a:cs typeface="B Nazanin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500376"/>
              </p:ext>
            </p:extLst>
          </p:nvPr>
        </p:nvGraphicFramePr>
        <p:xfrm>
          <a:off x="8873131" y="3937546"/>
          <a:ext cx="339108" cy="461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480" imgH="228600" progId="Equation.DSMT4">
                  <p:embed/>
                </p:oleObj>
              </mc:Choice>
              <mc:Fallback>
                <p:oleObj name="Equation" r:id="rId4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73131" y="3937546"/>
                        <a:ext cx="339108" cy="461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117310"/>
              </p:ext>
            </p:extLst>
          </p:nvPr>
        </p:nvGraphicFramePr>
        <p:xfrm>
          <a:off x="1577073" y="4574582"/>
          <a:ext cx="5590550" cy="1921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51160" imgH="1117440" progId="Equation.DSMT4">
                  <p:embed/>
                </p:oleObj>
              </mc:Choice>
              <mc:Fallback>
                <p:oleObj name="Equation" r:id="rId6" imgW="325116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77073" y="4574582"/>
                        <a:ext cx="5590550" cy="1921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068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39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08980" y="398064"/>
            <a:ext cx="6212006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itchFamily="2" charset="-78"/>
              </a:rPr>
              <a:t>با محاسبه انتگرال فوق (بر اساس خواص مشتقات توابع بسل)، داریم:</a:t>
            </a:r>
            <a:endParaRPr lang="en-US" b="1" dirty="0"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AC52604-4F56-46ED-8242-53E1141AFC95}"/>
              </a:ext>
            </a:extLst>
          </p:cNvPr>
          <p:cNvGrpSpPr/>
          <p:nvPr/>
        </p:nvGrpSpPr>
        <p:grpSpPr>
          <a:xfrm>
            <a:off x="5744571" y="1332278"/>
            <a:ext cx="6250674" cy="1105469"/>
            <a:chOff x="3111690" y="1460310"/>
            <a:chExt cx="6250674" cy="1105469"/>
          </a:xfrm>
        </p:grpSpPr>
        <p:sp>
          <p:nvSpPr>
            <p:cNvPr id="6" name="Rectangle 5"/>
            <p:cNvSpPr/>
            <p:nvPr/>
          </p:nvSpPr>
          <p:spPr>
            <a:xfrm>
              <a:off x="3111690" y="1460310"/>
              <a:ext cx="6250674" cy="1105469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32964170"/>
                </p:ext>
              </p:extLst>
            </p:nvPr>
          </p:nvGraphicFramePr>
          <p:xfrm>
            <a:off x="3234522" y="1518537"/>
            <a:ext cx="5940425" cy="989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5940360" imgH="988920" progId="Equation.DSMT4">
                    <p:embed/>
                  </p:oleObj>
                </mc:Choice>
                <mc:Fallback>
                  <p:oleObj name="Equation" r:id="rId2" imgW="5940360" imgH="9889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234522" y="1518537"/>
                          <a:ext cx="5940425" cy="989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E660F66-5F08-48BB-B805-B3843FCAF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73" y="2309820"/>
            <a:ext cx="5388313" cy="422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39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4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92" y="122092"/>
            <a:ext cx="9489066" cy="670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85455" y="762000"/>
            <a:ext cx="9599903" cy="606900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048844"/>
              </p:ext>
            </p:extLst>
          </p:nvPr>
        </p:nvGraphicFramePr>
        <p:xfrm>
          <a:off x="1485900" y="977900"/>
          <a:ext cx="9080500" cy="539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27600" imgH="3403440" progId="Equation.DSMT4">
                  <p:embed/>
                </p:oleObj>
              </mc:Choice>
              <mc:Fallback>
                <p:oleObj name="Equation" r:id="rId3" imgW="5727600" imgH="3403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900" y="977900"/>
                        <a:ext cx="9080500" cy="539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34235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40</a:t>
            </a:fld>
            <a:endParaRPr lang="en-US"/>
          </a:p>
        </p:txBody>
      </p:sp>
      <p:pic>
        <p:nvPicPr>
          <p:cNvPr id="3" name="Picture 2" descr="The Most Powerful Way to End a Presentation by Eric Holtzclaw ...">
            <a:extLst>
              <a:ext uri="{FF2B5EF4-FFF2-40B4-BE49-F238E27FC236}">
                <a16:creationId xmlns:a16="http://schemas.microsoft.com/office/drawing/2014/main" id="{CA98F1B4-C258-44D1-8653-C952DC224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7" y="792391"/>
            <a:ext cx="10155826" cy="52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5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7735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685" y="88744"/>
            <a:ext cx="9254842" cy="676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48685" y="1191491"/>
            <a:ext cx="1454733" cy="24661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920420"/>
              </p:ext>
            </p:extLst>
          </p:nvPr>
        </p:nvGraphicFramePr>
        <p:xfrm>
          <a:off x="1898074" y="955955"/>
          <a:ext cx="1723464" cy="270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1473120" progId="Equation.DSMT4">
                  <p:embed/>
                </p:oleObj>
              </mc:Choice>
              <mc:Fallback>
                <p:oleObj name="Equation" r:id="rId3" imgW="939600" imgH="1473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8074" y="955955"/>
                        <a:ext cx="1723464" cy="270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648685" y="4350329"/>
            <a:ext cx="1454733" cy="24661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747074"/>
              </p:ext>
            </p:extLst>
          </p:nvPr>
        </p:nvGraphicFramePr>
        <p:xfrm>
          <a:off x="1911929" y="4075704"/>
          <a:ext cx="1704108" cy="2754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000" imgH="1498320" progId="Equation.DSMT4">
                  <p:embed/>
                </p:oleObj>
              </mc:Choice>
              <mc:Fallback>
                <p:oleObj name="Equation" r:id="rId5" imgW="927000" imgH="1498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1929" y="4075704"/>
                        <a:ext cx="1704108" cy="2754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833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A7088A-4EBB-472A-8279-3E640E1DC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293" y="90327"/>
            <a:ext cx="8931404" cy="667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81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7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54" y="168419"/>
            <a:ext cx="10636311" cy="655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24943" y="2687782"/>
            <a:ext cx="412821" cy="8035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9016" y="1343890"/>
            <a:ext cx="5482337" cy="484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831353" y="1357745"/>
            <a:ext cx="5099883" cy="37413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90" y="1385455"/>
            <a:ext cx="3803054" cy="254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89" y="3896090"/>
            <a:ext cx="4063517" cy="221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443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5273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8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45" y="142872"/>
            <a:ext cx="9796085" cy="452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42" y="4256811"/>
            <a:ext cx="3752995" cy="257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34557"/>
              </p:ext>
            </p:extLst>
          </p:nvPr>
        </p:nvGraphicFramePr>
        <p:xfrm>
          <a:off x="8680332" y="4634083"/>
          <a:ext cx="1690255" cy="2182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1295280" progId="Equation.DSMT4">
                  <p:embed/>
                </p:oleObj>
              </mc:Choice>
              <mc:Fallback>
                <p:oleObj name="Equation" r:id="rId4" imgW="1002960" imgH="1295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80332" y="4634083"/>
                        <a:ext cx="1690255" cy="2182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998783"/>
              </p:ext>
            </p:extLst>
          </p:nvPr>
        </p:nvGraphicFramePr>
        <p:xfrm>
          <a:off x="6103387" y="5130841"/>
          <a:ext cx="1467228" cy="825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7200" imgH="763560" progId="Equation.DSMT4">
                  <p:embed/>
                </p:oleObj>
              </mc:Choice>
              <mc:Fallback>
                <p:oleObj name="Equation" r:id="rId6" imgW="1357200" imgH="763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03387" y="5130841"/>
                        <a:ext cx="1467228" cy="825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205345" y="803564"/>
            <a:ext cx="2479964" cy="18703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030083"/>
              </p:ext>
            </p:extLst>
          </p:nvPr>
        </p:nvGraphicFramePr>
        <p:xfrm>
          <a:off x="1165946" y="770802"/>
          <a:ext cx="2519363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19280" imgH="1635120" progId="Equation.DSMT4">
                  <p:embed/>
                </p:oleObj>
              </mc:Choice>
              <mc:Fallback>
                <p:oleObj name="Equation" r:id="rId8" imgW="2519280" imgH="1635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5946" y="770802"/>
                        <a:ext cx="2519363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684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455727" y="649489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9</a:t>
            </a:fld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84" y="284451"/>
            <a:ext cx="10921440" cy="581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48145" y="997527"/>
            <a:ext cx="3352800" cy="16071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8763" y="3865418"/>
            <a:ext cx="3352800" cy="16071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648696"/>
              </p:ext>
            </p:extLst>
          </p:nvPr>
        </p:nvGraphicFramePr>
        <p:xfrm>
          <a:off x="1114425" y="1079500"/>
          <a:ext cx="3457575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86200" imgH="1317600" progId="Equation.DSMT4">
                  <p:embed/>
                </p:oleObj>
              </mc:Choice>
              <mc:Fallback>
                <p:oleObj name="Equation" r:id="rId3" imgW="2986200" imgH="1317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1079500"/>
                        <a:ext cx="3457575" cy="152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298058"/>
              </p:ext>
            </p:extLst>
          </p:nvPr>
        </p:nvGraphicFramePr>
        <p:xfrm>
          <a:off x="5440210" y="4421547"/>
          <a:ext cx="1597891" cy="898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457200" progId="Equation.DSMT4">
                  <p:embed/>
                </p:oleObj>
              </mc:Choice>
              <mc:Fallback>
                <p:oleObj name="Equation" r:id="rId5" imgW="8125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0210" y="4421547"/>
                        <a:ext cx="1597891" cy="8988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90" y="3491740"/>
            <a:ext cx="3352800" cy="210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690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21285</TotalTime>
  <Words>236</Words>
  <Application>Microsoft Office PowerPoint</Application>
  <PresentationFormat>Widescreen</PresentationFormat>
  <Paragraphs>77</Paragraphs>
  <Slides>40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Calibri</vt:lpstr>
      <vt:lpstr>Calibri Light</vt:lpstr>
      <vt:lpstr>Cambria Math</vt:lpstr>
      <vt:lpstr>Times New Roman</vt:lpstr>
      <vt:lpstr>Office Theme</vt:lpstr>
      <vt:lpstr>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490</cp:revision>
  <cp:lastPrinted>2020-03-04T16:57:11Z</cp:lastPrinted>
  <dcterms:created xsi:type="dcterms:W3CDTF">2020-03-03T09:30:57Z</dcterms:created>
  <dcterms:modified xsi:type="dcterms:W3CDTF">2021-05-26T16:10:40Z</dcterms:modified>
</cp:coreProperties>
</file>