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56" r:id="rId2"/>
    <p:sldId id="475" r:id="rId3"/>
    <p:sldId id="476" r:id="rId4"/>
    <p:sldId id="477" r:id="rId5"/>
    <p:sldId id="459" r:id="rId6"/>
    <p:sldId id="460" r:id="rId7"/>
    <p:sldId id="457" r:id="rId8"/>
    <p:sldId id="468" r:id="rId9"/>
    <p:sldId id="461" r:id="rId10"/>
    <p:sldId id="462" r:id="rId11"/>
    <p:sldId id="378" r:id="rId12"/>
    <p:sldId id="377" r:id="rId13"/>
    <p:sldId id="388" r:id="rId14"/>
    <p:sldId id="387" r:id="rId15"/>
    <p:sldId id="440" r:id="rId16"/>
    <p:sldId id="439" r:id="rId17"/>
    <p:sldId id="385" r:id="rId18"/>
    <p:sldId id="386" r:id="rId19"/>
    <p:sldId id="315" r:id="rId20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FF"/>
    <a:srgbClr val="FF3300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6" autoAdjust="0"/>
    <p:restoredTop sz="94758" autoAdjust="0"/>
  </p:normalViewPr>
  <p:slideViewPr>
    <p:cSldViewPr>
      <p:cViewPr varScale="1">
        <p:scale>
          <a:sx n="64" d="100"/>
          <a:sy n="64" d="100"/>
        </p:scale>
        <p:origin x="66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9장</a:t>
            </a:r>
            <a:endParaRPr lang="en-US" altLang="ko-K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188973-FA57-48E8-A0E4-1ED8A0F9102F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48545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>
            <a:extLst>
              <a:ext uri="{FF2B5EF4-FFF2-40B4-BE49-F238E27FC236}">
                <a16:creationId xmlns:a16="http://schemas.microsoft.com/office/drawing/2014/main" id="{95B7585D-358A-477B-A528-F03D8490653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>
            <a:extLst>
              <a:ext uri="{FF2B5EF4-FFF2-40B4-BE49-F238E27FC236}">
                <a16:creationId xmlns:a16="http://schemas.microsoft.com/office/drawing/2014/main" id="{FD4B3ECD-BFAB-433F-A573-149868F8A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altLang="fa-IR"/>
          </a:p>
        </p:txBody>
      </p:sp>
      <p:sp>
        <p:nvSpPr>
          <p:cNvPr id="144388" name="Footer Placeholder 3">
            <a:extLst>
              <a:ext uri="{FF2B5EF4-FFF2-40B4-BE49-F238E27FC236}">
                <a16:creationId xmlns:a16="http://schemas.microsoft.com/office/drawing/2014/main" id="{E6023CC8-2114-4739-8105-CDCC343572E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4389" name="Slide Number Placeholder 4">
            <a:extLst>
              <a:ext uri="{FF2B5EF4-FFF2-40B4-BE49-F238E27FC236}">
                <a16:creationId xmlns:a16="http://schemas.microsoft.com/office/drawing/2014/main" id="{4E3A6128-CD81-4EBA-889B-B1661EE90F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E2C04DF1-F5A8-4E13-952D-F56C9C421566}" type="slidenum">
              <a:rPr lang="en-US" altLang="ko-KR"/>
              <a:pPr eaLnBrk="1" hangingPunct="1"/>
              <a:t>12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 dirty="0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8.jpeg"/><Relationship Id="rId7" Type="http://schemas.openxmlformats.org/officeDocument/2006/relationships/image" Target="../media/image20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wmf"/><Relationship Id="rId10" Type="http://schemas.openxmlformats.org/officeDocument/2006/relationships/image" Target="../media/image22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2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36.wmf"/><Relationship Id="rId3" Type="http://schemas.openxmlformats.org/officeDocument/2006/relationships/image" Target="../media/image29.wmf"/><Relationship Id="rId7" Type="http://schemas.openxmlformats.org/officeDocument/2006/relationships/image" Target="../media/image33.jpeg"/><Relationship Id="rId12" Type="http://schemas.openxmlformats.org/officeDocument/2006/relationships/oleObject" Target="../embeddings/oleObject7.bin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5.wmf"/><Relationship Id="rId5" Type="http://schemas.openxmlformats.org/officeDocument/2006/relationships/image" Target="../media/image31.jpeg"/><Relationship Id="rId10" Type="http://schemas.openxmlformats.org/officeDocument/2006/relationships/oleObject" Target="../embeddings/oleObject6.bin"/><Relationship Id="rId4" Type="http://schemas.openxmlformats.org/officeDocument/2006/relationships/image" Target="../media/image30.jpeg"/><Relationship Id="rId9" Type="http://schemas.openxmlformats.org/officeDocument/2006/relationships/image" Target="../media/image3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VII)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2020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25475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53D78A9-4AF4-4767-B451-501F3C1477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Pressure!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D947E82-E2D2-4D60-85AD-6695C60D9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58" y="1166606"/>
            <a:ext cx="7968283" cy="522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1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Slide Number Placeholder 2">
            <a:extLst>
              <a:ext uri="{FF2B5EF4-FFF2-40B4-BE49-F238E27FC236}">
                <a16:creationId xmlns:a16="http://schemas.microsoft.com/office/drawing/2014/main" id="{54C4C37D-C138-43A0-A942-A08F12844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6169498B-AACC-4C93-8B92-E5EEB9C32FE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4ED2AD4-CE08-446A-9F3E-8429F97B36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Pressure!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FBBB87-52AE-44B1-953C-4969619F0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700" y="1219727"/>
            <a:ext cx="7712600" cy="502549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7D7E42A-D2EC-4BDE-B277-09D7255DF289}"/>
              </a:ext>
            </a:extLst>
          </p:cNvPr>
          <p:cNvSpPr txBox="1">
            <a:spLocks/>
          </p:cNvSpPr>
          <p:nvPr/>
        </p:nvSpPr>
        <p:spPr bwMode="auto">
          <a:xfrm>
            <a:off x="466725" y="2794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Dimensionless Groups</a:t>
            </a:r>
          </a:p>
        </p:txBody>
      </p:sp>
      <p:grpSp>
        <p:nvGrpSpPr>
          <p:cNvPr id="47107" name="Group 9">
            <a:extLst>
              <a:ext uri="{FF2B5EF4-FFF2-40B4-BE49-F238E27FC236}">
                <a16:creationId xmlns:a16="http://schemas.microsoft.com/office/drawing/2014/main" id="{7C62596A-EADC-4DA9-86D5-B1272396A6B9}"/>
              </a:ext>
            </a:extLst>
          </p:cNvPr>
          <p:cNvGrpSpPr>
            <a:grpSpLocks/>
          </p:cNvGrpSpPr>
          <p:nvPr/>
        </p:nvGrpSpPr>
        <p:grpSpPr bwMode="auto">
          <a:xfrm>
            <a:off x="133350" y="1373188"/>
            <a:ext cx="4464050" cy="3776662"/>
            <a:chOff x="133167" y="1372574"/>
            <a:chExt cx="4464496" cy="3777360"/>
          </a:xfrm>
        </p:grpSpPr>
        <p:pic>
          <p:nvPicPr>
            <p:cNvPr id="47116" name="Picture 9" descr="Weissenberg2.JPG">
              <a:extLst>
                <a:ext uri="{FF2B5EF4-FFF2-40B4-BE49-F238E27FC236}">
                  <a16:creationId xmlns:a16="http://schemas.microsoft.com/office/drawing/2014/main" id="{D74FB0B8-1255-4A35-8CD8-289107EE1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7097" y="1372574"/>
              <a:ext cx="3075520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2E0D5AE-731C-4822-A2E2-8E80A3151A4E}"/>
                </a:ext>
              </a:extLst>
            </p:cNvPr>
            <p:cNvSpPr/>
            <p:nvPr/>
          </p:nvSpPr>
          <p:spPr>
            <a:xfrm>
              <a:off x="133167" y="4365564"/>
              <a:ext cx="4464496" cy="78437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500" dirty="0">
                  <a:latin typeface="+mn-lt"/>
                  <a:ea typeface="+mn-ea"/>
                </a:rPr>
                <a:t>Prof. Karl </a:t>
              </a:r>
              <a:r>
                <a:rPr lang="en-US" sz="1500" dirty="0" err="1">
                  <a:latin typeface="+mn-lt"/>
                  <a:ea typeface="+mn-ea"/>
                </a:rPr>
                <a:t>Weissenberg</a:t>
              </a:r>
              <a:r>
                <a:rPr lang="en-US" sz="1500" dirty="0">
                  <a:latin typeface="+mn-lt"/>
                  <a:ea typeface="+mn-ea"/>
                </a:rPr>
                <a:t> illustrating a lecture</a:t>
              </a:r>
              <a:br>
                <a:rPr lang="en-US" sz="1500" dirty="0">
                  <a:latin typeface="+mn-lt"/>
                  <a:ea typeface="+mn-ea"/>
                </a:rPr>
              </a:br>
              <a:r>
                <a:rPr lang="en-US" sz="1500" dirty="0">
                  <a:latin typeface="+mn-lt"/>
                  <a:ea typeface="+mn-ea"/>
                </a:rPr>
                <a:t> in Moscow (1965). The </a:t>
              </a:r>
              <a:r>
                <a:rPr lang="en-US" sz="1500" dirty="0" err="1">
                  <a:latin typeface="+mn-lt"/>
                  <a:ea typeface="+mn-ea"/>
                </a:rPr>
                <a:t>Weissenberg</a:t>
              </a:r>
              <a:r>
                <a:rPr lang="en-US" sz="1500" dirty="0">
                  <a:latin typeface="+mn-lt"/>
                  <a:ea typeface="+mn-ea"/>
                </a:rPr>
                <a:t> number</a:t>
              </a:r>
              <a:br>
                <a:rPr lang="en-US" sz="1500" dirty="0">
                  <a:latin typeface="+mn-lt"/>
                  <a:ea typeface="+mn-ea"/>
                </a:rPr>
              </a:br>
              <a:r>
                <a:rPr lang="en-US" sz="1500" dirty="0">
                  <a:latin typeface="+mn-lt"/>
                  <a:ea typeface="+mn-ea"/>
                </a:rPr>
                <a:t>has been named for his honor.</a:t>
              </a:r>
            </a:p>
          </p:txBody>
        </p:sp>
      </p:grpSp>
      <p:graphicFrame>
        <p:nvGraphicFramePr>
          <p:cNvPr id="47108" name="Object 2">
            <a:extLst>
              <a:ext uri="{FF2B5EF4-FFF2-40B4-BE49-F238E27FC236}">
                <a16:creationId xmlns:a16="http://schemas.microsoft.com/office/drawing/2014/main" id="{A729DABF-0745-4574-B1A8-95729F39A1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084082"/>
              </p:ext>
            </p:extLst>
          </p:nvPr>
        </p:nvGraphicFramePr>
        <p:xfrm>
          <a:off x="4648200" y="1211263"/>
          <a:ext cx="2433638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25400" imgH="431640" progId="Equation.DSMT4">
                  <p:embed/>
                </p:oleObj>
              </mc:Choice>
              <mc:Fallback>
                <p:oleObj name="Equation" r:id="rId4" imgW="1625400" imgH="431640" progId="Equation.DSMT4">
                  <p:embed/>
                  <p:pic>
                    <p:nvPicPr>
                      <p:cNvPr id="47108" name="Object 2">
                        <a:extLst>
                          <a:ext uri="{FF2B5EF4-FFF2-40B4-BE49-F238E27FC236}">
                            <a16:creationId xmlns:a16="http://schemas.microsoft.com/office/drawing/2014/main" id="{A729DABF-0745-4574-B1A8-95729F39A1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211263"/>
                        <a:ext cx="2433638" cy="636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Object 2">
            <a:extLst>
              <a:ext uri="{FF2B5EF4-FFF2-40B4-BE49-F238E27FC236}">
                <a16:creationId xmlns:a16="http://schemas.microsoft.com/office/drawing/2014/main" id="{609A940E-4A13-40CB-8501-E71B8D189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169257"/>
              </p:ext>
            </p:extLst>
          </p:nvPr>
        </p:nvGraphicFramePr>
        <p:xfrm>
          <a:off x="4666903" y="1936160"/>
          <a:ext cx="3374108" cy="636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60600" imgH="431800" progId="Equation.DSMT4">
                  <p:embed/>
                </p:oleObj>
              </mc:Choice>
              <mc:Fallback>
                <p:oleObj name="Equation" r:id="rId6" imgW="2260600" imgH="431800" progId="Equation.DSMT4">
                  <p:embed/>
                  <p:pic>
                    <p:nvPicPr>
                      <p:cNvPr id="47109" name="Object 2">
                        <a:extLst>
                          <a:ext uri="{FF2B5EF4-FFF2-40B4-BE49-F238E27FC236}">
                            <a16:creationId xmlns:a16="http://schemas.microsoft.com/office/drawing/2014/main" id="{609A940E-4A13-40CB-8501-E71B8D189B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6903" y="1936160"/>
                        <a:ext cx="3374108" cy="6366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0" name="Object 4">
            <a:extLst>
              <a:ext uri="{FF2B5EF4-FFF2-40B4-BE49-F238E27FC236}">
                <a16:creationId xmlns:a16="http://schemas.microsoft.com/office/drawing/2014/main" id="{29067D0B-B3DF-4076-AF2C-EB5631D773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60796"/>
              </p:ext>
            </p:extLst>
          </p:nvPr>
        </p:nvGraphicFramePr>
        <p:xfrm>
          <a:off x="4710113" y="2722563"/>
          <a:ext cx="255587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3880" imgH="431640" progId="Equation.DSMT4">
                  <p:embed/>
                </p:oleObj>
              </mc:Choice>
              <mc:Fallback>
                <p:oleObj name="Equation" r:id="rId8" imgW="1523880" imgH="431640" progId="Equation.DSMT4">
                  <p:embed/>
                  <p:pic>
                    <p:nvPicPr>
                      <p:cNvPr id="47110" name="Object 4">
                        <a:extLst>
                          <a:ext uri="{FF2B5EF4-FFF2-40B4-BE49-F238E27FC236}">
                            <a16:creationId xmlns:a16="http://schemas.microsoft.com/office/drawing/2014/main" id="{29067D0B-B3DF-4076-AF2C-EB5631D773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113" y="2722563"/>
                        <a:ext cx="2555875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D48EADF1-B9ED-4DA4-9DE4-8ADFD03B14B5}"/>
              </a:ext>
            </a:extLst>
          </p:cNvPr>
          <p:cNvGrpSpPr/>
          <p:nvPr/>
        </p:nvGrpSpPr>
        <p:grpSpPr>
          <a:xfrm>
            <a:off x="114300" y="3535471"/>
            <a:ext cx="8136883" cy="2991168"/>
            <a:chOff x="114300" y="3535471"/>
            <a:chExt cx="8136883" cy="2991168"/>
          </a:xfrm>
        </p:grpSpPr>
        <p:pic>
          <p:nvPicPr>
            <p:cNvPr id="47113" name="Picture 11" descr="C:\Users\mnorouzi\Desktop\250.jpg">
              <a:extLst>
                <a:ext uri="{FF2B5EF4-FFF2-40B4-BE49-F238E27FC236}">
                  <a16:creationId xmlns:a16="http://schemas.microsoft.com/office/drawing/2014/main" id="{0716CBB9-C6E4-4299-B7A4-5787696035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6903" y="3535471"/>
              <a:ext cx="3584280" cy="299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840B1E8-2F50-4B5C-A427-1FA51E7BDE9A}"/>
                </a:ext>
              </a:extLst>
            </p:cNvPr>
            <p:cNvSpPr/>
            <p:nvPr/>
          </p:nvSpPr>
          <p:spPr bwMode="auto">
            <a:xfrm>
              <a:off x="114300" y="5732463"/>
              <a:ext cx="4079875" cy="554037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/>
              <a:r>
                <a:rPr lang="en-US" altLang="en-US" sz="1500">
                  <a:latin typeface="Times New Roman" panose="02020603050405020304" pitchFamily="18" charset="0"/>
                </a:rPr>
                <a:t>Amazing what can happen in 250 years! </a:t>
              </a:r>
              <a:br>
                <a:rPr lang="en-US" altLang="en-US" sz="1500">
                  <a:latin typeface="Times New Roman" panose="02020603050405020304" pitchFamily="18" charset="0"/>
                </a:rPr>
              </a:br>
              <a:r>
                <a:rPr lang="en-US" altLang="en-US" sz="1500">
                  <a:latin typeface="Times New Roman" panose="02020603050405020304" pitchFamily="18" charset="0"/>
                </a:rPr>
                <a:t>(An estimation, based on nearby tombstones.)</a:t>
              </a:r>
              <a:endParaRPr lang="fa-IR" altLang="en-US" sz="1500">
                <a:latin typeface="Times New Roman" panose="02020603050405020304" pitchFamily="18" charset="0"/>
              </a:endParaRPr>
            </a:p>
          </p:txBody>
        </p:sp>
        <p:sp>
          <p:nvSpPr>
            <p:cNvPr id="47115" name="Right Arrow 4">
              <a:extLst>
                <a:ext uri="{FF2B5EF4-FFF2-40B4-BE49-F238E27FC236}">
                  <a16:creationId xmlns:a16="http://schemas.microsoft.com/office/drawing/2014/main" id="{1A1AE52C-44E3-4A2D-8A96-D2DCFA62F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2579" y="5848142"/>
              <a:ext cx="369605" cy="276960"/>
            </a:xfrm>
            <a:prstGeom prst="rightArrow">
              <a:avLst>
                <a:gd name="adj1" fmla="val 50000"/>
                <a:gd name="adj2" fmla="val 50001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hangingPunct="1"/>
              <a:endParaRPr lang="fa-IR" altLang="fa-IR"/>
            </a:p>
          </p:txBody>
        </p:sp>
      </p:grpSp>
      <p:sp>
        <p:nvSpPr>
          <p:cNvPr id="47112" name="Slide Number Placeholder 4">
            <a:extLst>
              <a:ext uri="{FF2B5EF4-FFF2-40B4-BE49-F238E27FC236}">
                <a16:creationId xmlns:a16="http://schemas.microsoft.com/office/drawing/2014/main" id="{59C301DA-774A-40CF-8D3B-4A4A994AF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6050" y="628650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l" eaLnBrk="1" hangingPunct="1"/>
            <a:fld id="{FB13AC85-946A-446D-814C-050A1B981455}" type="slidenum">
              <a:rPr kumimoji="0" lang="en-US" altLang="ko-KR">
                <a:latin typeface="Times New Roman" panose="02020603050405020304" pitchFamily="18" charset="0"/>
              </a:rPr>
              <a:pPr algn="l" eaLnBrk="1" hangingPunct="1"/>
              <a:t>12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34DE79F7-5099-465D-844A-2252F899C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Time of Observation!</a:t>
            </a:r>
          </a:p>
        </p:txBody>
      </p:sp>
      <p:pic>
        <p:nvPicPr>
          <p:cNvPr id="48131" name="Picture 7" descr="3.JPG">
            <a:extLst>
              <a:ext uri="{FF2B5EF4-FFF2-40B4-BE49-F238E27FC236}">
                <a16:creationId xmlns:a16="http://schemas.microsoft.com/office/drawing/2014/main" id="{4DCF3876-4CF2-4913-B91D-BCD027CBC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4532313"/>
            <a:ext cx="5972175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8" descr="1.JPG">
            <a:extLst>
              <a:ext uri="{FF2B5EF4-FFF2-40B4-BE49-F238E27FC236}">
                <a16:creationId xmlns:a16="http://schemas.microsoft.com/office/drawing/2014/main" id="{711111EC-F131-4341-A952-76D6715CA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708150"/>
            <a:ext cx="3873500" cy="381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9" descr="4.JPG">
            <a:extLst>
              <a:ext uri="{FF2B5EF4-FFF2-40B4-BE49-F238E27FC236}">
                <a16:creationId xmlns:a16="http://schemas.microsoft.com/office/drawing/2014/main" id="{F34EDC18-9341-43A4-819A-4B33C43E67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214438"/>
            <a:ext cx="2706687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Slide Number Placeholder 2">
            <a:extLst>
              <a:ext uri="{FF2B5EF4-FFF2-40B4-BE49-F238E27FC236}">
                <a16:creationId xmlns:a16="http://schemas.microsoft.com/office/drawing/2014/main" id="{0B1DCD92-AD2E-4E57-A5A8-F918A10C4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EB666D8A-1A4F-42E6-95ED-1AEAB54A81E2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658B887-CBEE-4A53-A1EF-BD2F9A63280C}"/>
              </a:ext>
            </a:extLst>
          </p:cNvPr>
          <p:cNvSpPr txBox="1">
            <a:spLocks/>
          </p:cNvSpPr>
          <p:nvPr/>
        </p:nvSpPr>
        <p:spPr bwMode="auto">
          <a:xfrm>
            <a:off x="466725" y="2794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Pipkin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Diagram</a:t>
            </a:r>
          </a:p>
        </p:txBody>
      </p:sp>
      <p:pic>
        <p:nvPicPr>
          <p:cNvPr id="49155" name="Picture 1" descr="B-17">
            <a:extLst>
              <a:ext uri="{FF2B5EF4-FFF2-40B4-BE49-F238E27FC236}">
                <a16:creationId xmlns:a16="http://schemas.microsoft.com/office/drawing/2014/main" id="{18879CFE-81B2-43EA-B063-045F7A6FF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1484313"/>
            <a:ext cx="68580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Slide Number Placeholder 2">
            <a:extLst>
              <a:ext uri="{FF2B5EF4-FFF2-40B4-BE49-F238E27FC236}">
                <a16:creationId xmlns:a16="http://schemas.microsoft.com/office/drawing/2014/main" id="{FC089750-4604-4BCE-9C62-54478F2B6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AE409F-F41A-4F24-9D4B-F5D80442394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D478B88A-EA87-4A0E-AAC5-BFA03291B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A4E253E0-70E0-48A4-88C0-0C2A96D11797}" type="slidenum">
              <a:rPr kumimoji="0" lang="en-US" altLang="ko-KR"/>
              <a:pPr eaLnBrk="1" hangingPunct="1"/>
              <a:t>15</a:t>
            </a:fld>
            <a:endParaRPr kumimoji="0" lang="en-US" altLang="ko-KR"/>
          </a:p>
        </p:txBody>
      </p:sp>
      <p:pic>
        <p:nvPicPr>
          <p:cNvPr id="50179" name="Picture 2">
            <a:extLst>
              <a:ext uri="{FF2B5EF4-FFF2-40B4-BE49-F238E27FC236}">
                <a16:creationId xmlns:a16="http://schemas.microsoft.com/office/drawing/2014/main" id="{F7422631-A8C6-466A-9BA1-0BB09DBEF1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1233488"/>
            <a:ext cx="6243638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0290AF5-EF0B-404B-9703-44E645AEE738}"/>
              </a:ext>
            </a:extLst>
          </p:cNvPr>
          <p:cNvSpPr txBox="1">
            <a:spLocks/>
          </p:cNvSpPr>
          <p:nvPr/>
        </p:nvSpPr>
        <p:spPr bwMode="auto">
          <a:xfrm>
            <a:off x="466725" y="2794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Rheological Chart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AB4872AE-3FAF-4974-8473-2372B5267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74EBB4F-B271-447D-BD9B-EDA36455484A}" type="slidenum">
              <a:rPr kumimoji="0" lang="en-US" altLang="ko-KR"/>
              <a:pPr eaLnBrk="1" hangingPunct="1"/>
              <a:t>16</a:t>
            </a:fld>
            <a:endParaRPr kumimoji="0" lang="en-US" altLang="ko-KR"/>
          </a:p>
        </p:txBody>
      </p:sp>
      <p:pic>
        <p:nvPicPr>
          <p:cNvPr id="51203" name="Picture 2">
            <a:extLst>
              <a:ext uri="{FF2B5EF4-FFF2-40B4-BE49-F238E27FC236}">
                <a16:creationId xmlns:a16="http://schemas.microsoft.com/office/drawing/2014/main" id="{F9C67897-3CB3-41AC-AA26-14E07AADE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0"/>
            <a:ext cx="8153400" cy="652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62981CB-2C15-4C4C-9ECA-32CDDB30FBAB}"/>
              </a:ext>
            </a:extLst>
          </p:cNvPr>
          <p:cNvSpPr txBox="1">
            <a:spLocks/>
          </p:cNvSpPr>
          <p:nvPr/>
        </p:nvSpPr>
        <p:spPr bwMode="auto">
          <a:xfrm>
            <a:off x="466725" y="2794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Dimensionless Groups</a:t>
            </a:r>
          </a:p>
        </p:txBody>
      </p:sp>
      <p:graphicFrame>
        <p:nvGraphicFramePr>
          <p:cNvPr id="52227" name="Object 2">
            <a:extLst>
              <a:ext uri="{FF2B5EF4-FFF2-40B4-BE49-F238E27FC236}">
                <a16:creationId xmlns:a16="http://schemas.microsoft.com/office/drawing/2014/main" id="{C42CF063-4812-4E19-9581-CD2F5770F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2686050"/>
          <a:ext cx="24749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900" imgH="419100" progId="Equation.DSMT4">
                  <p:embed/>
                </p:oleObj>
              </mc:Choice>
              <mc:Fallback>
                <p:oleObj name="Equation" r:id="rId2" imgW="1993900" imgH="419100" progId="Equation.DSMT4">
                  <p:embed/>
                  <p:pic>
                    <p:nvPicPr>
                      <p:cNvPr id="52227" name="Object 2">
                        <a:extLst>
                          <a:ext uri="{FF2B5EF4-FFF2-40B4-BE49-F238E27FC236}">
                            <a16:creationId xmlns:a16="http://schemas.microsoft.com/office/drawing/2014/main" id="{C42CF063-4812-4E19-9581-CD2F5770F7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686050"/>
                        <a:ext cx="2474913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28" name="Picture 3" descr="C:\Users\mnorouzi\Desktop\5-1.jpg">
            <a:extLst>
              <a:ext uri="{FF2B5EF4-FFF2-40B4-BE49-F238E27FC236}">
                <a16:creationId xmlns:a16="http://schemas.microsoft.com/office/drawing/2014/main" id="{1A2ED434-784B-43B4-BA2D-DB6038761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268413"/>
            <a:ext cx="3160713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4" descr="C:\Users\mnorouzi\Desktop\5-2.jpg">
            <a:extLst>
              <a:ext uri="{FF2B5EF4-FFF2-40B4-BE49-F238E27FC236}">
                <a16:creationId xmlns:a16="http://schemas.microsoft.com/office/drawing/2014/main" id="{961AE4D3-3AEE-4E23-BCF0-D4552DC17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3595688"/>
            <a:ext cx="34575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0" name="Picture 5" descr="C:\Users\mnorouzi\Desktop\5-3.jpg">
            <a:extLst>
              <a:ext uri="{FF2B5EF4-FFF2-40B4-BE49-F238E27FC236}">
                <a16:creationId xmlns:a16="http://schemas.microsoft.com/office/drawing/2014/main" id="{346884BF-F3F5-4A81-84AD-8AA037E1F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268413"/>
            <a:ext cx="258603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Picture 6" descr="C:\Users\mnorouzi\Desktop\5-4.jpg">
            <a:extLst>
              <a:ext uri="{FF2B5EF4-FFF2-40B4-BE49-F238E27FC236}">
                <a16:creationId xmlns:a16="http://schemas.microsoft.com/office/drawing/2014/main" id="{3E227E2B-0392-4781-8DA5-246BB30F8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3622675"/>
            <a:ext cx="5102225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2232" name="Object 7">
            <a:extLst>
              <a:ext uri="{FF2B5EF4-FFF2-40B4-BE49-F238E27FC236}">
                <a16:creationId xmlns:a16="http://schemas.microsoft.com/office/drawing/2014/main" id="{9671AE57-2A9B-4ABC-B870-46F474A66E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85038" y="1481138"/>
          <a:ext cx="757237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9336" imgH="406224" progId="Equation.DSMT4">
                  <p:embed/>
                </p:oleObj>
              </mc:Choice>
              <mc:Fallback>
                <p:oleObj name="Equation" r:id="rId8" imgW="609336" imgH="406224" progId="Equation.DSMT4">
                  <p:embed/>
                  <p:pic>
                    <p:nvPicPr>
                      <p:cNvPr id="52232" name="Object 7">
                        <a:extLst>
                          <a:ext uri="{FF2B5EF4-FFF2-40B4-BE49-F238E27FC236}">
                            <a16:creationId xmlns:a16="http://schemas.microsoft.com/office/drawing/2014/main" id="{9671AE57-2A9B-4ABC-B870-46F474A66E9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5038" y="1481138"/>
                        <a:ext cx="757237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3" name="Object 8">
            <a:extLst>
              <a:ext uri="{FF2B5EF4-FFF2-40B4-BE49-F238E27FC236}">
                <a16:creationId xmlns:a16="http://schemas.microsoft.com/office/drawing/2014/main" id="{FD2FDED9-C66E-43A1-A908-21FCD38CF6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88050" y="5516563"/>
          <a:ext cx="10731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25" imgH="431613" progId="Equation.DSMT4">
                  <p:embed/>
                </p:oleObj>
              </mc:Choice>
              <mc:Fallback>
                <p:oleObj name="Equation" r:id="rId10" imgW="863225" imgH="431613" progId="Equation.DSMT4">
                  <p:embed/>
                  <p:pic>
                    <p:nvPicPr>
                      <p:cNvPr id="52233" name="Object 8">
                        <a:extLst>
                          <a:ext uri="{FF2B5EF4-FFF2-40B4-BE49-F238E27FC236}">
                            <a16:creationId xmlns:a16="http://schemas.microsoft.com/office/drawing/2014/main" id="{FD2FDED9-C66E-43A1-A908-21FCD38CF6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50" y="5516563"/>
                        <a:ext cx="107315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4" name="Object 11">
            <a:extLst>
              <a:ext uri="{FF2B5EF4-FFF2-40B4-BE49-F238E27FC236}">
                <a16:creationId xmlns:a16="http://schemas.microsoft.com/office/drawing/2014/main" id="{F67CAA33-DE34-407D-88BB-AEAA03EDCA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9613" y="5516563"/>
          <a:ext cx="1039812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37836" imgH="406224" progId="Equation.DSMT4">
                  <p:embed/>
                </p:oleObj>
              </mc:Choice>
              <mc:Fallback>
                <p:oleObj name="Equation" r:id="rId12" imgW="837836" imgH="406224" progId="Equation.DSMT4">
                  <p:embed/>
                  <p:pic>
                    <p:nvPicPr>
                      <p:cNvPr id="52234" name="Object 11">
                        <a:extLst>
                          <a:ext uri="{FF2B5EF4-FFF2-40B4-BE49-F238E27FC236}">
                            <a16:creationId xmlns:a16="http://schemas.microsoft.com/office/drawing/2014/main" id="{F67CAA33-DE34-407D-88BB-AEAA03EDCA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516563"/>
                        <a:ext cx="1039812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5" name="Slide Number Placeholder 2">
            <a:extLst>
              <a:ext uri="{FF2B5EF4-FFF2-40B4-BE49-F238E27FC236}">
                <a16:creationId xmlns:a16="http://schemas.microsoft.com/office/drawing/2014/main" id="{5F15EF03-5518-40D8-9ED7-1ED3D628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FFE1746-E4A9-4000-9B1D-C61D8B182C5C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7A83DD7-C329-4A5A-9199-64421E06CEEB}"/>
              </a:ext>
            </a:extLst>
          </p:cNvPr>
          <p:cNvSpPr txBox="1">
            <a:spLocks/>
          </p:cNvSpPr>
          <p:nvPr/>
        </p:nvSpPr>
        <p:spPr bwMode="auto">
          <a:xfrm>
            <a:off x="466725" y="27940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Dimensionless Groups</a:t>
            </a:r>
          </a:p>
        </p:txBody>
      </p:sp>
      <p:pic>
        <p:nvPicPr>
          <p:cNvPr id="53251" name="Picture 4" descr="C:\Users\mnorouzi\Desktop\6-3.jpg">
            <a:extLst>
              <a:ext uri="{FF2B5EF4-FFF2-40B4-BE49-F238E27FC236}">
                <a16:creationId xmlns:a16="http://schemas.microsoft.com/office/drawing/2014/main" id="{9AA4251B-ADA1-4A49-A3BE-023AD755D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3109913"/>
            <a:ext cx="3914775" cy="341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252" name="Group 2">
            <a:extLst>
              <a:ext uri="{FF2B5EF4-FFF2-40B4-BE49-F238E27FC236}">
                <a16:creationId xmlns:a16="http://schemas.microsoft.com/office/drawing/2014/main" id="{D53BBC68-E769-4E54-899E-6155C6FBB8B4}"/>
              </a:ext>
            </a:extLst>
          </p:cNvPr>
          <p:cNvGrpSpPr>
            <a:grpSpLocks/>
          </p:cNvGrpSpPr>
          <p:nvPr/>
        </p:nvGrpSpPr>
        <p:grpSpPr bwMode="auto">
          <a:xfrm>
            <a:off x="369888" y="2089150"/>
            <a:ext cx="4225925" cy="4219575"/>
            <a:chOff x="341030" y="1629256"/>
            <a:chExt cx="4226215" cy="4219664"/>
          </a:xfrm>
        </p:grpSpPr>
        <p:pic>
          <p:nvPicPr>
            <p:cNvPr id="53256" name="Picture 3" descr="C:\Users\mnorouzi\Desktop\6-2.jpg">
              <a:extLst>
                <a:ext uri="{FF2B5EF4-FFF2-40B4-BE49-F238E27FC236}">
                  <a16:creationId xmlns:a16="http://schemas.microsoft.com/office/drawing/2014/main" id="{8FA314A5-2628-4FB0-BDD9-BFACD27269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030" y="2152293"/>
              <a:ext cx="4226215" cy="3696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257" name="Picture 7" descr="C:\Users\mnorouzi\Desktop\6.jpg">
              <a:extLst>
                <a:ext uri="{FF2B5EF4-FFF2-40B4-BE49-F238E27FC236}">
                  <a16:creationId xmlns:a16="http://schemas.microsoft.com/office/drawing/2014/main" id="{8D7ECC2A-205A-4FDB-8290-C5AC5D1BB4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513" y="1629256"/>
              <a:ext cx="3980463" cy="523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BC6F2189-09F0-453A-A087-F9778BA039FC}"/>
              </a:ext>
            </a:extLst>
          </p:cNvPr>
          <p:cNvSpPr/>
          <p:nvPr/>
        </p:nvSpPr>
        <p:spPr>
          <a:xfrm>
            <a:off x="755650" y="1381125"/>
            <a:ext cx="3744913" cy="585788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hangingPunct="1"/>
            <a:r>
              <a:rPr lang="en-US" altLang="en-US" sz="1600" b="1">
                <a:solidFill>
                  <a:srgbClr val="0070C0"/>
                </a:solidFill>
                <a:latin typeface="Times New Roman" panose="02020603050405020304" pitchFamily="18" charset="0"/>
              </a:rPr>
              <a:t>What shall we do about identical </a:t>
            </a:r>
          </a:p>
          <a:p>
            <a:pPr algn="just" eaLnBrk="1" hangingPunct="1"/>
            <a:r>
              <a:rPr lang="en-US" altLang="en-US" sz="1600" b="1">
                <a:solidFill>
                  <a:srgbClr val="0070C0"/>
                </a:solidFill>
                <a:latin typeface="Times New Roman" panose="02020603050405020304" pitchFamily="18" charset="0"/>
              </a:rPr>
              <a:t>definition of dimensionless groups?</a:t>
            </a:r>
            <a:endParaRPr lang="fa-IR" altLang="en-US" sz="16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3254" name="Picture 8" descr="C:\Users\mnorouzi\Desktop\8.jpg">
            <a:extLst>
              <a:ext uri="{FF2B5EF4-FFF2-40B4-BE49-F238E27FC236}">
                <a16:creationId xmlns:a16="http://schemas.microsoft.com/office/drawing/2014/main" id="{FF90F453-9B8C-4AD8-BF8F-312A964C6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187450"/>
            <a:ext cx="1836738" cy="197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0363" y="630555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3">
            <a:extLst>
              <a:ext uri="{FF2B5EF4-FFF2-40B4-BE49-F238E27FC236}">
                <a16:creationId xmlns:a16="http://schemas.microsoft.com/office/drawing/2014/main" id="{D3D8DE90-FB18-4424-BE5C-D0F2D08871B8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fa-IR" sz="5400" dirty="0">
                <a:latin typeface="Ferro Rosso" pitchFamily="2" charset="0"/>
                <a:cs typeface="2  Sara" panose="00000400000000000000" pitchFamily="2" charset="-78"/>
              </a:rPr>
              <a:t>The End</a:t>
            </a:r>
          </a:p>
        </p:txBody>
      </p:sp>
      <p:pic>
        <p:nvPicPr>
          <p:cNvPr id="3074" name="Picture 2" descr="PPT - The End PowerPoint Presentation, free download - ID:5561811">
            <a:extLst>
              <a:ext uri="{FF2B5EF4-FFF2-40B4-BE49-F238E27FC236}">
                <a16:creationId xmlns:a16="http://schemas.microsoft.com/office/drawing/2014/main" id="{8BE947B5-300B-486A-A6C8-15769C397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70" y="260648"/>
            <a:ext cx="8071659" cy="605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540B810-FB22-49B7-9B43-8765FB2C83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Conservation Laws of Newtonian Flows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BF7E33-1602-43E6-9504-79E1E85ED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03" y="1245461"/>
            <a:ext cx="7386394" cy="513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57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540B810-FB22-49B7-9B43-8765FB2C83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Conservation Laws of Newtonian Flows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691F66-1DA6-46F9-B653-F1706715B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265521"/>
            <a:ext cx="7699430" cy="4970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184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254750"/>
            <a:ext cx="2133600" cy="269875"/>
          </a:xfrm>
        </p:spPr>
        <p:txBody>
          <a:bodyPr/>
          <a:lstStyle/>
          <a:p>
            <a:fld id="{7C5A02FE-30DD-4D2E-992A-1C48ECB61F41}" type="slidenum">
              <a:rPr lang="en-US" altLang="ko-KR" smtClean="0"/>
              <a:pPr/>
              <a:t>4</a:t>
            </a:fld>
            <a:endParaRPr lang="en-US" altLang="ko-K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540B810-FB22-49B7-9B43-8765FB2C83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Conservation Laws of Non-Newtonian Flows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FCFE86-EB10-4009-B21D-1BD5F31EA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65237"/>
            <a:ext cx="81915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2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AD3EF83B-D642-4AB6-860C-B99BFE3B29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Boundary Condition at Walls</a:t>
            </a:r>
          </a:p>
        </p:txBody>
      </p:sp>
      <p:sp>
        <p:nvSpPr>
          <p:cNvPr id="55300" name="Slide Number Placeholder 2">
            <a:extLst>
              <a:ext uri="{FF2B5EF4-FFF2-40B4-BE49-F238E27FC236}">
                <a16:creationId xmlns:a16="http://schemas.microsoft.com/office/drawing/2014/main" id="{74E792C1-2D55-413E-9465-4573E9CAA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9077E7E-E9FC-4810-B2E1-69393B8A55CA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D6F2BC-A08B-46D8-A4A4-C702AEBA8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52" y="1223987"/>
            <a:ext cx="7631496" cy="502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47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Slide Number Placeholder 2">
            <a:extLst>
              <a:ext uri="{FF2B5EF4-FFF2-40B4-BE49-F238E27FC236}">
                <a16:creationId xmlns:a16="http://schemas.microsoft.com/office/drawing/2014/main" id="{73082913-7626-4391-BCF5-79DE6FDF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8125" y="628650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73392B-8A59-40F3-A5DE-1F114D596DB8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14B2F4C-6920-4412-B2BF-456EB774D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Boundary Condition at Walls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CC84CA-C61A-42E1-96FA-48378AAE2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36" y="3211064"/>
            <a:ext cx="4315518" cy="30857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E1E486-3315-46A2-9DD1-13F271740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948" y="3165260"/>
            <a:ext cx="4130682" cy="31996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72590F-2929-4134-B0FB-88AF1AAFCD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22" y="1220958"/>
            <a:ext cx="7926052" cy="193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861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8BD7983E-428D-4362-AF7E-C1F01D13A2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Boundary Condition at Walls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8514E0-3260-4FB6-BB43-D85669299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253" y="3617912"/>
            <a:ext cx="6703494" cy="28971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323AA4-1A71-4B75-B519-77A19DED1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635" y="1213890"/>
            <a:ext cx="7402730" cy="240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Slide Number Placeholder 2">
            <a:extLst>
              <a:ext uri="{FF2B5EF4-FFF2-40B4-BE49-F238E27FC236}">
                <a16:creationId xmlns:a16="http://schemas.microsoft.com/office/drawing/2014/main" id="{73082913-7626-4391-BCF5-79DE6FDF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88125" y="628650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73392B-8A59-40F3-A5DE-1F114D596DB8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2E2E4E62-CFF1-417A-BB52-3344AA0574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Boundary Condition at Walls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1C4188-D16A-4D7C-B872-2BAB79593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79" y="4409288"/>
            <a:ext cx="5760640" cy="20522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07385F-BA9F-4A16-8C41-70A7B290A7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027" y="1268760"/>
            <a:ext cx="7709945" cy="293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40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24522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146F30-697D-443E-A1A7-1B177E23E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350046"/>
            <a:ext cx="7553325" cy="4648200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74ADED73-018D-4DAC-A70A-9CAD1F68FF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Boundary Condition at Walls</a:t>
            </a:r>
          </a:p>
        </p:txBody>
      </p:sp>
    </p:spTree>
    <p:extLst>
      <p:ext uri="{BB962C8B-B14F-4D97-AF65-F5344CB8AC3E}">
        <p14:creationId xmlns:p14="http://schemas.microsoft.com/office/powerpoint/2010/main" val="1283768181"/>
      </p:ext>
    </p:extLst>
  </p:cSld>
  <p:clrMapOvr>
    <a:masterClrMapping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색종이 상자</Template>
  <TotalTime>10445</TotalTime>
  <Words>158</Words>
  <Application>Microsoft Office PowerPoint</Application>
  <PresentationFormat>On-screen Show (4:3)</PresentationFormat>
  <Paragraphs>55</Paragraphs>
  <Slides>19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Gulim</vt:lpstr>
      <vt:lpstr>Arial</vt:lpstr>
      <vt:lpstr>Ferro Rosso</vt:lpstr>
      <vt:lpstr>Times New Roman</vt:lpstr>
      <vt:lpstr>Wingdings</vt:lpstr>
      <vt:lpstr>색종이 상자</vt:lpstr>
      <vt:lpstr>Equation</vt:lpstr>
      <vt:lpstr>PowerPoint Presentation</vt:lpstr>
      <vt:lpstr>Conservation Laws of Newtonian Flows</vt:lpstr>
      <vt:lpstr>Conservation Laws of Newtonian Flows</vt:lpstr>
      <vt:lpstr>Conservation Laws of Non-Newtonian Flows</vt:lpstr>
      <vt:lpstr>Boundary Condition at Walls</vt:lpstr>
      <vt:lpstr>Boundary Condition at Walls</vt:lpstr>
      <vt:lpstr>Boundary Condition at Walls</vt:lpstr>
      <vt:lpstr>Boundary Condition at Walls</vt:lpstr>
      <vt:lpstr>Boundary Condition at Walls</vt:lpstr>
      <vt:lpstr>Pressure!</vt:lpstr>
      <vt:lpstr>Pressure!</vt:lpstr>
      <vt:lpstr>PowerPoint Presentation</vt:lpstr>
      <vt:lpstr>Time of Observation!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Mahmood Norouzi</cp:lastModifiedBy>
  <cp:revision>617</cp:revision>
  <dcterms:created xsi:type="dcterms:W3CDTF">2004-04-08T11:42:04Z</dcterms:created>
  <dcterms:modified xsi:type="dcterms:W3CDTF">2021-05-27T07:42:05Z</dcterms:modified>
</cp:coreProperties>
</file>