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598" r:id="rId2"/>
    <p:sldId id="599" r:id="rId3"/>
    <p:sldId id="600" r:id="rId4"/>
    <p:sldId id="455" r:id="rId5"/>
    <p:sldId id="456" r:id="rId6"/>
    <p:sldId id="460" r:id="rId7"/>
    <p:sldId id="461" r:id="rId8"/>
    <p:sldId id="454" r:id="rId9"/>
    <p:sldId id="462" r:id="rId10"/>
    <p:sldId id="463" r:id="rId11"/>
    <p:sldId id="464" r:id="rId12"/>
    <p:sldId id="465" r:id="rId13"/>
    <p:sldId id="468" r:id="rId14"/>
    <p:sldId id="469" r:id="rId15"/>
    <p:sldId id="522" r:id="rId16"/>
    <p:sldId id="523" r:id="rId17"/>
    <p:sldId id="533" r:id="rId18"/>
    <p:sldId id="537" r:id="rId19"/>
    <p:sldId id="536" r:id="rId20"/>
    <p:sldId id="594" r:id="rId21"/>
    <p:sldId id="551" r:id="rId22"/>
    <p:sldId id="553" r:id="rId23"/>
    <p:sldId id="556" r:id="rId24"/>
    <p:sldId id="555" r:id="rId25"/>
    <p:sldId id="546" r:id="rId26"/>
    <p:sldId id="592" r:id="rId27"/>
    <p:sldId id="593" r:id="rId28"/>
    <p:sldId id="530" r:id="rId29"/>
    <p:sldId id="525" r:id="rId30"/>
    <p:sldId id="531" r:id="rId31"/>
    <p:sldId id="505" r:id="rId32"/>
    <p:sldId id="506" r:id="rId33"/>
    <p:sldId id="512" r:id="rId34"/>
    <p:sldId id="513" r:id="rId35"/>
    <p:sldId id="515" r:id="rId36"/>
    <p:sldId id="595" r:id="rId37"/>
    <p:sldId id="517" r:id="rId38"/>
    <p:sldId id="519" r:id="rId39"/>
    <p:sldId id="520" r:id="rId40"/>
    <p:sldId id="521" r:id="rId41"/>
    <p:sldId id="561" r:id="rId42"/>
    <p:sldId id="562" r:id="rId43"/>
    <p:sldId id="591" r:id="rId44"/>
    <p:sldId id="590" r:id="rId45"/>
    <p:sldId id="596" r:id="rId46"/>
    <p:sldId id="563" r:id="rId47"/>
    <p:sldId id="566" r:id="rId48"/>
    <p:sldId id="569" r:id="rId49"/>
    <p:sldId id="568" r:id="rId50"/>
    <p:sldId id="570" r:id="rId51"/>
    <p:sldId id="571" r:id="rId52"/>
    <p:sldId id="572" r:id="rId53"/>
    <p:sldId id="573" r:id="rId54"/>
    <p:sldId id="577" r:id="rId55"/>
    <p:sldId id="578" r:id="rId56"/>
    <p:sldId id="579" r:id="rId57"/>
    <p:sldId id="580" r:id="rId58"/>
    <p:sldId id="581" r:id="rId59"/>
    <p:sldId id="583" r:id="rId60"/>
    <p:sldId id="585" r:id="rId61"/>
    <p:sldId id="586" r:id="rId62"/>
    <p:sldId id="589" r:id="rId63"/>
    <p:sldId id="565" r:id="rId6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0" d="100"/>
          <a:sy n="60" d="100"/>
        </p:scale>
        <p:origin x="-780" y="-27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 Id="rId5" Type="http://schemas.openxmlformats.org/officeDocument/2006/relationships/image" Target="../media/image17.wmf"/><Relationship Id="rId4" Type="http://schemas.openxmlformats.org/officeDocument/2006/relationships/image" Target="../media/image16.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image" Target="../media/image23.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8.w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E7739641-F5EB-4AD7-90C0-737FA75A901B}" type="datetimeFigureOut">
              <a:rPr lang="en-US" smtClean="0"/>
              <a:t>5/9/2017</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DA449529-D219-402F-BB27-E4F98164F835}"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7739641-F5EB-4AD7-90C0-737FA75A901B}" type="datetimeFigureOut">
              <a:rPr lang="en-US" smtClean="0"/>
              <a:t>5/9/2017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A449529-D219-402F-BB27-E4F98164F83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7739641-F5EB-4AD7-90C0-737FA75A901B}" type="datetimeFigureOut">
              <a:rPr lang="en-US" smtClean="0"/>
              <a:t>5/9/2017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A449529-D219-402F-BB27-E4F98164F835}"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24CA530-D3A4-4938-A78C-C0E9241FE3DF}" type="slidenum">
              <a:rPr lang="en-US"/>
              <a:pPr>
                <a:defRPr/>
              </a:pPr>
              <a:t>‹#›</a:t>
            </a:fld>
            <a:endParaRPr lang="en-US"/>
          </a:p>
        </p:txBody>
      </p:sp>
    </p:spTree>
    <p:extLst>
      <p:ext uri="{BB962C8B-B14F-4D97-AF65-F5344CB8AC3E}">
        <p14:creationId xmlns:p14="http://schemas.microsoft.com/office/powerpoint/2010/main" val="35904221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76193CE1-5B82-438A-91CB-E870BCE3C310}" type="slidenum">
              <a:rPr lang="en-US"/>
              <a:pPr>
                <a:defRPr/>
              </a:pPr>
              <a:t>‹#›</a:t>
            </a:fld>
            <a:endParaRPr lang="en-US"/>
          </a:p>
        </p:txBody>
      </p:sp>
    </p:spTree>
    <p:extLst>
      <p:ext uri="{BB962C8B-B14F-4D97-AF65-F5344CB8AC3E}">
        <p14:creationId xmlns:p14="http://schemas.microsoft.com/office/powerpoint/2010/main" val="37577240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8AE4E637-3011-435B-9FD9-33C347124E5E}" type="slidenum">
              <a:rPr lang="en-US"/>
              <a:pPr>
                <a:defRPr/>
              </a:pPr>
              <a:t>‹#›</a:t>
            </a:fld>
            <a:endParaRPr lang="en-US"/>
          </a:p>
        </p:txBody>
      </p:sp>
    </p:spTree>
    <p:extLst>
      <p:ext uri="{BB962C8B-B14F-4D97-AF65-F5344CB8AC3E}">
        <p14:creationId xmlns:p14="http://schemas.microsoft.com/office/powerpoint/2010/main" val="42377751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7739641-F5EB-4AD7-90C0-737FA75A901B}" type="datetimeFigureOut">
              <a:rPr lang="en-US" smtClean="0"/>
              <a:t>5/9/2017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A449529-D219-402F-BB27-E4F98164F835}" type="slidenum">
              <a:rPr lang="en-US" smtClean="0"/>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E7739641-F5EB-4AD7-90C0-737FA75A901B}" type="datetimeFigureOut">
              <a:rPr lang="en-US" smtClean="0"/>
              <a:t>5/9/2017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A449529-D219-402F-BB27-E4F98164F835}" type="slidenum">
              <a:rPr lang="en-US" smtClean="0"/>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7739641-F5EB-4AD7-90C0-737FA75A901B}" type="datetimeFigureOut">
              <a:rPr lang="en-US" smtClean="0"/>
              <a:t>5/9/2017</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A449529-D219-402F-BB27-E4F98164F835}" type="slidenum">
              <a:rPr lang="en-US" smtClean="0"/>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E7739641-F5EB-4AD7-90C0-737FA75A901B}" type="datetimeFigureOut">
              <a:rPr lang="en-US" smtClean="0"/>
              <a:t>5/9/2017</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DA449529-D219-402F-BB27-E4F98164F835}"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E7739641-F5EB-4AD7-90C0-737FA75A901B}" type="datetimeFigureOut">
              <a:rPr lang="en-US" smtClean="0"/>
              <a:t>5/9/2017</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DA449529-D219-402F-BB27-E4F98164F835}" type="slidenum">
              <a:rPr lang="en-US" smtClean="0"/>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E7739641-F5EB-4AD7-90C0-737FA75A901B}" type="datetimeFigureOut">
              <a:rPr lang="en-US" smtClean="0"/>
              <a:t>5/9/2017</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DA449529-D219-402F-BB27-E4F98164F83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E7739641-F5EB-4AD7-90C0-737FA75A901B}" type="datetimeFigureOut">
              <a:rPr lang="en-US" smtClean="0"/>
              <a:t>5/9/2017</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A449529-D219-402F-BB27-E4F98164F835}"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E7739641-F5EB-4AD7-90C0-737FA75A901B}" type="datetimeFigureOut">
              <a:rPr lang="en-US" smtClean="0"/>
              <a:t>5/9/2017</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DA449529-D219-402F-BB27-E4F98164F835}" type="slidenum">
              <a:rPr lang="en-US" smtClean="0"/>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6">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E7739641-F5EB-4AD7-90C0-737FA75A901B}" type="datetimeFigureOut">
              <a:rPr lang="en-US" smtClean="0"/>
              <a:t>5/9/2017</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DA449529-D219-402F-BB27-E4F98164F835}"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8" r:id="rId13"/>
    <p:sldLayoutId id="2147483699" r:id="rId14"/>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15.wmf"/><Relationship Id="rId13" Type="http://schemas.openxmlformats.org/officeDocument/2006/relationships/image" Target="../media/image17.wmf"/><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oleObject" Target="../embeddings/oleObject5.bin"/><Relationship Id="rId2" Type="http://schemas.openxmlformats.org/officeDocument/2006/relationships/slideLayout" Target="../slideLayouts/slideLayout14.xml"/><Relationship Id="rId1" Type="http://schemas.openxmlformats.org/officeDocument/2006/relationships/vmlDrawing" Target="../drawings/vmlDrawing1.vml"/><Relationship Id="rId6" Type="http://schemas.openxmlformats.org/officeDocument/2006/relationships/image" Target="../media/image14.wmf"/><Relationship Id="rId11" Type="http://schemas.openxmlformats.org/officeDocument/2006/relationships/image" Target="../media/image18.png"/><Relationship Id="rId5" Type="http://schemas.openxmlformats.org/officeDocument/2006/relationships/oleObject" Target="../embeddings/oleObject2.bin"/><Relationship Id="rId10" Type="http://schemas.openxmlformats.org/officeDocument/2006/relationships/image" Target="../media/image16.wmf"/><Relationship Id="rId4" Type="http://schemas.openxmlformats.org/officeDocument/2006/relationships/image" Target="../media/image13.wmf"/><Relationship Id="rId9" Type="http://schemas.openxmlformats.org/officeDocument/2006/relationships/oleObject" Target="../embeddings/oleObject4.bin"/></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21.wmf"/><Relationship Id="rId5" Type="http://schemas.openxmlformats.org/officeDocument/2006/relationships/oleObject" Target="../embeddings/oleObject7.bin"/><Relationship Id="rId4" Type="http://schemas.openxmlformats.org/officeDocument/2006/relationships/image" Target="../media/image20.wmf"/></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12.xml"/><Relationship Id="rId1" Type="http://schemas.openxmlformats.org/officeDocument/2006/relationships/vmlDrawing" Target="../drawings/vmlDrawing3.vml"/><Relationship Id="rId6" Type="http://schemas.openxmlformats.org/officeDocument/2006/relationships/image" Target="../media/image24.wmf"/><Relationship Id="rId5" Type="http://schemas.openxmlformats.org/officeDocument/2006/relationships/oleObject" Target="../embeddings/oleObject10.bin"/><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12.xml"/><Relationship Id="rId1" Type="http://schemas.openxmlformats.org/officeDocument/2006/relationships/vmlDrawing" Target="../drawings/vmlDrawing4.vml"/><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Microsoft_Excel_97-2003_Worksheet1.xls"/><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27.w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13.xml"/><Relationship Id="rId1" Type="http://schemas.openxmlformats.org/officeDocument/2006/relationships/vmlDrawing" Target="../drawings/vmlDrawing6.vml"/><Relationship Id="rId4" Type="http://schemas.openxmlformats.org/officeDocument/2006/relationships/image" Target="../media/image28.w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5.wm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6.wm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
        <p:nvSpPr>
          <p:cNvPr id="3" name="Title 2"/>
          <p:cNvSpPr>
            <a:spLocks noGrp="1"/>
          </p:cNvSpPr>
          <p:nvPr>
            <p:ph type="title"/>
          </p:nvPr>
        </p:nvSpPr>
        <p:spPr>
          <a:xfrm>
            <a:off x="457200" y="152400"/>
            <a:ext cx="8229600" cy="1143000"/>
          </a:xfrm>
        </p:spPr>
        <p:txBody>
          <a:bodyPr>
            <a:normAutofit/>
          </a:bodyPr>
          <a:lstStyle/>
          <a:p>
            <a:pPr algn="ctr"/>
            <a:r>
              <a:rPr lang="fa-IR" sz="3400" dirty="0">
                <a:solidFill>
                  <a:srgbClr val="CC0000"/>
                </a:solidFill>
                <a:effectLst>
                  <a:outerShdw blurRad="38100" dist="38100" dir="2700000" algn="tl">
                    <a:srgbClr val="C0C0C0"/>
                  </a:outerShdw>
                </a:effectLst>
                <a:latin typeface="+mn-lt"/>
                <a:ea typeface="+mn-ea"/>
                <a:cs typeface="B Zar" pitchFamily="2" charset="-78"/>
              </a:rPr>
              <a:t>تغییرات روزانه دما </a:t>
            </a:r>
            <a:endParaRPr lang="en-US" sz="3400" dirty="0">
              <a:solidFill>
                <a:srgbClr val="CC0000"/>
              </a:solidFill>
              <a:effectLst>
                <a:outerShdw blurRad="38100" dist="38100" dir="2700000" algn="tl">
                  <a:srgbClr val="C0C0C0"/>
                </a:outerShdw>
              </a:effectLst>
              <a:latin typeface="+mn-lt"/>
              <a:ea typeface="+mn-ea"/>
              <a:cs typeface="B Zar" pitchFamily="2" charset="-78"/>
            </a:endParaRPr>
          </a:p>
        </p:txBody>
      </p:sp>
      <p:pic>
        <p:nvPicPr>
          <p:cNvPr id="7170" name="Picture 2" descr="D:\laptop\drive D\تدریس\هوا و اقلیم\bahrami\1\4-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1071459"/>
            <a:ext cx="5486400" cy="55975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74444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715962"/>
          </a:xfrm>
        </p:spPr>
        <p:txBody>
          <a:bodyPr>
            <a:normAutofit/>
          </a:bodyPr>
          <a:lstStyle/>
          <a:p>
            <a:pPr algn="ctr" rtl="1"/>
            <a:r>
              <a:rPr lang="fa-IR" sz="2800" dirty="0">
                <a:solidFill>
                  <a:srgbClr val="CC0000"/>
                </a:solidFill>
                <a:effectLst>
                  <a:outerShdw blurRad="38100" dist="38100" dir="2700000" algn="tl">
                    <a:srgbClr val="C0C0C0"/>
                  </a:outerShdw>
                </a:effectLst>
                <a:latin typeface="+mn-lt"/>
                <a:ea typeface="+mn-ea"/>
                <a:cs typeface="B Zar" pitchFamily="2" charset="-78"/>
              </a:rPr>
              <a:t>تاثیر جبهه های </a:t>
            </a:r>
            <a:r>
              <a:rPr lang="en-US" sz="2800" dirty="0">
                <a:solidFill>
                  <a:srgbClr val="CC0000"/>
                </a:solidFill>
                <a:effectLst>
                  <a:outerShdw blurRad="38100" dist="38100" dir="2700000" algn="tl">
                    <a:srgbClr val="C0C0C0"/>
                  </a:outerShdw>
                </a:effectLst>
                <a:latin typeface="+mn-lt"/>
                <a:ea typeface="+mn-ea"/>
                <a:cs typeface="B Zar" pitchFamily="2" charset="-78"/>
              </a:rPr>
              <a:t>(front )</a:t>
            </a:r>
            <a:r>
              <a:rPr lang="fa-IR" sz="2800" dirty="0">
                <a:solidFill>
                  <a:srgbClr val="CC0000"/>
                </a:solidFill>
                <a:effectLst>
                  <a:outerShdw blurRad="38100" dist="38100" dir="2700000" algn="tl">
                    <a:srgbClr val="C0C0C0"/>
                  </a:outerShdw>
                </a:effectLst>
                <a:latin typeface="+mn-lt"/>
                <a:ea typeface="+mn-ea"/>
                <a:cs typeface="B Zar" pitchFamily="2" charset="-78"/>
              </a:rPr>
              <a:t>هوای سرد </a:t>
            </a:r>
            <a:endParaRPr lang="en-US" sz="2800" dirty="0">
              <a:solidFill>
                <a:srgbClr val="CC0000"/>
              </a:solidFill>
              <a:effectLst>
                <a:outerShdw blurRad="38100" dist="38100" dir="2700000" algn="tl">
                  <a:srgbClr val="C0C0C0"/>
                </a:outerShdw>
              </a:effectLst>
              <a:latin typeface="+mn-lt"/>
              <a:ea typeface="+mn-ea"/>
              <a:cs typeface="B Zar" pitchFamily="2" charset="-78"/>
            </a:endParaRPr>
          </a:p>
        </p:txBody>
      </p:sp>
      <p:pic>
        <p:nvPicPr>
          <p:cNvPr id="921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628" y="2438400"/>
            <a:ext cx="6446939" cy="4451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838200" y="1295400"/>
            <a:ext cx="7772400" cy="1200329"/>
          </a:xfrm>
          <a:prstGeom prst="rect">
            <a:avLst/>
          </a:prstGeom>
          <a:noFill/>
        </p:spPr>
        <p:txBody>
          <a:bodyPr wrap="square" rtlCol="0">
            <a:spAutoFit/>
          </a:bodyPr>
          <a:lstStyle/>
          <a:p>
            <a:pPr algn="r" rtl="1"/>
            <a:r>
              <a:rPr lang="fa-IR" sz="2400" b="1" dirty="0">
                <a:solidFill>
                  <a:srgbClr val="0070C0"/>
                </a:solidFill>
                <a:effectLst>
                  <a:outerShdw blurRad="31750" dist="25400" dir="5400000" algn="tl" rotWithShape="0">
                    <a:srgbClr val="000000">
                      <a:alpha val="25000"/>
                    </a:srgbClr>
                  </a:outerShdw>
                </a:effectLst>
                <a:cs typeface="B Nazanin" pitchFamily="2" charset="-78"/>
              </a:rPr>
              <a:t>سطح </a:t>
            </a:r>
            <a:r>
              <a:rPr lang="fa-IR" sz="2400" b="1" dirty="0" smtClean="0">
                <a:solidFill>
                  <a:srgbClr val="0070C0"/>
                </a:solidFill>
                <a:effectLst>
                  <a:outerShdw blurRad="31750" dist="25400" dir="5400000" algn="tl" rotWithShape="0">
                    <a:srgbClr val="000000">
                      <a:alpha val="25000"/>
                    </a:srgbClr>
                  </a:outerShdw>
                </a:effectLst>
                <a:cs typeface="B Nazanin" pitchFamily="2" charset="-78"/>
              </a:rPr>
              <a:t>جبهه</a:t>
            </a:r>
            <a:endParaRPr lang="fa-IR" sz="2400" b="1" dirty="0">
              <a:solidFill>
                <a:srgbClr val="0070C0"/>
              </a:solidFill>
              <a:effectLst>
                <a:outerShdw blurRad="31750" dist="25400" dir="5400000" algn="tl" rotWithShape="0">
                  <a:srgbClr val="000000">
                    <a:alpha val="25000"/>
                  </a:srgbClr>
                </a:outerShdw>
              </a:effectLst>
              <a:cs typeface="B Nazanin" pitchFamily="2" charset="-78"/>
            </a:endParaRPr>
          </a:p>
          <a:p>
            <a:pPr algn="r" rtl="1"/>
            <a:r>
              <a:rPr lang="fa-IR" sz="2400" b="1" dirty="0" smtClean="0">
                <a:solidFill>
                  <a:srgbClr val="0070C0"/>
                </a:solidFill>
                <a:effectLst>
                  <a:outerShdw blurRad="31750" dist="25400" dir="5400000" algn="tl" rotWithShape="0">
                    <a:srgbClr val="000000">
                      <a:alpha val="25000"/>
                    </a:srgbClr>
                  </a:outerShdw>
                </a:effectLst>
                <a:cs typeface="B Nazanin" pitchFamily="2" charset="-78"/>
              </a:rPr>
              <a:t>خط </a:t>
            </a:r>
            <a:r>
              <a:rPr lang="fa-IR" sz="2400" b="1" dirty="0">
                <a:solidFill>
                  <a:srgbClr val="0070C0"/>
                </a:solidFill>
                <a:effectLst>
                  <a:outerShdw blurRad="31750" dist="25400" dir="5400000" algn="tl" rotWithShape="0">
                    <a:srgbClr val="000000">
                      <a:alpha val="25000"/>
                    </a:srgbClr>
                  </a:outerShdw>
                </a:effectLst>
                <a:cs typeface="B Nazanin" pitchFamily="2" charset="-78"/>
              </a:rPr>
              <a:t>جبهه </a:t>
            </a:r>
          </a:p>
          <a:p>
            <a:pPr algn="r" rtl="1"/>
            <a:r>
              <a:rPr lang="fa-IR" sz="2400" b="1" dirty="0">
                <a:solidFill>
                  <a:srgbClr val="0070C0"/>
                </a:solidFill>
                <a:effectLst>
                  <a:outerShdw blurRad="31750" dist="25400" dir="5400000" algn="tl" rotWithShape="0">
                    <a:srgbClr val="000000">
                      <a:alpha val="25000"/>
                    </a:srgbClr>
                  </a:outerShdw>
                </a:effectLst>
                <a:cs typeface="B Nazanin" pitchFamily="2" charset="-78"/>
              </a:rPr>
              <a:t>جریان هوای گرم از پایین به بالا</a:t>
            </a:r>
            <a:endParaRPr lang="en-US" sz="2400" b="1" dirty="0">
              <a:solidFill>
                <a:srgbClr val="0070C0"/>
              </a:solidFill>
              <a:effectLst>
                <a:outerShdw blurRad="31750" dist="25400" dir="5400000" algn="tl" rotWithShape="0">
                  <a:srgbClr val="000000">
                    <a:alpha val="25000"/>
                  </a:srgbClr>
                </a:outerShdw>
              </a:effectLst>
              <a:cs typeface="B Nazanin" pitchFamily="2" charset="-78"/>
            </a:endParaRPr>
          </a:p>
        </p:txBody>
      </p:sp>
    </p:spTree>
    <p:extLst>
      <p:ext uri="{BB962C8B-B14F-4D97-AF65-F5344CB8AC3E}">
        <p14:creationId xmlns:p14="http://schemas.microsoft.com/office/powerpoint/2010/main" val="15380855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ctr"/>
            <a:r>
              <a:rPr lang="fa-IR" sz="2800" dirty="0">
                <a:solidFill>
                  <a:srgbClr val="CC0000"/>
                </a:solidFill>
                <a:effectLst>
                  <a:outerShdw blurRad="38100" dist="38100" dir="2700000" algn="tl">
                    <a:srgbClr val="C0C0C0"/>
                  </a:outerShdw>
                </a:effectLst>
                <a:latin typeface="+mn-lt"/>
                <a:ea typeface="+mn-ea"/>
                <a:cs typeface="B Zar" pitchFamily="2" charset="-78"/>
              </a:rPr>
              <a:t>همگرایی و واگرایی </a:t>
            </a:r>
            <a:endParaRPr lang="en-US" sz="2800" dirty="0">
              <a:solidFill>
                <a:srgbClr val="CC0000"/>
              </a:solidFill>
              <a:effectLst>
                <a:outerShdw blurRad="38100" dist="38100" dir="2700000" algn="tl">
                  <a:srgbClr val="C0C0C0"/>
                </a:outerShdw>
              </a:effectLst>
              <a:latin typeface="+mn-lt"/>
              <a:ea typeface="+mn-ea"/>
              <a:cs typeface="B Zar" pitchFamily="2" charset="-78"/>
            </a:endParaRPr>
          </a:p>
        </p:txBody>
      </p:sp>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5800" y="1978572"/>
            <a:ext cx="7655097"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021347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r" rtl="1"/>
            <a:r>
              <a:rPr lang="fa-IR" sz="2400" b="1" dirty="0">
                <a:solidFill>
                  <a:srgbClr val="0070C0"/>
                </a:solidFill>
                <a:effectLst>
                  <a:outerShdw blurRad="31750" dist="25400" dir="5400000" algn="tl" rotWithShape="0">
                    <a:srgbClr val="000000">
                      <a:alpha val="25000"/>
                    </a:srgbClr>
                  </a:outerShdw>
                </a:effectLst>
                <a:cs typeface="B Nazanin" pitchFamily="2" charset="-78"/>
              </a:rPr>
              <a:t>صعود هوا  و انبساط توده هوا (به دلیل کاهش فشار) و کاهش دمای آن بدون تبادل حرارتی با محیط را گویند عکس همین عمل در نزول توده هوا اتفاق می افتد </a:t>
            </a:r>
          </a:p>
          <a:p>
            <a:pPr algn="r" rtl="1"/>
            <a:r>
              <a:rPr lang="fa-IR" sz="2400" b="1" dirty="0">
                <a:solidFill>
                  <a:srgbClr val="00B050"/>
                </a:solidFill>
                <a:effectLst>
                  <a:outerShdw blurRad="31750" dist="25400" dir="5400000" algn="tl" rotWithShape="0">
                    <a:srgbClr val="000000">
                      <a:alpha val="25000"/>
                    </a:srgbClr>
                  </a:outerShdw>
                </a:effectLst>
                <a:cs typeface="B Nazanin" pitchFamily="2" charset="-78"/>
              </a:rPr>
              <a:t>مثال</a:t>
            </a:r>
          </a:p>
          <a:p>
            <a:pPr algn="r" rtl="1"/>
            <a:r>
              <a:rPr lang="fa-IR" sz="2400" b="1" dirty="0">
                <a:solidFill>
                  <a:srgbClr val="0070C0"/>
                </a:solidFill>
                <a:effectLst>
                  <a:outerShdw blurRad="31750" dist="25400" dir="5400000" algn="tl" rotWithShape="0">
                    <a:srgbClr val="000000">
                      <a:alpha val="25000"/>
                    </a:srgbClr>
                  </a:outerShdw>
                </a:effectLst>
                <a:cs typeface="B Nazanin" pitchFamily="2" charset="-78"/>
              </a:rPr>
              <a:t>باد کردن  و تخلیه باد لاستیک  </a:t>
            </a:r>
          </a:p>
          <a:p>
            <a:pPr algn="r" rtl="1"/>
            <a:r>
              <a:rPr lang="fa-IR" sz="2400" b="1" dirty="0">
                <a:solidFill>
                  <a:srgbClr val="0070C0"/>
                </a:solidFill>
                <a:effectLst>
                  <a:outerShdw blurRad="31750" dist="25400" dir="5400000" algn="tl" rotWithShape="0">
                    <a:srgbClr val="000000">
                      <a:alpha val="25000"/>
                    </a:srgbClr>
                  </a:outerShdw>
                </a:effectLst>
                <a:cs typeface="B Nazanin" pitchFamily="2" charset="-78"/>
              </a:rPr>
              <a:t>مکانیسم ساختمان سرد کننده یخچال </a:t>
            </a:r>
          </a:p>
          <a:p>
            <a:pPr algn="r" rtl="1"/>
            <a:r>
              <a:rPr lang="fa-IR" sz="2400" b="1" dirty="0">
                <a:solidFill>
                  <a:schemeClr val="accent2"/>
                </a:solidFill>
                <a:effectLst>
                  <a:outerShdw blurRad="31750" dist="25400" dir="5400000" algn="tl" rotWithShape="0">
                    <a:srgbClr val="000000">
                      <a:alpha val="25000"/>
                    </a:srgbClr>
                  </a:outerShdw>
                </a:effectLst>
                <a:cs typeface="B Nazanin" pitchFamily="2" charset="-78"/>
              </a:rPr>
              <a:t>افتاهنگ بی دررو: </a:t>
            </a:r>
            <a:r>
              <a:rPr lang="fa-IR" sz="2400" b="1" dirty="0">
                <a:solidFill>
                  <a:srgbClr val="0070C0"/>
                </a:solidFill>
                <a:effectLst>
                  <a:outerShdw blurRad="31750" dist="25400" dir="5400000" algn="tl" rotWithShape="0">
                    <a:srgbClr val="000000">
                      <a:alpha val="25000"/>
                    </a:srgbClr>
                  </a:outerShdw>
                </a:effectLst>
                <a:cs typeface="B Nazanin" pitchFamily="2" charset="-78"/>
              </a:rPr>
              <a:t>میزان تغییر درجه حرارت وقتی که هوا صعود می کند یا فرو می نشیند.  که مقدار آن برای هوای خشک</a:t>
            </a:r>
            <a:r>
              <a:rPr lang="fa-IR" sz="2400" b="1" dirty="0">
                <a:solidFill>
                  <a:schemeClr val="accent2"/>
                </a:solidFill>
                <a:effectLst>
                  <a:outerShdw blurRad="31750" dist="25400" dir="5400000" algn="tl" rotWithShape="0">
                    <a:srgbClr val="000000">
                      <a:alpha val="25000"/>
                    </a:srgbClr>
                  </a:outerShdw>
                </a:effectLst>
                <a:cs typeface="B Nazanin" pitchFamily="2" charset="-78"/>
              </a:rPr>
              <a:t> 10 درجه </a:t>
            </a:r>
            <a:r>
              <a:rPr lang="fa-IR" sz="2400" b="1" dirty="0">
                <a:solidFill>
                  <a:srgbClr val="0070C0"/>
                </a:solidFill>
                <a:effectLst>
                  <a:outerShdw blurRad="31750" dist="25400" dir="5400000" algn="tl" rotWithShape="0">
                    <a:srgbClr val="000000">
                      <a:alpha val="25000"/>
                    </a:srgbClr>
                  </a:outerShdw>
                </a:effectLst>
                <a:cs typeface="B Nazanin" pitchFamily="2" charset="-78"/>
              </a:rPr>
              <a:t>به ازای هر کیلومتر می باشد</a:t>
            </a:r>
          </a:p>
          <a:p>
            <a:pPr algn="r" rtl="1"/>
            <a:r>
              <a:rPr lang="fa-IR" sz="2400" b="1" dirty="0">
                <a:solidFill>
                  <a:schemeClr val="accent2"/>
                </a:solidFill>
                <a:effectLst>
                  <a:outerShdw blurRad="31750" dist="25400" dir="5400000" algn="tl" rotWithShape="0">
                    <a:srgbClr val="000000">
                      <a:alpha val="25000"/>
                    </a:srgbClr>
                  </a:outerShdw>
                </a:effectLst>
                <a:cs typeface="B Nazanin" pitchFamily="2" charset="-78"/>
              </a:rPr>
              <a:t>تفاوت افتاهنگ نرمال و بی دررو </a:t>
            </a:r>
            <a:endParaRPr lang="en-US" sz="2400" b="1" dirty="0">
              <a:solidFill>
                <a:schemeClr val="accent2"/>
              </a:solidFill>
              <a:effectLst>
                <a:outerShdw blurRad="31750" dist="25400" dir="5400000" algn="tl" rotWithShape="0">
                  <a:srgbClr val="000000">
                    <a:alpha val="25000"/>
                  </a:srgbClr>
                </a:outerShdw>
              </a:effectLst>
              <a:cs typeface="B Nazanin" pitchFamily="2" charset="-78"/>
            </a:endParaRPr>
          </a:p>
        </p:txBody>
      </p:sp>
      <p:sp>
        <p:nvSpPr>
          <p:cNvPr id="3" name="Title 2"/>
          <p:cNvSpPr>
            <a:spLocks noGrp="1"/>
          </p:cNvSpPr>
          <p:nvPr>
            <p:ph type="title"/>
          </p:nvPr>
        </p:nvSpPr>
        <p:spPr/>
        <p:txBody>
          <a:bodyPr>
            <a:normAutofit/>
          </a:bodyPr>
          <a:lstStyle/>
          <a:p>
            <a:pPr algn="ctr" rtl="1"/>
            <a:r>
              <a:rPr lang="fa-IR" sz="2800" dirty="0">
                <a:solidFill>
                  <a:srgbClr val="CC0000"/>
                </a:solidFill>
                <a:effectLst>
                  <a:outerShdw blurRad="38100" dist="38100" dir="2700000" algn="tl">
                    <a:srgbClr val="C0C0C0"/>
                  </a:outerShdw>
                </a:effectLst>
                <a:latin typeface="+mn-lt"/>
                <a:ea typeface="+mn-ea"/>
                <a:cs typeface="B Zar" pitchFamily="2" charset="-78"/>
              </a:rPr>
              <a:t>تغییرات بی دررو و افتاهنگ بی دررو </a:t>
            </a:r>
            <a:endParaRPr lang="en-US" sz="2800" dirty="0">
              <a:solidFill>
                <a:srgbClr val="CC0000"/>
              </a:solidFill>
              <a:effectLst>
                <a:outerShdw blurRad="38100" dist="38100" dir="2700000" algn="tl">
                  <a:srgbClr val="C0C0C0"/>
                </a:outerShdw>
              </a:effectLst>
              <a:latin typeface="+mn-lt"/>
              <a:ea typeface="+mn-ea"/>
              <a:cs typeface="B Zar" pitchFamily="2" charset="-78"/>
            </a:endParaRPr>
          </a:p>
        </p:txBody>
      </p:sp>
    </p:spTree>
    <p:extLst>
      <p:ext uri="{BB962C8B-B14F-4D97-AF65-F5344CB8AC3E}">
        <p14:creationId xmlns:p14="http://schemas.microsoft.com/office/powerpoint/2010/main" val="18604868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body" idx="1"/>
          </p:nvPr>
        </p:nvSpPr>
        <p:spPr>
          <a:xfrm>
            <a:off x="304800" y="762000"/>
            <a:ext cx="8229600" cy="4525963"/>
          </a:xfrm>
        </p:spPr>
        <p:txBody>
          <a:bodyPr/>
          <a:lstStyle/>
          <a:p>
            <a:pPr algn="ctr" rtl="1" eaLnBrk="1" hangingPunct="1">
              <a:buFontTx/>
              <a:buNone/>
            </a:pPr>
            <a:endParaRPr lang="en-US" sz="4000" b="1" dirty="0" smtClean="0">
              <a:solidFill>
                <a:srgbClr val="CC0000"/>
              </a:solidFill>
              <a:latin typeface="IranNastaliq" pitchFamily="18" charset="0"/>
              <a:cs typeface="IranNastaliq" pitchFamily="18" charset="0"/>
            </a:endParaRPr>
          </a:p>
          <a:p>
            <a:pPr algn="ctr" rtl="1" eaLnBrk="1" hangingPunct="1">
              <a:buFontTx/>
              <a:buNone/>
            </a:pPr>
            <a:r>
              <a:rPr lang="ar-SA" sz="4000" b="1" dirty="0" smtClean="0">
                <a:solidFill>
                  <a:srgbClr val="CC0000"/>
                </a:solidFill>
                <a:latin typeface="IranNastaliq" pitchFamily="18" charset="0"/>
                <a:cs typeface="IranNastaliq" pitchFamily="18" charset="0"/>
              </a:rPr>
              <a:t>فصل </a:t>
            </a:r>
            <a:r>
              <a:rPr lang="fa-IR" sz="4000" b="1" dirty="0" smtClean="0">
                <a:solidFill>
                  <a:srgbClr val="CC0000"/>
                </a:solidFill>
                <a:latin typeface="IranNastaliq" pitchFamily="18" charset="0"/>
                <a:cs typeface="IranNastaliq" pitchFamily="18" charset="0"/>
              </a:rPr>
              <a:t> چهارم </a:t>
            </a:r>
          </a:p>
          <a:p>
            <a:pPr algn="ctr" rtl="1" eaLnBrk="1" hangingPunct="1">
              <a:buFontTx/>
              <a:buNone/>
            </a:pPr>
            <a:endParaRPr lang="fa-IR" sz="4000" b="1" dirty="0" smtClean="0">
              <a:solidFill>
                <a:srgbClr val="CC0000"/>
              </a:solidFill>
              <a:latin typeface="IranNastaliq" pitchFamily="18" charset="0"/>
              <a:cs typeface="IranNastaliq" pitchFamily="18" charset="0"/>
            </a:endParaRPr>
          </a:p>
          <a:p>
            <a:pPr algn="ctr" rtl="1" eaLnBrk="1" hangingPunct="1">
              <a:buFontTx/>
              <a:buNone/>
            </a:pPr>
            <a:endParaRPr lang="fa-IR" sz="4000" b="1" dirty="0" smtClean="0">
              <a:solidFill>
                <a:srgbClr val="CC0000"/>
              </a:solidFill>
              <a:latin typeface="IranNastaliq" pitchFamily="18" charset="0"/>
              <a:cs typeface="IranNastaliq" pitchFamily="18" charset="0"/>
            </a:endParaRPr>
          </a:p>
          <a:p>
            <a:pPr algn="ctr" rtl="1" eaLnBrk="1" hangingPunct="1">
              <a:buFontTx/>
              <a:buNone/>
            </a:pPr>
            <a:r>
              <a:rPr lang="ar-SA" sz="6600" b="1" dirty="0" smtClean="0">
                <a:latin typeface="IranNastaliq" pitchFamily="18" charset="0"/>
                <a:cs typeface="IranNastaliq" pitchFamily="18" charset="0"/>
              </a:rPr>
              <a:t>رطوبت</a:t>
            </a:r>
            <a:r>
              <a:rPr lang="fa-IR" sz="6600" b="1" dirty="0" smtClean="0">
                <a:latin typeface="IranNastaliq" pitchFamily="18" charset="0"/>
                <a:cs typeface="IranNastaliq" pitchFamily="18" charset="0"/>
              </a:rPr>
              <a:t> و بخار آب</a:t>
            </a:r>
            <a:endParaRPr lang="en-US" sz="6600" b="1" dirty="0" smtClean="0">
              <a:latin typeface="IranNastaliq" pitchFamily="18" charset="0"/>
              <a:cs typeface="IranNastaliq" pitchFamily="18" charset="0"/>
            </a:endParaRPr>
          </a:p>
          <a:p>
            <a:pPr algn="ctr" rtl="1" eaLnBrk="1" hangingPunct="1">
              <a:buFontTx/>
              <a:buNone/>
            </a:pPr>
            <a:endParaRPr lang="en-US" sz="4000" dirty="0" smtClean="0">
              <a:latin typeface="IranNastaliq" pitchFamily="18" charset="0"/>
              <a:cs typeface="IranNastaliq" pitchFamily="18" charset="0"/>
            </a:endParaRPr>
          </a:p>
        </p:txBody>
      </p:sp>
      <p:sp>
        <p:nvSpPr>
          <p:cNvPr id="15363" name="Rectangle 3"/>
          <p:cNvSpPr>
            <a:spLocks noChangeArrowheads="1"/>
          </p:cNvSpPr>
          <p:nvPr/>
        </p:nvSpPr>
        <p:spPr bwMode="auto">
          <a:xfrm>
            <a:off x="0" y="6524625"/>
            <a:ext cx="9144000" cy="333375"/>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610308" name="Rectangle 4"/>
          <p:cNvSpPr>
            <a:spLocks noChangeArrowheads="1"/>
          </p:cNvSpPr>
          <p:nvPr/>
        </p:nvSpPr>
        <p:spPr bwMode="auto">
          <a:xfrm>
            <a:off x="0" y="6524625"/>
            <a:ext cx="9144000" cy="73025"/>
          </a:xfrm>
          <a:prstGeom prst="rect">
            <a:avLst/>
          </a:prstGeom>
          <a:solidFill>
            <a:schemeClr val="accent2"/>
          </a:solidFill>
          <a:ln w="9525">
            <a:noFill/>
            <a:miter lim="800000"/>
            <a:headEnd/>
            <a:tailEnd/>
          </a:ln>
          <a:effectLst>
            <a:outerShdw dist="107763" dir="2700000" algn="ctr" rotWithShape="0">
              <a:schemeClr val="bg2">
                <a:alpha val="50000"/>
              </a:schemeClr>
            </a:outerShdw>
          </a:effectLst>
        </p:spPr>
        <p:txBody>
          <a:bodyPr wrap="none" anchor="ctr"/>
          <a:lstStyle/>
          <a:p>
            <a:pPr>
              <a:defRPr/>
            </a:pPr>
            <a:endParaRPr lang="en-US">
              <a:latin typeface="Arial" pitchFamily="34" charset="0"/>
            </a:endParaRPr>
          </a:p>
        </p:txBody>
      </p:sp>
    </p:spTree>
    <p:extLst>
      <p:ext uri="{BB962C8B-B14F-4D97-AF65-F5344CB8AC3E}">
        <p14:creationId xmlns:p14="http://schemas.microsoft.com/office/powerpoint/2010/main" val="3679646090"/>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1330" name="Rectangle 2"/>
          <p:cNvSpPr>
            <a:spLocks noGrp="1" noChangeArrowheads="1"/>
          </p:cNvSpPr>
          <p:nvPr>
            <p:ph type="body" idx="1"/>
          </p:nvPr>
        </p:nvSpPr>
        <p:spPr>
          <a:xfrm>
            <a:off x="609600" y="533400"/>
            <a:ext cx="8229600" cy="4525963"/>
          </a:xfrm>
        </p:spPr>
        <p:txBody>
          <a:bodyPr/>
          <a:lstStyle/>
          <a:p>
            <a:pPr algn="justLow" rtl="1" eaLnBrk="1" hangingPunct="1">
              <a:buFontTx/>
              <a:buNone/>
              <a:defRPr/>
            </a:pPr>
            <a:r>
              <a:rPr lang="fa-IR" b="1" dirty="0" smtClean="0">
                <a:solidFill>
                  <a:srgbClr val="CC0000"/>
                </a:solidFill>
                <a:effectLst>
                  <a:outerShdw blurRad="38100" dist="38100" dir="2700000" algn="tl">
                    <a:srgbClr val="C0C0C0"/>
                  </a:outerShdw>
                </a:effectLst>
                <a:cs typeface="B Nazanin" pitchFamily="2" charset="-78"/>
              </a:rPr>
              <a:t>مقدمه</a:t>
            </a:r>
          </a:p>
          <a:p>
            <a:pPr algn="justLow" rtl="1" eaLnBrk="1" hangingPunct="1">
              <a:buFontTx/>
              <a:buNone/>
              <a:defRPr/>
            </a:pPr>
            <a:endParaRPr lang="en-US" sz="2400" b="1" dirty="0">
              <a:solidFill>
                <a:srgbClr val="0070C0"/>
              </a:solidFill>
              <a:effectLst>
                <a:outerShdw blurRad="31750" dist="25400" dir="5400000" algn="tl" rotWithShape="0">
                  <a:srgbClr val="000000">
                    <a:alpha val="25000"/>
                  </a:srgbClr>
                </a:outerShdw>
              </a:effectLst>
              <a:cs typeface="B Nazanin" pitchFamily="2" charset="-78"/>
            </a:endParaRPr>
          </a:p>
          <a:p>
            <a:pPr algn="justLow" rtl="1" eaLnBrk="1" hangingPunct="1">
              <a:lnSpc>
                <a:spcPct val="200000"/>
              </a:lnSpc>
              <a:defRPr/>
            </a:pPr>
            <a:r>
              <a:rPr lang="ar-SA" sz="2400" b="1" dirty="0">
                <a:solidFill>
                  <a:srgbClr val="0070C0"/>
                </a:solidFill>
                <a:effectLst>
                  <a:outerShdw blurRad="31750" dist="25400" dir="5400000" algn="tl" rotWithShape="0">
                    <a:srgbClr val="000000">
                      <a:alpha val="25000"/>
                    </a:srgbClr>
                  </a:outerShdw>
                </a:effectLst>
                <a:cs typeface="B Nazanin" pitchFamily="2" charset="-78"/>
              </a:rPr>
              <a:t> میزان بخار آب موجود در اتمسفر، </a:t>
            </a:r>
            <a:r>
              <a:rPr lang="ar-SA" sz="2400" b="1" dirty="0">
                <a:solidFill>
                  <a:srgbClr val="FF0000"/>
                </a:solidFill>
                <a:effectLst>
                  <a:outerShdw blurRad="31750" dist="25400" dir="5400000" algn="tl" rotWithShape="0">
                    <a:srgbClr val="000000">
                      <a:alpha val="25000"/>
                    </a:srgbClr>
                  </a:outerShdw>
                </a:effectLst>
                <a:cs typeface="B Nazanin" pitchFamily="2" charset="-78"/>
              </a:rPr>
              <a:t>رطوبت هوا </a:t>
            </a:r>
            <a:r>
              <a:rPr lang="ar-SA" sz="2400" b="1" dirty="0">
                <a:solidFill>
                  <a:srgbClr val="0070C0"/>
                </a:solidFill>
                <a:effectLst>
                  <a:outerShdw blurRad="31750" dist="25400" dir="5400000" algn="tl" rotWithShape="0">
                    <a:srgbClr val="000000">
                      <a:alpha val="25000"/>
                    </a:srgbClr>
                  </a:outerShdw>
                </a:effectLst>
                <a:cs typeface="B Nazanin" pitchFamily="2" charset="-78"/>
              </a:rPr>
              <a:t>را تشكیل می‌دهد </a:t>
            </a:r>
            <a:endParaRPr lang="en-US" sz="2400" b="1" dirty="0">
              <a:solidFill>
                <a:srgbClr val="0070C0"/>
              </a:solidFill>
              <a:effectLst>
                <a:outerShdw blurRad="31750" dist="25400" dir="5400000" algn="tl" rotWithShape="0">
                  <a:srgbClr val="000000">
                    <a:alpha val="25000"/>
                  </a:srgbClr>
                </a:outerShdw>
              </a:effectLst>
              <a:cs typeface="B Nazanin" pitchFamily="2" charset="-78"/>
            </a:endParaRPr>
          </a:p>
          <a:p>
            <a:pPr algn="justLow" rtl="1" eaLnBrk="1" hangingPunct="1">
              <a:lnSpc>
                <a:spcPct val="200000"/>
              </a:lnSpc>
              <a:defRPr/>
            </a:pPr>
            <a:r>
              <a:rPr lang="ar-SA" sz="2400" b="1" dirty="0">
                <a:solidFill>
                  <a:srgbClr val="0070C0"/>
                </a:solidFill>
                <a:effectLst>
                  <a:outerShdw blurRad="31750" dist="25400" dir="5400000" algn="tl" rotWithShape="0">
                    <a:srgbClr val="000000">
                      <a:alpha val="25000"/>
                    </a:srgbClr>
                  </a:outerShdw>
                </a:effectLst>
                <a:cs typeface="B Nazanin" pitchFamily="2" charset="-78"/>
              </a:rPr>
              <a:t> مقدار آن با توجه به زمان و مكان، متغیر است.</a:t>
            </a:r>
            <a:endParaRPr lang="en-US" sz="2400" b="1" dirty="0">
              <a:solidFill>
                <a:srgbClr val="0070C0"/>
              </a:solidFill>
              <a:effectLst>
                <a:outerShdw blurRad="31750" dist="25400" dir="5400000" algn="tl" rotWithShape="0">
                  <a:srgbClr val="000000">
                    <a:alpha val="25000"/>
                  </a:srgbClr>
                </a:outerShdw>
              </a:effectLst>
              <a:cs typeface="B Nazanin" pitchFamily="2" charset="-78"/>
            </a:endParaRPr>
          </a:p>
          <a:p>
            <a:pPr algn="justLow" rtl="1" eaLnBrk="1" hangingPunct="1">
              <a:lnSpc>
                <a:spcPct val="200000"/>
              </a:lnSpc>
              <a:defRPr/>
            </a:pPr>
            <a:r>
              <a:rPr lang="ar-SA" sz="2400" b="1" dirty="0">
                <a:solidFill>
                  <a:srgbClr val="0070C0"/>
                </a:solidFill>
                <a:effectLst>
                  <a:outerShdw blurRad="31750" dist="25400" dir="5400000" algn="tl" rotWithShape="0">
                    <a:srgbClr val="000000">
                      <a:alpha val="25000"/>
                    </a:srgbClr>
                  </a:outerShdw>
                </a:effectLst>
                <a:cs typeface="B Nazanin" pitchFamily="2" charset="-78"/>
              </a:rPr>
              <a:t>حداكثر بخار آب موجود در اتمسفر زمین، </a:t>
            </a:r>
            <a:r>
              <a:rPr lang="ar-SA" sz="2400" b="1" dirty="0">
                <a:solidFill>
                  <a:srgbClr val="FF0000"/>
                </a:solidFill>
                <a:effectLst>
                  <a:outerShdw blurRad="31750" dist="25400" dir="5400000" algn="tl" rotWithShape="0">
                    <a:srgbClr val="000000">
                      <a:alpha val="25000"/>
                    </a:srgbClr>
                  </a:outerShdw>
                </a:effectLst>
                <a:cs typeface="B Nazanin" pitchFamily="2" charset="-78"/>
              </a:rPr>
              <a:t>حدود 4 درصد </a:t>
            </a:r>
            <a:r>
              <a:rPr lang="ar-SA" sz="2400" b="1" dirty="0">
                <a:solidFill>
                  <a:srgbClr val="0070C0"/>
                </a:solidFill>
                <a:effectLst>
                  <a:outerShdw blurRad="31750" dist="25400" dir="5400000" algn="tl" rotWithShape="0">
                    <a:srgbClr val="000000">
                      <a:alpha val="25000"/>
                    </a:srgbClr>
                  </a:outerShdw>
                </a:effectLst>
                <a:cs typeface="B Nazanin" pitchFamily="2" charset="-78"/>
              </a:rPr>
              <a:t>بوده و حداقل آن هم </a:t>
            </a:r>
            <a:r>
              <a:rPr lang="ar-SA" sz="2400" b="1" dirty="0">
                <a:solidFill>
                  <a:srgbClr val="FF0000"/>
                </a:solidFill>
                <a:effectLst>
                  <a:outerShdw blurRad="31750" dist="25400" dir="5400000" algn="tl" rotWithShape="0">
                    <a:srgbClr val="000000">
                      <a:alpha val="25000"/>
                    </a:srgbClr>
                  </a:outerShdw>
                </a:effectLst>
                <a:cs typeface="B Nazanin" pitchFamily="2" charset="-78"/>
              </a:rPr>
              <a:t>اندكی بالاتر از صفر </a:t>
            </a:r>
            <a:r>
              <a:rPr lang="ar-SA" sz="2400" b="1" dirty="0">
                <a:solidFill>
                  <a:srgbClr val="0070C0"/>
                </a:solidFill>
                <a:effectLst>
                  <a:outerShdw blurRad="31750" dist="25400" dir="5400000" algn="tl" rotWithShape="0">
                    <a:srgbClr val="000000">
                      <a:alpha val="25000"/>
                    </a:srgbClr>
                  </a:outerShdw>
                </a:effectLst>
                <a:cs typeface="B Nazanin" pitchFamily="2" charset="-78"/>
              </a:rPr>
              <a:t>است.</a:t>
            </a:r>
            <a:endParaRPr lang="en-US" sz="2400" b="1" dirty="0">
              <a:solidFill>
                <a:srgbClr val="0070C0"/>
              </a:solidFill>
              <a:effectLst>
                <a:outerShdw blurRad="31750" dist="25400" dir="5400000" algn="tl" rotWithShape="0">
                  <a:srgbClr val="000000">
                    <a:alpha val="25000"/>
                  </a:srgbClr>
                </a:outerShdw>
              </a:effectLst>
              <a:cs typeface="B Nazanin" pitchFamily="2" charset="-78"/>
            </a:endParaRPr>
          </a:p>
        </p:txBody>
      </p:sp>
    </p:spTree>
    <p:extLst>
      <p:ext uri="{BB962C8B-B14F-4D97-AF65-F5344CB8AC3E}">
        <p14:creationId xmlns:p14="http://schemas.microsoft.com/office/powerpoint/2010/main" val="474768245"/>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52400"/>
            <a:ext cx="8229600" cy="762000"/>
          </a:xfrm>
        </p:spPr>
        <p:txBody>
          <a:bodyPr>
            <a:normAutofit/>
          </a:bodyPr>
          <a:lstStyle/>
          <a:p>
            <a:pPr algn="ctr" rtl="1"/>
            <a:r>
              <a:rPr lang="fa-IR" sz="2800" dirty="0">
                <a:solidFill>
                  <a:srgbClr val="CC0000"/>
                </a:solidFill>
                <a:effectLst>
                  <a:outerShdw blurRad="38100" dist="38100" dir="2700000" algn="tl">
                    <a:srgbClr val="C0C0C0"/>
                  </a:outerShdw>
                </a:effectLst>
                <a:latin typeface="+mn-lt"/>
                <a:ea typeface="+mn-ea"/>
                <a:cs typeface="B Zar" pitchFamily="2" charset="-78"/>
              </a:rPr>
              <a:t>فرآیند تبخیر و میعان </a:t>
            </a:r>
            <a:endParaRPr lang="en-US" sz="2800" dirty="0">
              <a:solidFill>
                <a:srgbClr val="CC0000"/>
              </a:solidFill>
              <a:effectLst>
                <a:outerShdw blurRad="38100" dist="38100" dir="2700000" algn="tl">
                  <a:srgbClr val="C0C0C0"/>
                </a:outerShdw>
              </a:effectLst>
              <a:latin typeface="+mn-lt"/>
              <a:ea typeface="+mn-ea"/>
              <a:cs typeface="B Zar" pitchFamily="2" charset="-78"/>
            </a:endParaRPr>
          </a:p>
        </p:txBody>
      </p:sp>
      <p:pic>
        <p:nvPicPr>
          <p:cNvPr id="2253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1000" y="1066800"/>
            <a:ext cx="7772400" cy="4234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733800" y="5334000"/>
            <a:ext cx="4797972" cy="1200329"/>
          </a:xfrm>
          <a:prstGeom prst="rect">
            <a:avLst/>
          </a:prstGeom>
          <a:noFill/>
        </p:spPr>
        <p:txBody>
          <a:bodyPr wrap="square" rtlCol="0">
            <a:spAutoFit/>
          </a:bodyPr>
          <a:lstStyle/>
          <a:p>
            <a:pPr marL="457200" indent="-457200" algn="r" rtl="1">
              <a:lnSpc>
                <a:spcPct val="150000"/>
              </a:lnSpc>
              <a:buFont typeface="+mj-lt"/>
              <a:buAutoNum type="arabicPeriod"/>
            </a:pPr>
            <a:r>
              <a:rPr lang="fa-IR" sz="2400" b="1" dirty="0">
                <a:solidFill>
                  <a:srgbClr val="0070C0"/>
                </a:solidFill>
                <a:effectLst>
                  <a:outerShdw blurRad="31750" dist="25400" dir="5400000" algn="tl" rotWithShape="0">
                    <a:srgbClr val="000000">
                      <a:alpha val="25000"/>
                    </a:srgbClr>
                  </a:outerShdw>
                </a:effectLst>
                <a:cs typeface="B Nazanin" pitchFamily="2" charset="-78"/>
              </a:rPr>
              <a:t>تغییر مقدار رطوبت اشباع با افزایش دما</a:t>
            </a:r>
          </a:p>
          <a:p>
            <a:pPr marL="457200" indent="-457200" algn="r" rtl="1">
              <a:lnSpc>
                <a:spcPct val="150000"/>
              </a:lnSpc>
              <a:buFont typeface="+mj-lt"/>
              <a:buAutoNum type="arabicPeriod"/>
            </a:pPr>
            <a:r>
              <a:rPr lang="fa-IR" sz="2400" b="1" dirty="0">
                <a:solidFill>
                  <a:schemeClr val="accent2"/>
                </a:solidFill>
                <a:effectLst>
                  <a:outerShdw blurRad="31750" dist="25400" dir="5400000" algn="tl" rotWithShape="0">
                    <a:srgbClr val="000000">
                      <a:alpha val="25000"/>
                    </a:srgbClr>
                  </a:outerShdw>
                </a:effectLst>
                <a:cs typeface="B Nazanin" pitchFamily="2" charset="-78"/>
              </a:rPr>
              <a:t>شبیه بودن جو زمین به ظرف سربسته</a:t>
            </a:r>
            <a:endParaRPr lang="en-US" sz="2400" b="1" dirty="0">
              <a:solidFill>
                <a:schemeClr val="accent2"/>
              </a:solidFill>
              <a:effectLst>
                <a:outerShdw blurRad="31750" dist="25400" dir="5400000" algn="tl" rotWithShape="0">
                  <a:srgbClr val="000000">
                    <a:alpha val="25000"/>
                  </a:srgbClr>
                </a:outerShdw>
              </a:effectLst>
              <a:cs typeface="B Nazanin" pitchFamily="2" charset="-78"/>
            </a:endParaRPr>
          </a:p>
        </p:txBody>
      </p:sp>
    </p:spTree>
    <p:extLst>
      <p:ext uri="{BB962C8B-B14F-4D97-AF65-F5344CB8AC3E}">
        <p14:creationId xmlns:p14="http://schemas.microsoft.com/office/powerpoint/2010/main" val="21591906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fa-IR" sz="2400" b="1" dirty="0">
                <a:solidFill>
                  <a:schemeClr val="accent2"/>
                </a:solidFill>
                <a:effectLst>
                  <a:outerShdw blurRad="31750" dist="25400" dir="5400000" algn="tl" rotWithShape="0">
                    <a:srgbClr val="000000">
                      <a:alpha val="25000"/>
                    </a:srgbClr>
                  </a:outerShdw>
                </a:effectLst>
                <a:cs typeface="B Nazanin" pitchFamily="2" charset="-78"/>
              </a:rPr>
              <a:t>گرمای نهان تبخیر</a:t>
            </a:r>
            <a:r>
              <a:rPr lang="fa-IR" sz="2400" b="1" dirty="0">
                <a:solidFill>
                  <a:srgbClr val="0070C0"/>
                </a:solidFill>
                <a:effectLst>
                  <a:outerShdw blurRad="31750" dist="25400" dir="5400000" algn="tl" rotWithShape="0">
                    <a:srgbClr val="000000">
                      <a:alpha val="25000"/>
                    </a:srgbClr>
                  </a:outerShdw>
                </a:effectLst>
                <a:cs typeface="B Nazanin" pitchFamily="2" charset="-78"/>
              </a:rPr>
              <a:t>: 540 تا 600 کالری </a:t>
            </a:r>
          </a:p>
          <a:p>
            <a:pPr algn="r" rtl="1"/>
            <a:r>
              <a:rPr lang="fa-IR" sz="2400" b="1" dirty="0">
                <a:solidFill>
                  <a:srgbClr val="0070C0"/>
                </a:solidFill>
                <a:effectLst>
                  <a:outerShdw blurRad="31750" dist="25400" dir="5400000" algn="tl" rotWithShape="0">
                    <a:srgbClr val="000000">
                      <a:alpha val="25000"/>
                    </a:srgbClr>
                  </a:outerShdw>
                </a:effectLst>
                <a:cs typeface="B Nazanin" pitchFamily="2" charset="-78"/>
              </a:rPr>
              <a:t>خنک شدن بدن در اثر باد زدن </a:t>
            </a:r>
            <a:endParaRPr lang="fa-IR" sz="2400" b="1" dirty="0" smtClean="0">
              <a:solidFill>
                <a:srgbClr val="0070C0"/>
              </a:solidFill>
              <a:effectLst>
                <a:outerShdw blurRad="31750" dist="25400" dir="5400000" algn="tl" rotWithShape="0">
                  <a:srgbClr val="000000">
                    <a:alpha val="25000"/>
                  </a:srgbClr>
                </a:outerShdw>
              </a:effectLst>
              <a:cs typeface="B Nazanin" pitchFamily="2" charset="-78"/>
            </a:endParaRPr>
          </a:p>
          <a:p>
            <a:pPr algn="r" rtl="1"/>
            <a:endParaRPr lang="fa-IR" sz="2400" b="1" dirty="0">
              <a:solidFill>
                <a:srgbClr val="0070C0"/>
              </a:solidFill>
              <a:effectLst>
                <a:outerShdw blurRad="31750" dist="25400" dir="5400000" algn="tl" rotWithShape="0">
                  <a:srgbClr val="000000">
                    <a:alpha val="25000"/>
                  </a:srgbClr>
                </a:outerShdw>
              </a:effectLst>
              <a:cs typeface="B Nazanin" pitchFamily="2" charset="-78"/>
            </a:endParaRPr>
          </a:p>
          <a:p>
            <a:pPr algn="r" rtl="1"/>
            <a:r>
              <a:rPr lang="fa-IR" sz="2400" b="1" dirty="0">
                <a:solidFill>
                  <a:schemeClr val="accent2"/>
                </a:solidFill>
                <a:effectLst>
                  <a:outerShdw blurRad="31750" dist="25400" dir="5400000" algn="tl" rotWithShape="0">
                    <a:srgbClr val="000000">
                      <a:alpha val="25000"/>
                    </a:srgbClr>
                  </a:outerShdw>
                </a:effectLst>
                <a:cs typeface="B Nazanin" pitchFamily="2" charset="-78"/>
              </a:rPr>
              <a:t>عوامل موثر بر تبخیر </a:t>
            </a:r>
          </a:p>
          <a:p>
            <a:pPr marL="624078" indent="-514350" algn="r" rtl="1">
              <a:buFont typeface="+mj-lt"/>
              <a:buAutoNum type="arabicPeriod"/>
            </a:pPr>
            <a:r>
              <a:rPr lang="fa-IR" sz="2400" b="1" dirty="0">
                <a:solidFill>
                  <a:srgbClr val="0070C0"/>
                </a:solidFill>
                <a:effectLst>
                  <a:outerShdw blurRad="31750" dist="25400" dir="5400000" algn="tl" rotWithShape="0">
                    <a:srgbClr val="000000">
                      <a:alpha val="25000"/>
                    </a:srgbClr>
                  </a:outerShdw>
                </a:effectLst>
                <a:cs typeface="B Nazanin" pitchFamily="2" charset="-78"/>
              </a:rPr>
              <a:t>دما </a:t>
            </a:r>
          </a:p>
          <a:p>
            <a:pPr marL="624078" indent="-514350" algn="r" rtl="1">
              <a:buFont typeface="+mj-lt"/>
              <a:buAutoNum type="arabicPeriod"/>
            </a:pPr>
            <a:r>
              <a:rPr lang="fa-IR" sz="2400" b="1" dirty="0">
                <a:solidFill>
                  <a:srgbClr val="0070C0"/>
                </a:solidFill>
                <a:effectLst>
                  <a:outerShdw blurRad="31750" dist="25400" dir="5400000" algn="tl" rotWithShape="0">
                    <a:srgbClr val="000000">
                      <a:alpha val="25000"/>
                    </a:srgbClr>
                  </a:outerShdw>
                </a:effectLst>
                <a:cs typeface="B Nazanin" pitchFamily="2" charset="-78"/>
              </a:rPr>
              <a:t>درجه اشباع هوا </a:t>
            </a:r>
          </a:p>
          <a:p>
            <a:pPr marL="624078" indent="-514350" algn="r" rtl="1">
              <a:buFont typeface="+mj-lt"/>
              <a:buAutoNum type="arabicPeriod"/>
            </a:pPr>
            <a:r>
              <a:rPr lang="fa-IR" sz="2400" b="1" dirty="0">
                <a:solidFill>
                  <a:srgbClr val="0070C0"/>
                </a:solidFill>
                <a:effectLst>
                  <a:outerShdw blurRad="31750" dist="25400" dir="5400000" algn="tl" rotWithShape="0">
                    <a:srgbClr val="000000">
                      <a:alpha val="25000"/>
                    </a:srgbClr>
                  </a:outerShdw>
                </a:effectLst>
                <a:cs typeface="B Nazanin" pitchFamily="2" charset="-78"/>
              </a:rPr>
              <a:t>سرعت باد </a:t>
            </a:r>
          </a:p>
          <a:p>
            <a:pPr marL="624078" indent="-514350" algn="r" rtl="1">
              <a:buFont typeface="+mj-lt"/>
              <a:buAutoNum type="arabicPeriod"/>
            </a:pPr>
            <a:r>
              <a:rPr lang="fa-IR" sz="2400" b="1" dirty="0">
                <a:solidFill>
                  <a:srgbClr val="0070C0"/>
                </a:solidFill>
                <a:effectLst>
                  <a:outerShdw blurRad="31750" dist="25400" dir="5400000" algn="tl" rotWithShape="0">
                    <a:srgbClr val="000000">
                      <a:alpha val="25000"/>
                    </a:srgbClr>
                  </a:outerShdw>
                </a:effectLst>
                <a:cs typeface="B Nazanin" pitchFamily="2" charset="-78"/>
              </a:rPr>
              <a:t>ترکیبات آب </a:t>
            </a:r>
          </a:p>
          <a:p>
            <a:pPr marL="624078" indent="-514350" algn="r" rtl="1">
              <a:buFont typeface="+mj-lt"/>
              <a:buAutoNum type="arabicPeriod"/>
            </a:pPr>
            <a:r>
              <a:rPr lang="fa-IR" sz="2400" b="1" dirty="0">
                <a:solidFill>
                  <a:srgbClr val="0070C0"/>
                </a:solidFill>
                <a:effectLst>
                  <a:outerShdw blurRad="31750" dist="25400" dir="5400000" algn="tl" rotWithShape="0">
                    <a:srgbClr val="000000">
                      <a:alpha val="25000"/>
                    </a:srgbClr>
                  </a:outerShdw>
                </a:effectLst>
                <a:cs typeface="B Nazanin" pitchFamily="2" charset="-78"/>
              </a:rPr>
              <a:t>سطح تبخیر </a:t>
            </a:r>
          </a:p>
          <a:p>
            <a:pPr algn="r" rtl="1"/>
            <a:endParaRPr lang="en-US" dirty="0"/>
          </a:p>
        </p:txBody>
      </p:sp>
      <p:sp>
        <p:nvSpPr>
          <p:cNvPr id="3" name="Title 2"/>
          <p:cNvSpPr>
            <a:spLocks noGrp="1"/>
          </p:cNvSpPr>
          <p:nvPr>
            <p:ph type="title"/>
          </p:nvPr>
        </p:nvSpPr>
        <p:spPr/>
        <p:txBody>
          <a:bodyPr/>
          <a:lstStyle/>
          <a:p>
            <a:endParaRPr lang="en-US" dirty="0"/>
          </a:p>
        </p:txBody>
      </p:sp>
    </p:spTree>
    <p:extLst>
      <p:ext uri="{BB962C8B-B14F-4D97-AF65-F5344CB8AC3E}">
        <p14:creationId xmlns:p14="http://schemas.microsoft.com/office/powerpoint/2010/main" val="7453285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354" name="Rectangle 2"/>
          <p:cNvSpPr>
            <a:spLocks noGrp="1" noChangeArrowheads="1"/>
          </p:cNvSpPr>
          <p:nvPr>
            <p:ph type="body" idx="1"/>
          </p:nvPr>
        </p:nvSpPr>
        <p:spPr>
          <a:xfrm>
            <a:off x="533400" y="533400"/>
            <a:ext cx="8229600" cy="4525963"/>
          </a:xfrm>
        </p:spPr>
        <p:txBody>
          <a:bodyPr/>
          <a:lstStyle/>
          <a:p>
            <a:pPr marL="109728" indent="0" algn="ctr" rtl="1">
              <a:lnSpc>
                <a:spcPct val="90000"/>
              </a:lnSpc>
              <a:spcBef>
                <a:spcPct val="0"/>
              </a:spcBef>
              <a:buNone/>
              <a:defRPr/>
            </a:pPr>
            <a:r>
              <a:rPr lang="ar-SA" sz="2800" b="1" dirty="0">
                <a:solidFill>
                  <a:srgbClr val="CC0000"/>
                </a:solidFill>
                <a:effectLst>
                  <a:outerShdw blurRad="38100" dist="38100" dir="2700000" algn="tl">
                    <a:srgbClr val="C0C0C0"/>
                  </a:outerShdw>
                </a:effectLst>
                <a:cs typeface="B Zar" pitchFamily="2" charset="-78"/>
              </a:rPr>
              <a:t>هوای اشباع (</a:t>
            </a:r>
            <a:r>
              <a:rPr lang="en-US" sz="2800" b="1" dirty="0">
                <a:solidFill>
                  <a:srgbClr val="CC0000"/>
                </a:solidFill>
                <a:effectLst>
                  <a:outerShdw blurRad="38100" dist="38100" dir="2700000" algn="tl">
                    <a:srgbClr val="C0C0C0"/>
                  </a:outerShdw>
                </a:effectLst>
                <a:cs typeface="B Zar" pitchFamily="2" charset="-78"/>
              </a:rPr>
              <a:t>Saturation Air</a:t>
            </a:r>
            <a:r>
              <a:rPr lang="ar-SA" sz="2800" b="1" dirty="0">
                <a:solidFill>
                  <a:srgbClr val="CC0000"/>
                </a:solidFill>
                <a:effectLst>
                  <a:outerShdw blurRad="38100" dist="38100" dir="2700000" algn="tl">
                    <a:srgbClr val="C0C0C0"/>
                  </a:outerShdw>
                </a:effectLst>
                <a:cs typeface="B Zar" pitchFamily="2" charset="-78"/>
              </a:rPr>
              <a:t>)</a:t>
            </a:r>
            <a:endParaRPr lang="fa-IR" sz="2800" b="1" dirty="0">
              <a:solidFill>
                <a:srgbClr val="CC0000"/>
              </a:solidFill>
              <a:effectLst>
                <a:outerShdw blurRad="38100" dist="38100" dir="2700000" algn="tl">
                  <a:srgbClr val="C0C0C0"/>
                </a:outerShdw>
              </a:effectLst>
              <a:cs typeface="B Zar" pitchFamily="2" charset="-78"/>
            </a:endParaRPr>
          </a:p>
          <a:p>
            <a:pPr algn="justLow" rtl="1" eaLnBrk="1" hangingPunct="1">
              <a:lnSpc>
                <a:spcPct val="90000"/>
              </a:lnSpc>
              <a:buFontTx/>
              <a:buNone/>
              <a:defRPr/>
            </a:pPr>
            <a:endParaRPr lang="ar-SA" sz="3400" dirty="0" smtClean="0">
              <a:solidFill>
                <a:srgbClr val="CC0000"/>
              </a:solidFill>
              <a:effectLst>
                <a:outerShdw blurRad="38100" dist="38100" dir="2700000" algn="tl">
                  <a:srgbClr val="C0C0C0"/>
                </a:outerShdw>
              </a:effectLst>
              <a:cs typeface="B Nazanin" pitchFamily="2" charset="-78"/>
            </a:endParaRPr>
          </a:p>
          <a:p>
            <a:pPr algn="justLow" rtl="1" eaLnBrk="1" hangingPunct="1">
              <a:lnSpc>
                <a:spcPct val="150000"/>
              </a:lnSpc>
              <a:defRPr/>
            </a:pPr>
            <a:r>
              <a:rPr lang="ar-SA" sz="2400" b="1" dirty="0">
                <a:solidFill>
                  <a:srgbClr val="0070C0"/>
                </a:solidFill>
                <a:effectLst>
                  <a:outerShdw blurRad="31750" dist="25400" dir="5400000" algn="tl" rotWithShape="0">
                    <a:srgbClr val="000000">
                      <a:alpha val="25000"/>
                    </a:srgbClr>
                  </a:outerShdw>
                </a:effectLst>
                <a:cs typeface="B Nazanin" pitchFamily="2" charset="-78"/>
              </a:rPr>
              <a:t>هر بستة هوا ظرفیت معینی برای پذیرش بخار آب دارد </a:t>
            </a:r>
            <a:endParaRPr lang="en-US" sz="2400" b="1" dirty="0">
              <a:solidFill>
                <a:srgbClr val="0070C0"/>
              </a:solidFill>
              <a:effectLst>
                <a:outerShdw blurRad="31750" dist="25400" dir="5400000" algn="tl" rotWithShape="0">
                  <a:srgbClr val="000000">
                    <a:alpha val="25000"/>
                  </a:srgbClr>
                </a:outerShdw>
              </a:effectLst>
              <a:cs typeface="B Nazanin" pitchFamily="2" charset="-78"/>
            </a:endParaRPr>
          </a:p>
          <a:p>
            <a:pPr algn="justLow" rtl="1" eaLnBrk="1" hangingPunct="1">
              <a:lnSpc>
                <a:spcPct val="150000"/>
              </a:lnSpc>
              <a:defRPr/>
            </a:pPr>
            <a:r>
              <a:rPr lang="ar-SA" sz="2400" b="1" dirty="0">
                <a:solidFill>
                  <a:srgbClr val="0070C0"/>
                </a:solidFill>
                <a:effectLst>
                  <a:outerShdw blurRad="31750" dist="25400" dir="5400000" algn="tl" rotWithShape="0">
                    <a:srgbClr val="000000">
                      <a:alpha val="25000"/>
                    </a:srgbClr>
                  </a:outerShdw>
                </a:effectLst>
                <a:cs typeface="B Nazanin" pitchFamily="2" charset="-78"/>
              </a:rPr>
              <a:t> </a:t>
            </a:r>
            <a:endParaRPr lang="en-US" sz="2400" b="1" dirty="0" smtClean="0">
              <a:solidFill>
                <a:srgbClr val="0070C0"/>
              </a:solidFill>
              <a:effectLst>
                <a:outerShdw blurRad="31750" dist="25400" dir="5400000" algn="tl" rotWithShape="0">
                  <a:srgbClr val="000000">
                    <a:alpha val="25000"/>
                  </a:srgbClr>
                </a:outerShdw>
              </a:effectLst>
              <a:cs typeface="B Nazanin" pitchFamily="2" charset="-78"/>
            </a:endParaRPr>
          </a:p>
          <a:p>
            <a:pPr algn="justLow" rtl="1" eaLnBrk="1" hangingPunct="1">
              <a:lnSpc>
                <a:spcPct val="150000"/>
              </a:lnSpc>
              <a:defRPr/>
            </a:pPr>
            <a:r>
              <a:rPr lang="ar-SA" sz="2400" b="1" dirty="0" smtClean="0">
                <a:solidFill>
                  <a:srgbClr val="0070C0"/>
                </a:solidFill>
                <a:effectLst>
                  <a:outerShdw blurRad="31750" dist="25400" dir="5400000" algn="tl" rotWithShape="0">
                    <a:srgbClr val="000000">
                      <a:alpha val="25000"/>
                    </a:srgbClr>
                  </a:outerShdw>
                </a:effectLst>
                <a:cs typeface="B Nazanin" pitchFamily="2" charset="-78"/>
              </a:rPr>
              <a:t>هر گاه یك بستة هوا به حد ظرفیت خود برای پذیرش رطوبت برسد،‌ گوییم آن بستة هوا به حالت اشباع رسیده است و چنین هوایی را </a:t>
            </a:r>
            <a:r>
              <a:rPr lang="ar-SA" sz="2400" b="1" dirty="0" smtClean="0">
                <a:solidFill>
                  <a:schemeClr val="accent2"/>
                </a:solidFill>
                <a:effectLst>
                  <a:outerShdw blurRad="31750" dist="25400" dir="5400000" algn="tl" rotWithShape="0">
                    <a:srgbClr val="000000">
                      <a:alpha val="25000"/>
                    </a:srgbClr>
                  </a:outerShdw>
                </a:effectLst>
                <a:cs typeface="B Nazanin" pitchFamily="2" charset="-78"/>
              </a:rPr>
              <a:t>هوای اشباع </a:t>
            </a:r>
            <a:r>
              <a:rPr lang="ar-SA" sz="2400" b="1" dirty="0" smtClean="0">
                <a:solidFill>
                  <a:srgbClr val="0070C0"/>
                </a:solidFill>
                <a:effectLst>
                  <a:outerShdw blurRad="31750" dist="25400" dir="5400000" algn="tl" rotWithShape="0">
                    <a:srgbClr val="000000">
                      <a:alpha val="25000"/>
                    </a:srgbClr>
                  </a:outerShdw>
                </a:effectLst>
                <a:cs typeface="B Nazanin" pitchFamily="2" charset="-78"/>
              </a:rPr>
              <a:t>می‌نامیم.</a:t>
            </a:r>
            <a:endParaRPr lang="en-US" sz="2400" b="1" dirty="0">
              <a:solidFill>
                <a:srgbClr val="0070C0"/>
              </a:solidFill>
              <a:effectLst>
                <a:outerShdw blurRad="31750" dist="25400" dir="5400000" algn="tl" rotWithShape="0">
                  <a:srgbClr val="000000">
                    <a:alpha val="25000"/>
                  </a:srgbClr>
                </a:outerShdw>
              </a:effectLst>
              <a:cs typeface="B Nazanin" pitchFamily="2" charset="-78"/>
            </a:endParaRPr>
          </a:p>
        </p:txBody>
      </p:sp>
    </p:spTree>
    <p:extLst>
      <p:ext uri="{BB962C8B-B14F-4D97-AF65-F5344CB8AC3E}">
        <p14:creationId xmlns:p14="http://schemas.microsoft.com/office/powerpoint/2010/main" val="3847360832"/>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body" idx="1"/>
          </p:nvPr>
        </p:nvSpPr>
        <p:spPr>
          <a:xfrm>
            <a:off x="457200" y="762000"/>
            <a:ext cx="8229600" cy="5486400"/>
          </a:xfrm>
        </p:spPr>
        <p:txBody>
          <a:bodyPr>
            <a:normAutofit/>
          </a:bodyPr>
          <a:lstStyle/>
          <a:p>
            <a:pPr algn="justLow" rtl="1" eaLnBrk="1" hangingPunct="1">
              <a:lnSpc>
                <a:spcPct val="150000"/>
              </a:lnSpc>
            </a:pPr>
            <a:r>
              <a:rPr lang="ar-SA" sz="2400" b="1" dirty="0">
                <a:solidFill>
                  <a:srgbClr val="0070C0"/>
                </a:solidFill>
                <a:effectLst>
                  <a:outerShdw blurRad="31750" dist="25400" dir="5400000" algn="tl" rotWithShape="0">
                    <a:srgbClr val="000000">
                      <a:alpha val="25000"/>
                    </a:srgbClr>
                  </a:outerShdw>
                </a:effectLst>
                <a:cs typeface="B Nazanin" pitchFamily="2" charset="-78"/>
              </a:rPr>
              <a:t>برای اینكه یك </a:t>
            </a:r>
            <a:r>
              <a:rPr lang="fa-IR" sz="2400" b="1" dirty="0" smtClean="0">
                <a:solidFill>
                  <a:srgbClr val="0070C0"/>
                </a:solidFill>
                <a:effectLst>
                  <a:outerShdw blurRad="31750" dist="25400" dir="5400000" algn="tl" rotWithShape="0">
                    <a:srgbClr val="000000">
                      <a:alpha val="25000"/>
                    </a:srgbClr>
                  </a:outerShdw>
                </a:effectLst>
                <a:cs typeface="B Nazanin" pitchFamily="2" charset="-78"/>
              </a:rPr>
              <a:t>توده </a:t>
            </a:r>
            <a:r>
              <a:rPr lang="ar-SA" sz="2400" b="1" dirty="0" smtClean="0">
                <a:solidFill>
                  <a:srgbClr val="0070C0"/>
                </a:solidFill>
                <a:effectLst>
                  <a:outerShdw blurRad="31750" dist="25400" dir="5400000" algn="tl" rotWithShape="0">
                    <a:srgbClr val="000000">
                      <a:alpha val="25000"/>
                    </a:srgbClr>
                  </a:outerShdw>
                </a:effectLst>
                <a:cs typeface="B Nazanin" pitchFamily="2" charset="-78"/>
              </a:rPr>
              <a:t>هوا </a:t>
            </a:r>
            <a:r>
              <a:rPr lang="ar-SA" sz="2400" b="1" dirty="0">
                <a:solidFill>
                  <a:srgbClr val="0070C0"/>
                </a:solidFill>
                <a:effectLst>
                  <a:outerShdw blurRad="31750" dist="25400" dir="5400000" algn="tl" rotWithShape="0">
                    <a:srgbClr val="000000">
                      <a:alpha val="25000"/>
                    </a:srgbClr>
                  </a:outerShdw>
                </a:effectLst>
                <a:cs typeface="B Nazanin" pitchFamily="2" charset="-78"/>
              </a:rPr>
              <a:t>به حالت اشباع برسد، دو راه وجود دارد:</a:t>
            </a:r>
          </a:p>
          <a:p>
            <a:pPr algn="justLow" rtl="1" eaLnBrk="1" hangingPunct="1">
              <a:lnSpc>
                <a:spcPct val="150000"/>
              </a:lnSpc>
              <a:buFontTx/>
              <a:buNone/>
            </a:pPr>
            <a:r>
              <a:rPr lang="ar-SA" b="1" dirty="0" smtClean="0">
                <a:solidFill>
                  <a:srgbClr val="CC0000"/>
                </a:solidFill>
                <a:cs typeface="B Zar" pitchFamily="2" charset="-78"/>
              </a:rPr>
              <a:t>الف) افزایش میزان بخار آب آن </a:t>
            </a:r>
            <a:r>
              <a:rPr lang="fa-IR" b="1" dirty="0" smtClean="0">
                <a:solidFill>
                  <a:srgbClr val="CC0000"/>
                </a:solidFill>
                <a:cs typeface="B Zar" pitchFamily="2" charset="-78"/>
              </a:rPr>
              <a:t>توده </a:t>
            </a:r>
            <a:r>
              <a:rPr lang="ar-SA" b="1" dirty="0" smtClean="0">
                <a:solidFill>
                  <a:srgbClr val="CC0000"/>
                </a:solidFill>
                <a:cs typeface="B Zar" pitchFamily="2" charset="-78"/>
              </a:rPr>
              <a:t>هوا تا نقطة اشباع</a:t>
            </a:r>
          </a:p>
          <a:p>
            <a:pPr algn="justLow" rtl="1" eaLnBrk="1" hangingPunct="1">
              <a:lnSpc>
                <a:spcPct val="150000"/>
              </a:lnSpc>
              <a:buFontTx/>
              <a:buNone/>
            </a:pPr>
            <a:r>
              <a:rPr lang="ar-SA" b="1" dirty="0" smtClean="0">
                <a:solidFill>
                  <a:srgbClr val="CC0000"/>
                </a:solidFill>
                <a:cs typeface="B Zar" pitchFamily="2" charset="-78"/>
              </a:rPr>
              <a:t>ب) كاهش دمای هوای آن </a:t>
            </a:r>
            <a:r>
              <a:rPr lang="fa-IR" b="1" dirty="0" smtClean="0">
                <a:solidFill>
                  <a:srgbClr val="CC0000"/>
                </a:solidFill>
                <a:cs typeface="B Zar" pitchFamily="2" charset="-78"/>
              </a:rPr>
              <a:t>توده</a:t>
            </a:r>
            <a:endParaRPr lang="ar-SA" b="1" dirty="0" smtClean="0">
              <a:solidFill>
                <a:srgbClr val="CC0000"/>
              </a:solidFill>
              <a:cs typeface="B Zar" pitchFamily="2" charset="-78"/>
            </a:endParaRPr>
          </a:p>
          <a:p>
            <a:pPr algn="justLow" rtl="1" eaLnBrk="1" hangingPunct="1">
              <a:lnSpc>
                <a:spcPct val="150000"/>
              </a:lnSpc>
            </a:pPr>
            <a:r>
              <a:rPr lang="ar-SA" sz="2400" b="1" dirty="0">
                <a:solidFill>
                  <a:srgbClr val="0070C0"/>
                </a:solidFill>
                <a:effectLst>
                  <a:outerShdw blurRad="31750" dist="25400" dir="5400000" algn="tl" rotWithShape="0">
                    <a:srgbClr val="000000">
                      <a:alpha val="25000"/>
                    </a:srgbClr>
                  </a:outerShdw>
                </a:effectLst>
                <a:cs typeface="B Nazanin" pitchFamily="2" charset="-78"/>
              </a:rPr>
              <a:t>در طبیعت معمولاً حالت دوم اتفاق می‌افتد، یعنی </a:t>
            </a:r>
            <a:r>
              <a:rPr lang="fa-IR" sz="2400" b="1" dirty="0" smtClean="0">
                <a:solidFill>
                  <a:srgbClr val="0070C0"/>
                </a:solidFill>
                <a:effectLst>
                  <a:outerShdw blurRad="31750" dist="25400" dir="5400000" algn="tl" rotWithShape="0">
                    <a:srgbClr val="000000">
                      <a:alpha val="25000"/>
                    </a:srgbClr>
                  </a:outerShdw>
                </a:effectLst>
                <a:cs typeface="B Nazanin" pitchFamily="2" charset="-78"/>
              </a:rPr>
              <a:t>توده </a:t>
            </a:r>
            <a:r>
              <a:rPr lang="ar-SA" sz="2400" b="1" dirty="0" smtClean="0">
                <a:solidFill>
                  <a:srgbClr val="0070C0"/>
                </a:solidFill>
                <a:effectLst>
                  <a:outerShdw blurRad="31750" dist="25400" dir="5400000" algn="tl" rotWithShape="0">
                    <a:srgbClr val="000000">
                      <a:alpha val="25000"/>
                    </a:srgbClr>
                  </a:outerShdw>
                </a:effectLst>
                <a:cs typeface="B Nazanin" pitchFamily="2" charset="-78"/>
              </a:rPr>
              <a:t>هوا </a:t>
            </a:r>
            <a:r>
              <a:rPr lang="ar-SA" sz="2400" b="1" dirty="0">
                <a:solidFill>
                  <a:srgbClr val="0070C0"/>
                </a:solidFill>
                <a:effectLst>
                  <a:outerShdw blurRad="31750" dist="25400" dir="5400000" algn="tl" rotWithShape="0">
                    <a:srgbClr val="000000">
                      <a:alpha val="25000"/>
                    </a:srgbClr>
                  </a:outerShdw>
                </a:effectLst>
                <a:cs typeface="B Nazanin" pitchFamily="2" charset="-78"/>
              </a:rPr>
              <a:t>به طر</a:t>
            </a:r>
            <a:r>
              <a:rPr lang="fa-IR" sz="2400" b="1" dirty="0">
                <a:solidFill>
                  <a:srgbClr val="0070C0"/>
                </a:solidFill>
                <a:effectLst>
                  <a:outerShdw blurRad="31750" dist="25400" dir="5400000" algn="tl" rotWithShape="0">
                    <a:srgbClr val="000000">
                      <a:alpha val="25000"/>
                    </a:srgbClr>
                  </a:outerShdw>
                </a:effectLst>
                <a:cs typeface="B Nazanin" pitchFamily="2" charset="-78"/>
              </a:rPr>
              <a:t>ق زیر</a:t>
            </a:r>
            <a:r>
              <a:rPr lang="ar-SA" sz="2400" b="1" dirty="0">
                <a:solidFill>
                  <a:srgbClr val="0070C0"/>
                </a:solidFill>
                <a:effectLst>
                  <a:outerShdw blurRad="31750" dist="25400" dir="5400000" algn="tl" rotWithShape="0">
                    <a:srgbClr val="000000">
                      <a:alpha val="25000"/>
                    </a:srgbClr>
                  </a:outerShdw>
                </a:effectLst>
                <a:cs typeface="B Nazanin" pitchFamily="2" charset="-78"/>
              </a:rPr>
              <a:t> سرد شده و به حالت اشباع می‌رسد. </a:t>
            </a:r>
            <a:endParaRPr lang="fa-IR" sz="2400" b="1" dirty="0">
              <a:solidFill>
                <a:srgbClr val="0070C0"/>
              </a:solidFill>
              <a:effectLst>
                <a:outerShdw blurRad="31750" dist="25400" dir="5400000" algn="tl" rotWithShape="0">
                  <a:srgbClr val="000000">
                    <a:alpha val="25000"/>
                  </a:srgbClr>
                </a:outerShdw>
              </a:effectLst>
              <a:cs typeface="B Nazanin" pitchFamily="2" charset="-78"/>
            </a:endParaRPr>
          </a:p>
          <a:p>
            <a:pPr marL="566928" indent="-457200" algn="justLow" rtl="1" eaLnBrk="1" hangingPunct="1">
              <a:lnSpc>
                <a:spcPct val="150000"/>
              </a:lnSpc>
              <a:buFont typeface="+mj-lt"/>
              <a:buAutoNum type="arabicPeriod"/>
            </a:pPr>
            <a:r>
              <a:rPr lang="fa-IR" sz="2400" b="1" dirty="0">
                <a:solidFill>
                  <a:srgbClr val="00B050"/>
                </a:solidFill>
                <a:effectLst>
                  <a:outerShdw blurRad="31750" dist="25400" dir="5400000" algn="tl" rotWithShape="0">
                    <a:srgbClr val="000000">
                      <a:alpha val="25000"/>
                    </a:srgbClr>
                  </a:outerShdw>
                </a:effectLst>
                <a:cs typeface="B Nazanin" pitchFamily="2" charset="-78"/>
              </a:rPr>
              <a:t>صعود هوا و انبساط بی دررو </a:t>
            </a:r>
          </a:p>
          <a:p>
            <a:pPr marL="566928" indent="-457200" algn="justLow" rtl="1" eaLnBrk="1" hangingPunct="1">
              <a:lnSpc>
                <a:spcPct val="150000"/>
              </a:lnSpc>
              <a:buFont typeface="+mj-lt"/>
              <a:buAutoNum type="arabicPeriod"/>
            </a:pPr>
            <a:r>
              <a:rPr lang="fa-IR" sz="2400" b="1" dirty="0">
                <a:solidFill>
                  <a:srgbClr val="00B050"/>
                </a:solidFill>
                <a:effectLst>
                  <a:outerShdw blurRad="31750" dist="25400" dir="5400000" algn="tl" rotWithShape="0">
                    <a:srgbClr val="000000">
                      <a:alpha val="25000"/>
                    </a:srgbClr>
                  </a:outerShdw>
                </a:effectLst>
                <a:cs typeface="B Nazanin" pitchFamily="2" charset="-78"/>
              </a:rPr>
              <a:t>تماس با یک سطح سرد </a:t>
            </a:r>
          </a:p>
          <a:p>
            <a:pPr marL="566928" indent="-457200" algn="justLow" rtl="1" eaLnBrk="1" hangingPunct="1">
              <a:lnSpc>
                <a:spcPct val="150000"/>
              </a:lnSpc>
              <a:buFont typeface="+mj-lt"/>
              <a:buAutoNum type="arabicPeriod"/>
            </a:pPr>
            <a:r>
              <a:rPr lang="fa-IR" sz="2400" b="1" dirty="0">
                <a:solidFill>
                  <a:srgbClr val="00B050"/>
                </a:solidFill>
                <a:effectLst>
                  <a:outerShdw blurRad="31750" dist="25400" dir="5400000" algn="tl" rotWithShape="0">
                    <a:srgbClr val="000000">
                      <a:alpha val="25000"/>
                    </a:srgbClr>
                  </a:outerShdw>
                </a:effectLst>
                <a:cs typeface="B Nazanin" pitchFamily="2" charset="-78"/>
              </a:rPr>
              <a:t>اختلاط توده هوای گرم با یک توده سرد </a:t>
            </a:r>
          </a:p>
          <a:p>
            <a:pPr algn="justLow" rtl="1" eaLnBrk="1" hangingPunct="1"/>
            <a:endParaRPr lang="en-US" dirty="0" smtClean="0">
              <a:cs typeface="B Zar" pitchFamily="2" charset="-78"/>
            </a:endParaRPr>
          </a:p>
        </p:txBody>
      </p:sp>
    </p:spTree>
    <p:extLst>
      <p:ext uri="{BB962C8B-B14F-4D97-AF65-F5344CB8AC3E}">
        <p14:creationId xmlns:p14="http://schemas.microsoft.com/office/powerpoint/2010/main" val="3686559927"/>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614" name="Rectangle 46"/>
          <p:cNvSpPr>
            <a:spLocks noChangeArrowheads="1"/>
          </p:cNvSpPr>
          <p:nvPr/>
        </p:nvSpPr>
        <p:spPr bwMode="auto">
          <a:xfrm>
            <a:off x="152400" y="3886200"/>
            <a:ext cx="9144000" cy="755650"/>
          </a:xfrm>
          <a:prstGeom prst="rect">
            <a:avLst/>
          </a:prstGeom>
          <a:noFill/>
          <a:ln w="9525" algn="ctr">
            <a:noFill/>
            <a:miter lim="800000"/>
            <a:headEnd/>
            <a:tailEnd/>
          </a:ln>
          <a:effectLst/>
        </p:spPr>
        <p:txBody>
          <a:bodyPr anchor="ctr"/>
          <a:lstStyle/>
          <a:p>
            <a:pPr algn="justLow" rtl="1">
              <a:defRPr/>
            </a:pPr>
            <a:endParaRPr lang="en-US" sz="2100" b="1" i="1" dirty="0">
              <a:latin typeface="Arial" pitchFamily="34" charset="0"/>
              <a:cs typeface="Titr" pitchFamily="2" charset="-78"/>
            </a:endParaRPr>
          </a:p>
        </p:txBody>
      </p:sp>
      <p:sp>
        <p:nvSpPr>
          <p:cNvPr id="109615" name="Text Box 47"/>
          <p:cNvSpPr txBox="1">
            <a:spLocks noChangeArrowheads="1"/>
          </p:cNvSpPr>
          <p:nvPr/>
        </p:nvSpPr>
        <p:spPr bwMode="auto">
          <a:xfrm>
            <a:off x="152400" y="354464"/>
            <a:ext cx="8582025" cy="6694140"/>
          </a:xfrm>
          <a:prstGeom prst="rect">
            <a:avLst/>
          </a:prstGeom>
          <a:noFill/>
          <a:ln w="9525">
            <a:noFill/>
            <a:miter lim="800000"/>
            <a:headEnd/>
            <a:tailEnd/>
          </a:ln>
          <a:effectLst/>
        </p:spPr>
        <p:txBody>
          <a:bodyPr wrap="square">
            <a:spAutoFit/>
          </a:bodyPr>
          <a:lstStyle/>
          <a:p>
            <a:pPr algn="justLow" rtl="1">
              <a:defRPr/>
            </a:pPr>
            <a:r>
              <a:rPr lang="fa-IR" sz="2400" b="1" dirty="0">
                <a:solidFill>
                  <a:schemeClr val="accent2"/>
                </a:solidFill>
                <a:effectLst>
                  <a:outerShdw blurRad="31750" dist="25400" dir="5400000" algn="tl" rotWithShape="0">
                    <a:srgbClr val="000000">
                      <a:alpha val="25000"/>
                    </a:srgbClr>
                  </a:outerShdw>
                </a:effectLst>
                <a:cs typeface="B Nazanin" pitchFamily="2" charset="-78"/>
              </a:rPr>
              <a:t>نقطه شبنم:  </a:t>
            </a:r>
            <a:r>
              <a:rPr lang="fa-IR" sz="2400" b="1" dirty="0">
                <a:solidFill>
                  <a:srgbClr val="0070C0"/>
                </a:solidFill>
                <a:cs typeface="B Nazanin" pitchFamily="2" charset="-78"/>
              </a:rPr>
              <a:t>دمايي که در آن هوا بدون وارد کردن بخار آب و فقط از طريق سرد کردن از بخار آب اشباع م</a:t>
            </a:r>
            <a:r>
              <a:rPr lang="ar-SA" sz="2400" b="1" dirty="0">
                <a:solidFill>
                  <a:srgbClr val="0070C0"/>
                </a:solidFill>
                <a:cs typeface="B Nazanin" pitchFamily="2" charset="-78"/>
              </a:rPr>
              <a:t>ي</a:t>
            </a:r>
            <a:r>
              <a:rPr lang="fa-IR" sz="2400" b="1" dirty="0">
                <a:solidFill>
                  <a:srgbClr val="0070C0"/>
                </a:solidFill>
                <a:cs typeface="B Nazanin" pitchFamily="2" charset="-78"/>
              </a:rPr>
              <a:t>‌شود .</a:t>
            </a:r>
          </a:p>
          <a:p>
            <a:pPr algn="justLow" rtl="1">
              <a:defRPr/>
            </a:pPr>
            <a:r>
              <a:rPr lang="fa-IR" sz="2400" b="1" dirty="0">
                <a:solidFill>
                  <a:srgbClr val="00B050"/>
                </a:solidFill>
                <a:effectLst>
                  <a:outerShdw blurRad="31750" dist="25400" dir="5400000" algn="tl" rotWithShape="0">
                    <a:srgbClr val="000000">
                      <a:alpha val="25000"/>
                    </a:srgbClr>
                  </a:outerShdw>
                </a:effectLst>
                <a:cs typeface="B Nazanin" pitchFamily="2" charset="-78"/>
              </a:rPr>
              <a:t>کاهش 2 درجه ای نقطه شبنم در هر کیلومتر صعود هوا </a:t>
            </a:r>
          </a:p>
          <a:p>
            <a:pPr algn="justLow" rtl="1">
              <a:defRPr/>
            </a:pPr>
            <a:endParaRPr lang="fa-IR" sz="2400" b="1" dirty="0">
              <a:solidFill>
                <a:srgbClr val="0070C0"/>
              </a:solidFill>
              <a:effectLst>
                <a:outerShdw blurRad="31750" dist="25400" dir="5400000" algn="tl" rotWithShape="0">
                  <a:srgbClr val="000000">
                    <a:alpha val="25000"/>
                  </a:srgbClr>
                </a:outerShdw>
              </a:effectLst>
              <a:cs typeface="B Nazanin" pitchFamily="2" charset="-78"/>
            </a:endParaRPr>
          </a:p>
          <a:p>
            <a:pPr algn="justLow" rtl="1">
              <a:defRPr/>
            </a:pPr>
            <a:r>
              <a:rPr lang="fa-IR" sz="2400" b="1" dirty="0">
                <a:solidFill>
                  <a:schemeClr val="accent2"/>
                </a:solidFill>
                <a:effectLst>
                  <a:outerShdw blurRad="31750" dist="25400" dir="5400000" algn="tl" rotWithShape="0">
                    <a:srgbClr val="000000">
                      <a:alpha val="25000"/>
                    </a:srgbClr>
                  </a:outerShdw>
                </a:effectLst>
                <a:cs typeface="B Nazanin" pitchFamily="2" charset="-78"/>
              </a:rPr>
              <a:t>رطوبت مطلق:  </a:t>
            </a:r>
            <a:r>
              <a:rPr lang="fa-IR" sz="2400" b="1" dirty="0">
                <a:solidFill>
                  <a:srgbClr val="0070C0"/>
                </a:solidFill>
                <a:cs typeface="B Nazanin" pitchFamily="2" charset="-78"/>
              </a:rPr>
              <a:t>وزن بخار آب در واحد حجم هواست. </a:t>
            </a:r>
            <a:r>
              <a:rPr lang="ar-SA" sz="2400" b="1" dirty="0">
                <a:solidFill>
                  <a:srgbClr val="0070C0"/>
                </a:solidFill>
                <a:cs typeface="B Nazanin" pitchFamily="2" charset="-78"/>
              </a:rPr>
              <a:t>بر حسب گرم بخار آب در یك متر مكعب هوا </a:t>
            </a:r>
            <a:endParaRPr lang="fa-IR" sz="2400" b="1" dirty="0">
              <a:solidFill>
                <a:srgbClr val="0070C0"/>
              </a:solidFill>
              <a:cs typeface="B Nazanin" pitchFamily="2" charset="-78"/>
            </a:endParaRPr>
          </a:p>
          <a:p>
            <a:pPr algn="justLow" rtl="1">
              <a:defRPr/>
            </a:pPr>
            <a:r>
              <a:rPr lang="fa-IR" sz="2400" b="1" dirty="0" smtClean="0">
                <a:solidFill>
                  <a:srgbClr val="00B050"/>
                </a:solidFill>
                <a:effectLst>
                  <a:outerShdw blurRad="31750" dist="25400" dir="5400000" algn="tl" rotWithShape="0">
                    <a:srgbClr val="000000">
                      <a:alpha val="25000"/>
                    </a:srgbClr>
                  </a:outerShdw>
                </a:effectLst>
                <a:cs typeface="B Nazanin" pitchFamily="2" charset="-78"/>
              </a:rPr>
              <a:t>مقدار </a:t>
            </a:r>
            <a:r>
              <a:rPr lang="fa-IR" sz="2400" b="1" dirty="0">
                <a:solidFill>
                  <a:srgbClr val="00B050"/>
                </a:solidFill>
                <a:effectLst>
                  <a:outerShdw blurRad="31750" dist="25400" dir="5400000" algn="tl" rotWithShape="0">
                    <a:srgbClr val="000000">
                      <a:alpha val="25000"/>
                    </a:srgbClr>
                  </a:outerShdw>
                </a:effectLst>
                <a:cs typeface="B Nazanin" pitchFamily="2" charset="-78"/>
              </a:rPr>
              <a:t>رطوبت مطلق با انبساط و انقباض هوا فرق می کند </a:t>
            </a:r>
          </a:p>
          <a:p>
            <a:pPr algn="justLow" rtl="1">
              <a:defRPr/>
            </a:pPr>
            <a:endParaRPr lang="fa-IR" sz="2400" b="1" dirty="0">
              <a:solidFill>
                <a:srgbClr val="0070C0"/>
              </a:solidFill>
              <a:effectLst>
                <a:outerShdw blurRad="31750" dist="25400" dir="5400000" algn="tl" rotWithShape="0">
                  <a:srgbClr val="000000">
                    <a:alpha val="25000"/>
                  </a:srgbClr>
                </a:outerShdw>
              </a:effectLst>
              <a:cs typeface="B Nazanin" pitchFamily="2" charset="-78"/>
            </a:endParaRPr>
          </a:p>
          <a:p>
            <a:pPr algn="justLow" rtl="1">
              <a:defRPr/>
            </a:pPr>
            <a:r>
              <a:rPr lang="fa-IR" sz="2400" b="1" dirty="0">
                <a:solidFill>
                  <a:schemeClr val="accent2"/>
                </a:solidFill>
                <a:effectLst>
                  <a:outerShdw blurRad="31750" dist="25400" dir="5400000" algn="tl" rotWithShape="0">
                    <a:srgbClr val="000000">
                      <a:alpha val="25000"/>
                    </a:srgbClr>
                  </a:outerShdw>
                </a:effectLst>
                <a:cs typeface="B Nazanin" pitchFamily="2" charset="-78"/>
              </a:rPr>
              <a:t>رطوبت ويژه</a:t>
            </a:r>
            <a:r>
              <a:rPr lang="fa-IR" sz="2400" b="1" dirty="0">
                <a:solidFill>
                  <a:srgbClr val="0070C0"/>
                </a:solidFill>
                <a:effectLst>
                  <a:outerShdw blurRad="31750" dist="25400" dir="5400000" algn="tl" rotWithShape="0">
                    <a:srgbClr val="000000">
                      <a:alpha val="25000"/>
                    </a:srgbClr>
                  </a:outerShdw>
                </a:effectLst>
                <a:cs typeface="B Nazanin" pitchFamily="2" charset="-78"/>
              </a:rPr>
              <a:t>:  </a:t>
            </a:r>
            <a:r>
              <a:rPr lang="fa-IR" sz="2400" b="1" dirty="0">
                <a:solidFill>
                  <a:srgbClr val="0070C0"/>
                </a:solidFill>
                <a:cs typeface="B Nazanin" pitchFamily="2" charset="-78"/>
              </a:rPr>
              <a:t>وزن بخار آب در واحد وزن هوا</a:t>
            </a:r>
            <a:r>
              <a:rPr lang="ar-SA" sz="2400" b="1" dirty="0">
                <a:solidFill>
                  <a:srgbClr val="0070C0"/>
                </a:solidFill>
                <a:cs typeface="B Nazanin" pitchFamily="2" charset="-78"/>
              </a:rPr>
              <a:t>ي</a:t>
            </a:r>
            <a:r>
              <a:rPr lang="fa-IR" sz="2400" b="1" dirty="0">
                <a:solidFill>
                  <a:srgbClr val="0070C0"/>
                </a:solidFill>
                <a:cs typeface="B Nazanin" pitchFamily="2" charset="-78"/>
              </a:rPr>
              <a:t> مرطوب(گرم بر گرم يا گرم بر کيلوگرم). </a:t>
            </a:r>
          </a:p>
          <a:p>
            <a:pPr algn="justLow" rtl="1">
              <a:defRPr/>
            </a:pPr>
            <a:r>
              <a:rPr lang="ar-SA" sz="2400" b="1" dirty="0">
                <a:solidFill>
                  <a:srgbClr val="00B050"/>
                </a:solidFill>
                <a:effectLst>
                  <a:outerShdw blurRad="31750" dist="25400" dir="5400000" algn="tl" rotWithShape="0">
                    <a:srgbClr val="000000">
                      <a:alpha val="25000"/>
                    </a:srgbClr>
                  </a:outerShdw>
                </a:effectLst>
                <a:cs typeface="B Nazanin" pitchFamily="2" charset="-78"/>
              </a:rPr>
              <a:t> این فاكتور نسبت به رطوبت مطلق از ثبات بیشتری </a:t>
            </a:r>
            <a:r>
              <a:rPr lang="ar-SA" sz="2400" b="1" dirty="0" smtClean="0">
                <a:solidFill>
                  <a:srgbClr val="00B050"/>
                </a:solidFill>
                <a:effectLst>
                  <a:outerShdw blurRad="31750" dist="25400" dir="5400000" algn="tl" rotWithShape="0">
                    <a:srgbClr val="000000">
                      <a:alpha val="25000"/>
                    </a:srgbClr>
                  </a:outerShdw>
                </a:effectLst>
                <a:cs typeface="B Nazanin" pitchFamily="2" charset="-78"/>
              </a:rPr>
              <a:t>دارد</a:t>
            </a:r>
            <a:endParaRPr lang="fa-IR" sz="2400" b="1" dirty="0" smtClean="0">
              <a:solidFill>
                <a:srgbClr val="00B050"/>
              </a:solidFill>
              <a:effectLst>
                <a:outerShdw blurRad="31750" dist="25400" dir="5400000" algn="tl" rotWithShape="0">
                  <a:srgbClr val="000000">
                    <a:alpha val="25000"/>
                  </a:srgbClr>
                </a:outerShdw>
              </a:effectLst>
              <a:cs typeface="B Nazanin" pitchFamily="2" charset="-78"/>
            </a:endParaRPr>
          </a:p>
          <a:p>
            <a:pPr algn="justLow" rtl="1">
              <a:defRPr/>
            </a:pPr>
            <a:endParaRPr lang="fa-IR" sz="2400" b="1" dirty="0">
              <a:solidFill>
                <a:srgbClr val="00B050"/>
              </a:solidFill>
              <a:effectLst>
                <a:outerShdw blurRad="31750" dist="25400" dir="5400000" algn="tl" rotWithShape="0">
                  <a:srgbClr val="000000">
                    <a:alpha val="25000"/>
                  </a:srgbClr>
                </a:outerShdw>
              </a:effectLst>
              <a:cs typeface="B Nazanin" pitchFamily="2" charset="-78"/>
            </a:endParaRPr>
          </a:p>
          <a:p>
            <a:pPr algn="justLow" rtl="1">
              <a:defRPr/>
            </a:pPr>
            <a:r>
              <a:rPr lang="ar-SA" sz="2400" b="1" dirty="0">
                <a:solidFill>
                  <a:schemeClr val="accent2"/>
                </a:solidFill>
                <a:effectLst>
                  <a:outerShdw blurRad="31750" dist="25400" dir="5400000" algn="tl" rotWithShape="0">
                    <a:srgbClr val="000000">
                      <a:alpha val="25000"/>
                    </a:srgbClr>
                  </a:outerShdw>
                </a:effectLst>
                <a:cs typeface="B Nazanin" pitchFamily="2" charset="-78"/>
              </a:rPr>
              <a:t>نسبت اختلاط (</a:t>
            </a:r>
            <a:r>
              <a:rPr lang="en-US" sz="2400" b="1" dirty="0">
                <a:solidFill>
                  <a:schemeClr val="accent2"/>
                </a:solidFill>
                <a:effectLst>
                  <a:outerShdw blurRad="31750" dist="25400" dir="5400000" algn="tl" rotWithShape="0">
                    <a:srgbClr val="000000">
                      <a:alpha val="25000"/>
                    </a:srgbClr>
                  </a:outerShdw>
                </a:effectLst>
                <a:cs typeface="B Nazanin" pitchFamily="2" charset="-78"/>
              </a:rPr>
              <a:t>mixing Ratio</a:t>
            </a:r>
            <a:r>
              <a:rPr lang="ar-SA" sz="2400" b="1" dirty="0">
                <a:solidFill>
                  <a:srgbClr val="0070C0"/>
                </a:solidFill>
                <a:effectLst>
                  <a:outerShdw blurRad="31750" dist="25400" dir="5400000" algn="tl" rotWithShape="0">
                    <a:srgbClr val="000000">
                      <a:alpha val="25000"/>
                    </a:srgbClr>
                  </a:outerShdw>
                </a:effectLst>
                <a:cs typeface="B Nazanin" pitchFamily="2" charset="-78"/>
              </a:rPr>
              <a:t>)</a:t>
            </a:r>
          </a:p>
          <a:p>
            <a:pPr algn="justLow" rtl="1">
              <a:defRPr/>
            </a:pPr>
            <a:r>
              <a:rPr lang="ar-SA" sz="2400" b="1" dirty="0">
                <a:solidFill>
                  <a:srgbClr val="0070C0"/>
                </a:solidFill>
                <a:cs typeface="B Nazanin" pitchFamily="2" charset="-78"/>
              </a:rPr>
              <a:t>عبارت است از جرم بخار آب موجود در حجم معینی از </a:t>
            </a:r>
            <a:r>
              <a:rPr lang="ar-SA" sz="2400" b="1" dirty="0" smtClean="0">
                <a:solidFill>
                  <a:srgbClr val="0070C0"/>
                </a:solidFill>
                <a:cs typeface="B Nazanin" pitchFamily="2" charset="-78"/>
              </a:rPr>
              <a:t>هوا</a:t>
            </a:r>
            <a:r>
              <a:rPr lang="fa-IR" sz="2400" b="1" dirty="0" smtClean="0">
                <a:solidFill>
                  <a:srgbClr val="0070C0"/>
                </a:solidFill>
                <a:cs typeface="B Nazanin" pitchFamily="2" charset="-78"/>
              </a:rPr>
              <a:t>،</a:t>
            </a:r>
            <a:r>
              <a:rPr lang="ar-SA" sz="2400" b="1" dirty="0" smtClean="0">
                <a:solidFill>
                  <a:srgbClr val="0070C0"/>
                </a:solidFill>
                <a:cs typeface="B Nazanin" pitchFamily="2" charset="-78"/>
              </a:rPr>
              <a:t> </a:t>
            </a:r>
            <a:r>
              <a:rPr lang="ar-SA" sz="2400" b="1" dirty="0">
                <a:solidFill>
                  <a:srgbClr val="0070C0"/>
                </a:solidFill>
                <a:cs typeface="B Nazanin" pitchFamily="2" charset="-78"/>
              </a:rPr>
              <a:t>به جرم هوای خشك هم حجم آن.</a:t>
            </a:r>
            <a:endParaRPr lang="fa-IR" sz="2400" b="1" dirty="0">
              <a:solidFill>
                <a:srgbClr val="0070C0"/>
              </a:solidFill>
              <a:cs typeface="B Nazanin" pitchFamily="2" charset="-78"/>
            </a:endParaRPr>
          </a:p>
          <a:p>
            <a:pPr algn="justLow" rtl="1">
              <a:defRPr/>
            </a:pPr>
            <a:r>
              <a:rPr lang="fa-IR" sz="2400" b="1" dirty="0">
                <a:solidFill>
                  <a:schemeClr val="accent2"/>
                </a:solidFill>
                <a:effectLst>
                  <a:outerShdw blurRad="31750" dist="25400" dir="5400000" algn="tl" rotWithShape="0">
                    <a:srgbClr val="000000">
                      <a:alpha val="25000"/>
                    </a:srgbClr>
                  </a:outerShdw>
                </a:effectLst>
                <a:cs typeface="B Nazanin" pitchFamily="2" charset="-78"/>
              </a:rPr>
              <a:t>رطوبت نسب</a:t>
            </a:r>
            <a:r>
              <a:rPr lang="ar-SA" sz="2400" b="1" dirty="0">
                <a:solidFill>
                  <a:schemeClr val="accent2"/>
                </a:solidFill>
                <a:effectLst>
                  <a:outerShdw blurRad="31750" dist="25400" dir="5400000" algn="tl" rotWithShape="0">
                    <a:srgbClr val="000000">
                      <a:alpha val="25000"/>
                    </a:srgbClr>
                  </a:outerShdw>
                </a:effectLst>
                <a:cs typeface="B Nazanin" pitchFamily="2" charset="-78"/>
              </a:rPr>
              <a:t>ي</a:t>
            </a:r>
            <a:r>
              <a:rPr lang="fa-IR" sz="2400" b="1" dirty="0">
                <a:solidFill>
                  <a:schemeClr val="accent2"/>
                </a:solidFill>
                <a:effectLst>
                  <a:outerShdw blurRad="31750" dist="25400" dir="5400000" algn="tl" rotWithShape="0">
                    <a:srgbClr val="000000">
                      <a:alpha val="25000"/>
                    </a:srgbClr>
                  </a:outerShdw>
                </a:effectLst>
                <a:cs typeface="B Nazanin" pitchFamily="2" charset="-78"/>
              </a:rPr>
              <a:t>:  </a:t>
            </a:r>
            <a:r>
              <a:rPr lang="fa-IR" sz="2400" b="1" dirty="0">
                <a:solidFill>
                  <a:srgbClr val="0070C0"/>
                </a:solidFill>
                <a:cs typeface="B Nazanin" pitchFamily="2" charset="-78"/>
              </a:rPr>
              <a:t>نسبت مقدار بخار آب موجود در هوا به مقدار بخار آبي که اگر هوا در همان دما در حالت اشباع بود م</a:t>
            </a:r>
            <a:r>
              <a:rPr lang="ar-SA" sz="2400" b="1" dirty="0">
                <a:solidFill>
                  <a:srgbClr val="0070C0"/>
                </a:solidFill>
                <a:cs typeface="B Nazanin" pitchFamily="2" charset="-78"/>
              </a:rPr>
              <a:t>ي</a:t>
            </a:r>
            <a:r>
              <a:rPr lang="fa-IR" sz="2400" b="1" dirty="0">
                <a:solidFill>
                  <a:srgbClr val="0070C0"/>
                </a:solidFill>
                <a:cs typeface="B Nazanin" pitchFamily="2" charset="-78"/>
              </a:rPr>
              <a:t>‌داشت.</a:t>
            </a:r>
            <a:r>
              <a:rPr lang="ar-SA" sz="2400" b="1" dirty="0">
                <a:solidFill>
                  <a:srgbClr val="0070C0"/>
                </a:solidFill>
                <a:cs typeface="B Nazanin" pitchFamily="2" charset="-78"/>
              </a:rPr>
              <a:t> </a:t>
            </a:r>
            <a:endParaRPr lang="fa-IR" sz="2400" b="1" dirty="0">
              <a:solidFill>
                <a:srgbClr val="0070C0"/>
              </a:solidFill>
              <a:cs typeface="B Nazanin" pitchFamily="2" charset="-78"/>
            </a:endParaRPr>
          </a:p>
          <a:p>
            <a:pPr algn="justLow" rtl="1">
              <a:defRPr/>
            </a:pPr>
            <a:endParaRPr lang="fa-IR" sz="2100" b="1" i="1" dirty="0">
              <a:latin typeface="Arial" pitchFamily="34" charset="0"/>
              <a:cs typeface="Titr" pitchFamily="2" charset="-78"/>
            </a:endParaRPr>
          </a:p>
        </p:txBody>
      </p:sp>
    </p:spTree>
    <p:extLst>
      <p:ext uri="{BB962C8B-B14F-4D97-AF65-F5344CB8AC3E}">
        <p14:creationId xmlns:p14="http://schemas.microsoft.com/office/powerpoint/2010/main" val="27163361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9615">
                                            <p:txEl>
                                              <p:pRg st="0" end="0"/>
                                            </p:txEl>
                                          </p:spTgt>
                                        </p:tgtEl>
                                        <p:attrNameLst>
                                          <p:attrName>style.visibility</p:attrName>
                                        </p:attrNameLst>
                                      </p:cBhvr>
                                      <p:to>
                                        <p:strVal val="visible"/>
                                      </p:to>
                                    </p:set>
                                    <p:animEffect transition="in" filter="blinds(horizontal)">
                                      <p:cBhvr>
                                        <p:cTn id="7" dur="500"/>
                                        <p:tgtEl>
                                          <p:spTgt spid="109615">
                                            <p:txEl>
                                              <p:pRg st="0" end="0"/>
                                            </p:txEl>
                                          </p:spTgt>
                                        </p:tgtEl>
                                      </p:cBhvr>
                                    </p:animEffect>
                                  </p:childTnLst>
                                  <p:subTnLst>
                                    <p:animClr clrSpc="rgb" dir="cw">
                                      <p:cBhvr override="childStyle">
                                        <p:cTn dur="1" fill="hold" display="0" masterRel="nextClick" afterEffect="1"/>
                                        <p:tgtEl>
                                          <p:spTgt spid="109615">
                                            <p:txEl>
                                              <p:pRg st="0" end="0"/>
                                            </p:txEl>
                                          </p:spTgt>
                                        </p:tgtEl>
                                        <p:attrNameLst>
                                          <p:attrName>ppt_c</p:attrName>
                                        </p:attrNameLst>
                                      </p:cBhvr>
                                      <p:to>
                                        <a:srgbClr val="B2B2B2"/>
                                      </p:to>
                                    </p:animClr>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9615">
                                            <p:txEl>
                                              <p:pRg st="1" end="1"/>
                                            </p:txEl>
                                          </p:spTgt>
                                        </p:tgtEl>
                                        <p:attrNameLst>
                                          <p:attrName>style.visibility</p:attrName>
                                        </p:attrNameLst>
                                      </p:cBhvr>
                                      <p:to>
                                        <p:strVal val="visible"/>
                                      </p:to>
                                    </p:set>
                                    <p:animEffect transition="in" filter="blinds(horizontal)">
                                      <p:cBhvr>
                                        <p:cTn id="12" dur="500"/>
                                        <p:tgtEl>
                                          <p:spTgt spid="109615">
                                            <p:txEl>
                                              <p:pRg st="1" end="1"/>
                                            </p:txEl>
                                          </p:spTgt>
                                        </p:tgtEl>
                                      </p:cBhvr>
                                    </p:animEffect>
                                  </p:childTnLst>
                                  <p:subTnLst>
                                    <p:animClr clrSpc="rgb" dir="cw">
                                      <p:cBhvr override="childStyle">
                                        <p:cTn dur="1" fill="hold" display="0" masterRel="nextClick" afterEffect="1"/>
                                        <p:tgtEl>
                                          <p:spTgt spid="109615">
                                            <p:txEl>
                                              <p:pRg st="1" end="1"/>
                                            </p:txEl>
                                          </p:spTgt>
                                        </p:tgtEl>
                                        <p:attrNameLst>
                                          <p:attrName>ppt_c</p:attrName>
                                        </p:attrNameLst>
                                      </p:cBhvr>
                                      <p:to>
                                        <a:srgbClr val="B2B2B2"/>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9615">
                                            <p:txEl>
                                              <p:pRg st="3" end="3"/>
                                            </p:txEl>
                                          </p:spTgt>
                                        </p:tgtEl>
                                        <p:attrNameLst>
                                          <p:attrName>style.visibility</p:attrName>
                                        </p:attrNameLst>
                                      </p:cBhvr>
                                      <p:to>
                                        <p:strVal val="visible"/>
                                      </p:to>
                                    </p:set>
                                    <p:animEffect transition="in" filter="blinds(horizontal)">
                                      <p:cBhvr>
                                        <p:cTn id="17" dur="500"/>
                                        <p:tgtEl>
                                          <p:spTgt spid="109615">
                                            <p:txEl>
                                              <p:pRg st="3" end="3"/>
                                            </p:txEl>
                                          </p:spTgt>
                                        </p:tgtEl>
                                      </p:cBhvr>
                                    </p:animEffect>
                                  </p:childTnLst>
                                  <p:subTnLst>
                                    <p:animClr clrSpc="rgb" dir="cw">
                                      <p:cBhvr override="childStyle">
                                        <p:cTn dur="1" fill="hold" display="0" masterRel="nextClick" afterEffect="1"/>
                                        <p:tgtEl>
                                          <p:spTgt spid="109615">
                                            <p:txEl>
                                              <p:pRg st="3" end="3"/>
                                            </p:txEl>
                                          </p:spTgt>
                                        </p:tgtEl>
                                        <p:attrNameLst>
                                          <p:attrName>ppt_c</p:attrName>
                                        </p:attrNameLst>
                                      </p:cBhvr>
                                      <p:to>
                                        <a:srgbClr val="B2B2B2"/>
                                      </p:to>
                                    </p:animClr>
                                  </p:sub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9615">
                                            <p:txEl>
                                              <p:pRg st="4" end="4"/>
                                            </p:txEl>
                                          </p:spTgt>
                                        </p:tgtEl>
                                        <p:attrNameLst>
                                          <p:attrName>style.visibility</p:attrName>
                                        </p:attrNameLst>
                                      </p:cBhvr>
                                      <p:to>
                                        <p:strVal val="visible"/>
                                      </p:to>
                                    </p:set>
                                    <p:animEffect transition="in" filter="blinds(horizontal)">
                                      <p:cBhvr>
                                        <p:cTn id="22" dur="500"/>
                                        <p:tgtEl>
                                          <p:spTgt spid="109615">
                                            <p:txEl>
                                              <p:pRg st="4" end="4"/>
                                            </p:txEl>
                                          </p:spTgt>
                                        </p:tgtEl>
                                      </p:cBhvr>
                                    </p:animEffect>
                                  </p:childTnLst>
                                  <p:subTnLst>
                                    <p:animClr clrSpc="rgb" dir="cw">
                                      <p:cBhvr override="childStyle">
                                        <p:cTn dur="1" fill="hold" display="0" masterRel="nextClick" afterEffect="1"/>
                                        <p:tgtEl>
                                          <p:spTgt spid="109615">
                                            <p:txEl>
                                              <p:pRg st="4" end="4"/>
                                            </p:txEl>
                                          </p:spTgt>
                                        </p:tgtEl>
                                        <p:attrNameLst>
                                          <p:attrName>ppt_c</p:attrName>
                                        </p:attrNameLst>
                                      </p:cBhvr>
                                      <p:to>
                                        <a:srgbClr val="B2B2B2"/>
                                      </p:to>
                                    </p:animClr>
                                  </p:sub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9615">
                                            <p:txEl>
                                              <p:pRg st="6" end="6"/>
                                            </p:txEl>
                                          </p:spTgt>
                                        </p:tgtEl>
                                        <p:attrNameLst>
                                          <p:attrName>style.visibility</p:attrName>
                                        </p:attrNameLst>
                                      </p:cBhvr>
                                      <p:to>
                                        <p:strVal val="visible"/>
                                      </p:to>
                                    </p:set>
                                    <p:animEffect transition="in" filter="blinds(horizontal)">
                                      <p:cBhvr>
                                        <p:cTn id="27" dur="500"/>
                                        <p:tgtEl>
                                          <p:spTgt spid="109615">
                                            <p:txEl>
                                              <p:pRg st="6" end="6"/>
                                            </p:txEl>
                                          </p:spTgt>
                                        </p:tgtEl>
                                      </p:cBhvr>
                                    </p:animEffect>
                                  </p:childTnLst>
                                  <p:subTnLst>
                                    <p:animClr clrSpc="rgb" dir="cw">
                                      <p:cBhvr override="childStyle">
                                        <p:cTn dur="1" fill="hold" display="0" masterRel="nextClick" afterEffect="1"/>
                                        <p:tgtEl>
                                          <p:spTgt spid="109615">
                                            <p:txEl>
                                              <p:pRg st="6" end="6"/>
                                            </p:txEl>
                                          </p:spTgt>
                                        </p:tgtEl>
                                        <p:attrNameLst>
                                          <p:attrName>ppt_c</p:attrName>
                                        </p:attrNameLst>
                                      </p:cBhvr>
                                      <p:to>
                                        <a:srgbClr val="B2B2B2"/>
                                      </p:to>
                                    </p:animClr>
                                  </p:sub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9615">
                                            <p:txEl>
                                              <p:pRg st="7" end="7"/>
                                            </p:txEl>
                                          </p:spTgt>
                                        </p:tgtEl>
                                        <p:attrNameLst>
                                          <p:attrName>style.visibility</p:attrName>
                                        </p:attrNameLst>
                                      </p:cBhvr>
                                      <p:to>
                                        <p:strVal val="visible"/>
                                      </p:to>
                                    </p:set>
                                    <p:animEffect transition="in" filter="blinds(horizontal)">
                                      <p:cBhvr>
                                        <p:cTn id="32" dur="500"/>
                                        <p:tgtEl>
                                          <p:spTgt spid="109615">
                                            <p:txEl>
                                              <p:pRg st="7" end="7"/>
                                            </p:txEl>
                                          </p:spTgt>
                                        </p:tgtEl>
                                      </p:cBhvr>
                                    </p:animEffect>
                                  </p:childTnLst>
                                  <p:subTnLst>
                                    <p:animClr clrSpc="rgb" dir="cw">
                                      <p:cBhvr override="childStyle">
                                        <p:cTn dur="1" fill="hold" display="0" masterRel="nextClick" afterEffect="1"/>
                                        <p:tgtEl>
                                          <p:spTgt spid="109615">
                                            <p:txEl>
                                              <p:pRg st="7" end="7"/>
                                            </p:txEl>
                                          </p:spTgt>
                                        </p:tgtEl>
                                        <p:attrNameLst>
                                          <p:attrName>ppt_c</p:attrName>
                                        </p:attrNameLst>
                                      </p:cBhvr>
                                      <p:to>
                                        <a:srgbClr val="B2B2B2"/>
                                      </p:to>
                                    </p:animClr>
                                  </p:sub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9615">
                                            <p:txEl>
                                              <p:pRg st="9" end="9"/>
                                            </p:txEl>
                                          </p:spTgt>
                                        </p:tgtEl>
                                        <p:attrNameLst>
                                          <p:attrName>style.visibility</p:attrName>
                                        </p:attrNameLst>
                                      </p:cBhvr>
                                      <p:to>
                                        <p:strVal val="visible"/>
                                      </p:to>
                                    </p:set>
                                    <p:animEffect transition="in" filter="blinds(horizontal)">
                                      <p:cBhvr>
                                        <p:cTn id="37" dur="500"/>
                                        <p:tgtEl>
                                          <p:spTgt spid="109615">
                                            <p:txEl>
                                              <p:pRg st="9" end="9"/>
                                            </p:txEl>
                                          </p:spTgt>
                                        </p:tgtEl>
                                      </p:cBhvr>
                                    </p:animEffect>
                                  </p:childTnLst>
                                  <p:subTnLst>
                                    <p:animClr clrSpc="rgb" dir="cw">
                                      <p:cBhvr override="childStyle">
                                        <p:cTn dur="1" fill="hold" display="0" masterRel="nextClick" afterEffect="1"/>
                                        <p:tgtEl>
                                          <p:spTgt spid="109615">
                                            <p:txEl>
                                              <p:pRg st="9" end="9"/>
                                            </p:txEl>
                                          </p:spTgt>
                                        </p:tgtEl>
                                        <p:attrNameLst>
                                          <p:attrName>ppt_c</p:attrName>
                                        </p:attrNameLst>
                                      </p:cBhvr>
                                      <p:to>
                                        <a:srgbClr val="B2B2B2"/>
                                      </p:to>
                                    </p:animClr>
                                  </p:sub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09615">
                                            <p:txEl>
                                              <p:pRg st="10" end="10"/>
                                            </p:txEl>
                                          </p:spTgt>
                                        </p:tgtEl>
                                        <p:attrNameLst>
                                          <p:attrName>style.visibility</p:attrName>
                                        </p:attrNameLst>
                                      </p:cBhvr>
                                      <p:to>
                                        <p:strVal val="visible"/>
                                      </p:to>
                                    </p:set>
                                    <p:animEffect transition="in" filter="blinds(horizontal)">
                                      <p:cBhvr>
                                        <p:cTn id="42" dur="500"/>
                                        <p:tgtEl>
                                          <p:spTgt spid="109615">
                                            <p:txEl>
                                              <p:pRg st="10" end="10"/>
                                            </p:txEl>
                                          </p:spTgt>
                                        </p:tgtEl>
                                      </p:cBhvr>
                                    </p:animEffect>
                                  </p:childTnLst>
                                  <p:subTnLst>
                                    <p:animClr clrSpc="rgb" dir="cw">
                                      <p:cBhvr override="childStyle">
                                        <p:cTn dur="1" fill="hold" display="0" masterRel="nextClick" afterEffect="1"/>
                                        <p:tgtEl>
                                          <p:spTgt spid="109615">
                                            <p:txEl>
                                              <p:pRg st="10" end="10"/>
                                            </p:txEl>
                                          </p:spTgt>
                                        </p:tgtEl>
                                        <p:attrNameLst>
                                          <p:attrName>ppt_c</p:attrName>
                                        </p:attrNameLst>
                                      </p:cBhvr>
                                      <p:to>
                                        <a:srgbClr val="B2B2B2"/>
                                      </p:to>
                                    </p:animClr>
                                  </p:sub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9615">
                                            <p:txEl>
                                              <p:pRg st="11" end="11"/>
                                            </p:txEl>
                                          </p:spTgt>
                                        </p:tgtEl>
                                        <p:attrNameLst>
                                          <p:attrName>style.visibility</p:attrName>
                                        </p:attrNameLst>
                                      </p:cBhvr>
                                      <p:to>
                                        <p:strVal val="visible"/>
                                      </p:to>
                                    </p:set>
                                    <p:animEffect transition="in" filter="blinds(horizontal)">
                                      <p:cBhvr>
                                        <p:cTn id="47" dur="500"/>
                                        <p:tgtEl>
                                          <p:spTgt spid="109615">
                                            <p:txEl>
                                              <p:pRg st="11" end="11"/>
                                            </p:txEl>
                                          </p:spTgt>
                                        </p:tgtEl>
                                      </p:cBhvr>
                                    </p:animEffect>
                                  </p:childTnLst>
                                  <p:subTnLst>
                                    <p:animClr clrSpc="rgb" dir="cw">
                                      <p:cBhvr override="childStyle">
                                        <p:cTn dur="1" fill="hold" display="0" masterRel="nextClick" afterEffect="1"/>
                                        <p:tgtEl>
                                          <p:spTgt spid="109615">
                                            <p:txEl>
                                              <p:pRg st="11" end="11"/>
                                            </p:txEl>
                                          </p:spTgt>
                                        </p:tgtEl>
                                        <p:attrNameLst>
                                          <p:attrName>ppt_c</p:attrName>
                                        </p:attrNameLst>
                                      </p:cBhvr>
                                      <p:to>
                                        <a:srgbClr val="B2B2B2"/>
                                      </p:to>
                                    </p:animClr>
                                  </p:subTnLst>
                                </p:cTn>
                              </p:par>
                            </p:childTnLst>
                          </p:cTn>
                        </p:par>
                      </p:childTnLst>
                    </p:cTn>
                  </p:par>
                  <p:par>
                    <p:cTn id="48" fill="hold" nodeType="clickPar">
                      <p:stCondLst>
                        <p:cond delay="indefinite"/>
                      </p:stCondLst>
                      <p:childTnLst>
                        <p:par>
                          <p:cTn id="49" fill="hold" nodeType="withGroup">
                            <p:stCondLst>
                              <p:cond delay="0"/>
                            </p:stCondLst>
                            <p:childTnLst>
                              <p:par>
                                <p:cTn id="50" presetID="5" presetClass="entr" presetSubtype="10" fill="hold" grpId="0" nodeType="clickEffect" nodePh="1">
                                  <p:stCondLst>
                                    <p:cond delay="0"/>
                                  </p:stCondLst>
                                  <p:endCondLst>
                                    <p:cond evt="begin" delay="0">
                                      <p:tn val="50"/>
                                    </p:cond>
                                  </p:endCondLst>
                                  <p:childTnLst>
                                    <p:set>
                                      <p:cBhvr>
                                        <p:cTn id="51" dur="1" fill="hold">
                                          <p:stCondLst>
                                            <p:cond delay="0"/>
                                          </p:stCondLst>
                                        </p:cTn>
                                        <p:tgtEl>
                                          <p:spTgt spid="109614"/>
                                        </p:tgtEl>
                                        <p:attrNameLst>
                                          <p:attrName>style.visibility</p:attrName>
                                        </p:attrNameLst>
                                      </p:cBhvr>
                                      <p:to>
                                        <p:strVal val="visible"/>
                                      </p:to>
                                    </p:set>
                                    <p:animEffect transition="in" filter="checkerboard(across)">
                                      <p:cBhvr>
                                        <p:cTn id="52" dur="500"/>
                                        <p:tgtEl>
                                          <p:spTgt spid="1096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614" grpId="0"/>
      <p:bldP spid="10961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189186"/>
            <a:ext cx="6710764" cy="6653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82438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
        <p:nvSpPr>
          <p:cNvPr id="3" name="Title 2"/>
          <p:cNvSpPr>
            <a:spLocks noGrp="1"/>
          </p:cNvSpPr>
          <p:nvPr>
            <p:ph type="title"/>
          </p:nvPr>
        </p:nvSpPr>
        <p:spPr/>
        <p:txBody>
          <a:bodyPr/>
          <a:lstStyle/>
          <a:p>
            <a:endParaRPr lang="en-US"/>
          </a:p>
        </p:txBody>
      </p:sp>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523539"/>
            <a:ext cx="6400800" cy="58109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619764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1" name="Rectangle 3"/>
          <p:cNvSpPr>
            <a:spLocks noGrp="1" noChangeArrowheads="1"/>
          </p:cNvSpPr>
          <p:nvPr>
            <p:ph type="title"/>
          </p:nvPr>
        </p:nvSpPr>
        <p:spPr>
          <a:xfrm>
            <a:off x="468313" y="0"/>
            <a:ext cx="8229600" cy="1143000"/>
          </a:xfrm>
        </p:spPr>
        <p:txBody>
          <a:bodyPr>
            <a:normAutofit/>
          </a:bodyPr>
          <a:lstStyle/>
          <a:p>
            <a:pPr algn="ctr"/>
            <a:r>
              <a:rPr lang="fa-IR" sz="2800" dirty="0" smtClean="0">
                <a:solidFill>
                  <a:srgbClr val="0070C0"/>
                </a:solidFill>
                <a:cs typeface="B Nazanin" pitchFamily="2" charset="-78"/>
              </a:rPr>
              <a:t>: نیروی </a:t>
            </a:r>
            <a:r>
              <a:rPr lang="fa-IR" sz="2800" dirty="0">
                <a:solidFill>
                  <a:srgbClr val="0070C0"/>
                </a:solidFill>
                <a:cs typeface="B Nazanin" pitchFamily="2" charset="-78"/>
              </a:rPr>
              <a:t>وارد بر واحد سطح </a:t>
            </a:r>
            <a:r>
              <a:rPr lang="en-US" sz="2800" dirty="0" smtClean="0">
                <a:solidFill>
                  <a:srgbClr val="CC0000"/>
                </a:solidFill>
                <a:effectLst>
                  <a:outerShdw blurRad="38100" dist="38100" dir="2700000" algn="tl">
                    <a:srgbClr val="C0C0C0"/>
                  </a:outerShdw>
                </a:effectLst>
                <a:latin typeface="+mn-lt"/>
                <a:ea typeface="+mn-ea"/>
                <a:cs typeface="B Zar" pitchFamily="2" charset="-78"/>
              </a:rPr>
              <a:t>Pressure</a:t>
            </a:r>
            <a:r>
              <a:rPr lang="fa-IR" sz="2800" dirty="0" smtClean="0">
                <a:solidFill>
                  <a:srgbClr val="CC0000"/>
                </a:solidFill>
                <a:effectLst>
                  <a:outerShdw blurRad="38100" dist="38100" dir="2700000" algn="tl">
                    <a:srgbClr val="C0C0C0"/>
                  </a:outerShdw>
                </a:effectLst>
                <a:latin typeface="+mn-lt"/>
                <a:ea typeface="+mn-ea"/>
                <a:cs typeface="B Zar" pitchFamily="2" charset="-78"/>
              </a:rPr>
              <a:t> فشار   </a:t>
            </a:r>
            <a:endParaRPr lang="en-US" sz="2800" dirty="0">
              <a:solidFill>
                <a:srgbClr val="CC0000"/>
              </a:solidFill>
              <a:effectLst>
                <a:outerShdw blurRad="38100" dist="38100" dir="2700000" algn="tl">
                  <a:srgbClr val="C0C0C0"/>
                </a:outerShdw>
              </a:effectLst>
              <a:latin typeface="+mn-lt"/>
              <a:ea typeface="+mn-ea"/>
              <a:cs typeface="B Zar" pitchFamily="2" charset="-78"/>
            </a:endParaRPr>
          </a:p>
        </p:txBody>
      </p:sp>
      <p:graphicFrame>
        <p:nvGraphicFramePr>
          <p:cNvPr id="1026" name="Object 5"/>
          <p:cNvGraphicFramePr>
            <a:graphicFrameLocks noGrp="1" noChangeAspect="1"/>
          </p:cNvGraphicFramePr>
          <p:nvPr>
            <p:ph sz="quarter" idx="2"/>
            <p:extLst>
              <p:ext uri="{D42A27DB-BD31-4B8C-83A1-F6EECF244321}">
                <p14:modId xmlns:p14="http://schemas.microsoft.com/office/powerpoint/2010/main" val="3528942476"/>
              </p:ext>
            </p:extLst>
          </p:nvPr>
        </p:nvGraphicFramePr>
        <p:xfrm>
          <a:off x="465932" y="1219200"/>
          <a:ext cx="950912" cy="911225"/>
        </p:xfrm>
        <a:graphic>
          <a:graphicData uri="http://schemas.openxmlformats.org/presentationml/2006/ole">
            <mc:AlternateContent xmlns:mc="http://schemas.openxmlformats.org/markup-compatibility/2006">
              <mc:Choice xmlns:v="urn:schemas-microsoft-com:vml" Requires="v">
                <p:oleObj spid="_x0000_s29880" name="Equation" r:id="rId3" imgW="457200" imgH="406080" progId="Equation.3">
                  <p:embed/>
                </p:oleObj>
              </mc:Choice>
              <mc:Fallback>
                <p:oleObj name="Equation" r:id="rId3" imgW="457200" imgH="406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5932" y="1219200"/>
                        <a:ext cx="950912" cy="911225"/>
                      </a:xfrm>
                      <a:prstGeom prst="rect">
                        <a:avLst/>
                      </a:prstGeom>
                      <a:noFill/>
                      <a:ln>
                        <a:noFill/>
                      </a:ln>
                      <a:effectLst/>
                    </p:spPr>
                  </p:pic>
                </p:oleObj>
              </mc:Fallback>
            </mc:AlternateContent>
          </a:graphicData>
        </a:graphic>
      </p:graphicFrame>
      <p:sp>
        <p:nvSpPr>
          <p:cNvPr id="1034" name="Line 8"/>
          <p:cNvSpPr>
            <a:spLocks noChangeShapeType="1"/>
          </p:cNvSpPr>
          <p:nvPr/>
        </p:nvSpPr>
        <p:spPr bwMode="auto">
          <a:xfrm>
            <a:off x="144463" y="981075"/>
            <a:ext cx="874871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5" name="Rectangle 9"/>
          <p:cNvSpPr>
            <a:spLocks noChangeArrowheads="1"/>
          </p:cNvSpPr>
          <p:nvPr/>
        </p:nvSpPr>
        <p:spPr bwMode="auto">
          <a:xfrm>
            <a:off x="7086600" y="4437063"/>
            <a:ext cx="1884363" cy="43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rtl="1">
              <a:spcBef>
                <a:spcPct val="20000"/>
              </a:spcBef>
              <a:buFontTx/>
              <a:buChar char="•"/>
            </a:pPr>
            <a:r>
              <a:rPr lang="fa-IR" sz="2800" b="1" dirty="0">
                <a:solidFill>
                  <a:srgbClr val="CC0000"/>
                </a:solidFill>
                <a:effectLst>
                  <a:outerShdw blurRad="38100" dist="38100" dir="2700000" algn="tl">
                    <a:srgbClr val="C0C0C0"/>
                  </a:outerShdw>
                </a:effectLst>
                <a:cs typeface="B Zar" pitchFamily="2" charset="-78"/>
              </a:rPr>
              <a:t>واحدها</a:t>
            </a:r>
            <a:r>
              <a:rPr lang="fa-IR" sz="2800" dirty="0">
                <a:solidFill>
                  <a:srgbClr val="FF3300"/>
                </a:solidFill>
                <a:cs typeface="Arial" charset="0"/>
              </a:rPr>
              <a:t>  </a:t>
            </a:r>
          </a:p>
          <a:p>
            <a:pPr marL="342900" indent="-342900" rtl="1">
              <a:spcBef>
                <a:spcPct val="20000"/>
              </a:spcBef>
              <a:buFontTx/>
              <a:buChar char="•"/>
            </a:pPr>
            <a:endParaRPr lang="en-US" sz="2800" dirty="0">
              <a:solidFill>
                <a:srgbClr val="FF3300"/>
              </a:solidFill>
              <a:cs typeface="Arial" charset="0"/>
            </a:endParaRPr>
          </a:p>
        </p:txBody>
      </p:sp>
      <p:graphicFrame>
        <p:nvGraphicFramePr>
          <p:cNvPr id="1027" name="Object 17"/>
          <p:cNvGraphicFramePr>
            <a:graphicFrameLocks noChangeAspect="1"/>
          </p:cNvGraphicFramePr>
          <p:nvPr>
            <p:extLst>
              <p:ext uri="{D42A27DB-BD31-4B8C-83A1-F6EECF244321}">
                <p14:modId xmlns:p14="http://schemas.microsoft.com/office/powerpoint/2010/main" val="1702112369"/>
              </p:ext>
            </p:extLst>
          </p:nvPr>
        </p:nvGraphicFramePr>
        <p:xfrm>
          <a:off x="262759" y="2438400"/>
          <a:ext cx="1493837" cy="1004888"/>
        </p:xfrm>
        <a:graphic>
          <a:graphicData uri="http://schemas.openxmlformats.org/presentationml/2006/ole">
            <mc:AlternateContent xmlns:mc="http://schemas.openxmlformats.org/markup-compatibility/2006">
              <mc:Choice xmlns:v="urn:schemas-microsoft-com:vml" Requires="v">
                <p:oleObj spid="_x0000_s29881" name="Equation" r:id="rId5" imgW="583920" imgH="393480" progId="Equation.3">
                  <p:embed/>
                </p:oleObj>
              </mc:Choice>
              <mc:Fallback>
                <p:oleObj name="Equation" r:id="rId5" imgW="583920" imgH="3934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2759" y="2438400"/>
                        <a:ext cx="1493837" cy="1004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28" name="Object 19"/>
          <p:cNvGraphicFramePr>
            <a:graphicFrameLocks noChangeAspect="1"/>
          </p:cNvGraphicFramePr>
          <p:nvPr>
            <p:extLst>
              <p:ext uri="{D42A27DB-BD31-4B8C-83A1-F6EECF244321}">
                <p14:modId xmlns:p14="http://schemas.microsoft.com/office/powerpoint/2010/main" val="4111475537"/>
              </p:ext>
            </p:extLst>
          </p:nvPr>
        </p:nvGraphicFramePr>
        <p:xfrm>
          <a:off x="223838" y="4135438"/>
          <a:ext cx="5192712" cy="517525"/>
        </p:xfrm>
        <a:graphic>
          <a:graphicData uri="http://schemas.openxmlformats.org/presentationml/2006/ole">
            <mc:AlternateContent xmlns:mc="http://schemas.openxmlformats.org/markup-compatibility/2006">
              <mc:Choice xmlns:v="urn:schemas-microsoft-com:vml" Requires="v">
                <p:oleObj spid="_x0000_s29882" name="Equation" r:id="rId7" imgW="2031840" imgH="203040" progId="Equation.3">
                  <p:embed/>
                </p:oleObj>
              </mc:Choice>
              <mc:Fallback>
                <p:oleObj name="Equation" r:id="rId7" imgW="2031840" imgH="203040" progId="Equation.3">
                  <p:embed/>
                  <p:pic>
                    <p:nvPicPr>
                      <p:cNvPr id="0" name=""/>
                      <p:cNvPicPr>
                        <a:picLocks noChangeAspect="1" noChangeArrowheads="1"/>
                      </p:cNvPicPr>
                      <p:nvPr/>
                    </p:nvPicPr>
                    <p:blipFill>
                      <a:blip r:embed="rId8"/>
                      <a:srcRect/>
                      <a:stretch>
                        <a:fillRect/>
                      </a:stretch>
                    </p:blipFill>
                    <p:spPr bwMode="auto">
                      <a:xfrm>
                        <a:off x="223838" y="4135438"/>
                        <a:ext cx="5192712" cy="517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29" name="Object 24"/>
          <p:cNvGraphicFramePr>
            <a:graphicFrameLocks noChangeAspect="1"/>
          </p:cNvGraphicFramePr>
          <p:nvPr>
            <p:extLst>
              <p:ext uri="{D42A27DB-BD31-4B8C-83A1-F6EECF244321}">
                <p14:modId xmlns:p14="http://schemas.microsoft.com/office/powerpoint/2010/main" val="1785995641"/>
              </p:ext>
            </p:extLst>
          </p:nvPr>
        </p:nvGraphicFramePr>
        <p:xfrm>
          <a:off x="300832" y="4870450"/>
          <a:ext cx="4608512" cy="550862"/>
        </p:xfrm>
        <a:graphic>
          <a:graphicData uri="http://schemas.openxmlformats.org/presentationml/2006/ole">
            <mc:AlternateContent xmlns:mc="http://schemas.openxmlformats.org/markup-compatibility/2006">
              <mc:Choice xmlns:v="urn:schemas-microsoft-com:vml" Requires="v">
                <p:oleObj spid="_x0000_s29883" name="Equation" r:id="rId9" imgW="1803240" imgH="215640" progId="Equation.3">
                  <p:embed/>
                </p:oleObj>
              </mc:Choice>
              <mc:Fallback>
                <p:oleObj name="Equation" r:id="rId9" imgW="1803240" imgH="215640" progId="Equation.3">
                  <p:embed/>
                  <p:pic>
                    <p:nvPicPr>
                      <p:cNvPr id="0" name=""/>
                      <p:cNvPicPr>
                        <a:picLocks noChangeAspect="1" noChangeArrowheads="1"/>
                      </p:cNvPicPr>
                      <p:nvPr/>
                    </p:nvPicPr>
                    <p:blipFill>
                      <a:blip r:embed="rId10"/>
                      <a:srcRect/>
                      <a:stretch>
                        <a:fillRect/>
                      </a:stretch>
                    </p:blipFill>
                    <p:spPr bwMode="auto">
                      <a:xfrm>
                        <a:off x="300832" y="4870450"/>
                        <a:ext cx="4608512" cy="5508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1040" name="Picture 2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883721" y="973192"/>
            <a:ext cx="5103008"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Object 2"/>
          <p:cNvGraphicFramePr>
            <a:graphicFrameLocks noChangeAspect="1"/>
          </p:cNvGraphicFramePr>
          <p:nvPr>
            <p:extLst>
              <p:ext uri="{D42A27DB-BD31-4B8C-83A1-F6EECF244321}">
                <p14:modId xmlns:p14="http://schemas.microsoft.com/office/powerpoint/2010/main" val="2101904831"/>
              </p:ext>
            </p:extLst>
          </p:nvPr>
        </p:nvGraphicFramePr>
        <p:xfrm>
          <a:off x="12700" y="5715000"/>
          <a:ext cx="4900613" cy="550863"/>
        </p:xfrm>
        <a:graphic>
          <a:graphicData uri="http://schemas.openxmlformats.org/presentationml/2006/ole">
            <mc:AlternateContent xmlns:mc="http://schemas.openxmlformats.org/markup-compatibility/2006">
              <mc:Choice xmlns:v="urn:schemas-microsoft-com:vml" Requires="v">
                <p:oleObj spid="_x0000_s29884" name="Equation" r:id="rId12" imgW="1917360" imgH="215640" progId="Equation.3">
                  <p:embed/>
                </p:oleObj>
              </mc:Choice>
              <mc:Fallback>
                <p:oleObj name="Equation" r:id="rId12" imgW="1917360" imgH="215640" progId="Equation.3">
                  <p:embed/>
                  <p:pic>
                    <p:nvPicPr>
                      <p:cNvPr id="0" name="Object 24"/>
                      <p:cNvPicPr>
                        <a:picLocks noChangeAspect="1" noChangeArrowheads="1"/>
                      </p:cNvPicPr>
                      <p:nvPr/>
                    </p:nvPicPr>
                    <p:blipFill>
                      <a:blip r:embed="rId13"/>
                      <a:srcRect/>
                      <a:stretch>
                        <a:fillRect/>
                      </a:stretch>
                    </p:blipFill>
                    <p:spPr bwMode="auto">
                      <a:xfrm>
                        <a:off x="12700" y="5715000"/>
                        <a:ext cx="4900613" cy="550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37630132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26" name="Rectangle 2"/>
          <p:cNvSpPr>
            <a:spLocks noGrp="1" noChangeArrowheads="1"/>
          </p:cNvSpPr>
          <p:nvPr>
            <p:ph type="body" idx="1"/>
          </p:nvPr>
        </p:nvSpPr>
        <p:spPr>
          <a:xfrm>
            <a:off x="533400" y="533400"/>
            <a:ext cx="8229600" cy="4525963"/>
          </a:xfrm>
        </p:spPr>
        <p:txBody>
          <a:bodyPr>
            <a:normAutofit/>
          </a:bodyPr>
          <a:lstStyle/>
          <a:p>
            <a:pPr algn="justLow" rtl="1" eaLnBrk="1" hangingPunct="1">
              <a:buFontTx/>
              <a:buNone/>
              <a:defRPr/>
            </a:pPr>
            <a:r>
              <a:rPr lang="ar-SA" b="1" dirty="0" smtClean="0">
                <a:solidFill>
                  <a:srgbClr val="CC0000"/>
                </a:solidFill>
                <a:effectLst>
                  <a:outerShdw blurRad="38100" dist="38100" dir="2700000" algn="tl">
                    <a:srgbClr val="C0C0C0"/>
                  </a:outerShdw>
                </a:effectLst>
                <a:cs typeface="B Nazanin" pitchFamily="2" charset="-78"/>
              </a:rPr>
              <a:t>فشار بخار آب (</a:t>
            </a:r>
            <a:r>
              <a:rPr lang="en-US" b="1" dirty="0" smtClean="0">
                <a:solidFill>
                  <a:srgbClr val="CC0000"/>
                </a:solidFill>
                <a:effectLst>
                  <a:outerShdw blurRad="38100" dist="38100" dir="2700000" algn="tl">
                    <a:srgbClr val="C0C0C0"/>
                  </a:outerShdw>
                </a:effectLst>
                <a:cs typeface="B Nazanin" pitchFamily="2" charset="-78"/>
              </a:rPr>
              <a:t>Water </a:t>
            </a:r>
            <a:r>
              <a:rPr lang="en-US" b="1" dirty="0" err="1" smtClean="0">
                <a:solidFill>
                  <a:srgbClr val="CC0000"/>
                </a:solidFill>
                <a:effectLst>
                  <a:outerShdw blurRad="38100" dist="38100" dir="2700000" algn="tl">
                    <a:srgbClr val="C0C0C0"/>
                  </a:outerShdw>
                </a:effectLst>
                <a:cs typeface="B Nazanin" pitchFamily="2" charset="-78"/>
              </a:rPr>
              <a:t>Vaper</a:t>
            </a:r>
            <a:r>
              <a:rPr lang="en-US" b="1" dirty="0" smtClean="0">
                <a:solidFill>
                  <a:srgbClr val="CC0000"/>
                </a:solidFill>
                <a:effectLst>
                  <a:outerShdw blurRad="38100" dist="38100" dir="2700000" algn="tl">
                    <a:srgbClr val="C0C0C0"/>
                  </a:outerShdw>
                </a:effectLst>
                <a:cs typeface="B Nazanin" pitchFamily="2" charset="-78"/>
              </a:rPr>
              <a:t> Pressure</a:t>
            </a:r>
            <a:r>
              <a:rPr lang="ar-SA" b="1" dirty="0" smtClean="0">
                <a:solidFill>
                  <a:srgbClr val="CC0000"/>
                </a:solidFill>
                <a:effectLst>
                  <a:outerShdw blurRad="38100" dist="38100" dir="2700000" algn="tl">
                    <a:srgbClr val="C0C0C0"/>
                  </a:outerShdw>
                </a:effectLst>
                <a:cs typeface="B Nazanin" pitchFamily="2" charset="-78"/>
              </a:rPr>
              <a:t>)</a:t>
            </a:r>
            <a:endParaRPr lang="ar-SA" dirty="0" smtClean="0">
              <a:solidFill>
                <a:srgbClr val="CC0000"/>
              </a:solidFill>
              <a:effectLst>
                <a:outerShdw blurRad="38100" dist="38100" dir="2700000" algn="tl">
                  <a:srgbClr val="C0C0C0"/>
                </a:outerShdw>
              </a:effectLst>
              <a:cs typeface="B Nazanin" pitchFamily="2" charset="-78"/>
            </a:endParaRPr>
          </a:p>
          <a:p>
            <a:pPr algn="justLow" rtl="1" eaLnBrk="1" hangingPunct="1">
              <a:defRPr/>
            </a:pPr>
            <a:r>
              <a:rPr lang="ar-SA" sz="2800" b="1" dirty="0">
                <a:solidFill>
                  <a:srgbClr val="0070C0"/>
                </a:solidFill>
                <a:cs typeface="B Nazanin" pitchFamily="2" charset="-78"/>
              </a:rPr>
              <a:t>فشار جزیی مربوط به بخار آب موجود در اتمسفر را فشار بخار آب می‌گویند.</a:t>
            </a:r>
            <a:endParaRPr lang="fa-IR" sz="2800" b="1" dirty="0">
              <a:solidFill>
                <a:srgbClr val="0070C0"/>
              </a:solidFill>
              <a:cs typeface="B Nazanin" pitchFamily="2" charset="-78"/>
            </a:endParaRPr>
          </a:p>
          <a:p>
            <a:pPr algn="justLow" rtl="1" eaLnBrk="1" hangingPunct="1">
              <a:defRPr/>
            </a:pPr>
            <a:endParaRPr lang="fa-IR" dirty="0" smtClean="0">
              <a:cs typeface="B Nazanin" pitchFamily="2" charset="-78"/>
            </a:endParaRPr>
          </a:p>
          <a:p>
            <a:pPr algn="justLow" rtl="1">
              <a:lnSpc>
                <a:spcPct val="90000"/>
              </a:lnSpc>
              <a:buNone/>
              <a:defRPr/>
            </a:pPr>
            <a:r>
              <a:rPr lang="ar-SA" sz="2800" b="1" dirty="0">
                <a:solidFill>
                  <a:srgbClr val="CC0000"/>
                </a:solidFill>
                <a:effectLst>
                  <a:outerShdw blurRad="38100" dist="38100" dir="2700000" algn="tl">
                    <a:srgbClr val="C0C0C0"/>
                  </a:outerShdw>
                </a:effectLst>
                <a:cs typeface="B Nazanin" pitchFamily="2" charset="-78"/>
              </a:rPr>
              <a:t>فشار بخار اشباع (</a:t>
            </a:r>
            <a:r>
              <a:rPr lang="en-US" sz="2800" b="1" dirty="0">
                <a:solidFill>
                  <a:srgbClr val="CC0000"/>
                </a:solidFill>
                <a:effectLst>
                  <a:outerShdw blurRad="38100" dist="38100" dir="2700000" algn="tl">
                    <a:srgbClr val="C0C0C0"/>
                  </a:outerShdw>
                </a:effectLst>
                <a:cs typeface="B Nazanin" pitchFamily="2" charset="-78"/>
              </a:rPr>
              <a:t>Saturation </a:t>
            </a:r>
            <a:r>
              <a:rPr lang="en-US" sz="2800" b="1" dirty="0" err="1">
                <a:solidFill>
                  <a:srgbClr val="CC0000"/>
                </a:solidFill>
                <a:effectLst>
                  <a:outerShdw blurRad="38100" dist="38100" dir="2700000" algn="tl">
                    <a:srgbClr val="C0C0C0"/>
                  </a:outerShdw>
                </a:effectLst>
                <a:cs typeface="B Nazanin" pitchFamily="2" charset="-78"/>
              </a:rPr>
              <a:t>Vaper</a:t>
            </a:r>
            <a:r>
              <a:rPr lang="en-US" sz="2800" b="1" dirty="0">
                <a:solidFill>
                  <a:srgbClr val="CC0000"/>
                </a:solidFill>
                <a:effectLst>
                  <a:outerShdw blurRad="38100" dist="38100" dir="2700000" algn="tl">
                    <a:srgbClr val="C0C0C0"/>
                  </a:outerShdw>
                </a:effectLst>
                <a:cs typeface="B Nazanin" pitchFamily="2" charset="-78"/>
              </a:rPr>
              <a:t> Pressure</a:t>
            </a:r>
            <a:r>
              <a:rPr lang="ar-SA" sz="2800" b="1" dirty="0">
                <a:solidFill>
                  <a:srgbClr val="CC0000"/>
                </a:solidFill>
                <a:effectLst>
                  <a:outerShdw blurRad="38100" dist="38100" dir="2700000" algn="tl">
                    <a:srgbClr val="C0C0C0"/>
                  </a:outerShdw>
                </a:effectLst>
                <a:cs typeface="B Nazanin" pitchFamily="2" charset="-78"/>
              </a:rPr>
              <a:t>)</a:t>
            </a:r>
            <a:endParaRPr lang="ar-SA" sz="2800" dirty="0">
              <a:solidFill>
                <a:srgbClr val="CC0000"/>
              </a:solidFill>
              <a:effectLst>
                <a:outerShdw blurRad="38100" dist="38100" dir="2700000" algn="tl">
                  <a:srgbClr val="C0C0C0"/>
                </a:outerShdw>
              </a:effectLst>
              <a:cs typeface="B Nazanin" pitchFamily="2" charset="-78"/>
            </a:endParaRPr>
          </a:p>
          <a:p>
            <a:pPr algn="justLow" rtl="1">
              <a:lnSpc>
                <a:spcPct val="90000"/>
              </a:lnSpc>
              <a:defRPr/>
            </a:pPr>
            <a:r>
              <a:rPr lang="ar-SA" sz="2800" b="1" dirty="0">
                <a:solidFill>
                  <a:srgbClr val="0070C0"/>
                </a:solidFill>
                <a:cs typeface="B Nazanin" pitchFamily="2" charset="-78"/>
              </a:rPr>
              <a:t>عبارت است از حداكثر فشار بخار آب در یك دمای معین كه مقدار آن در هر دما، ثابت است</a:t>
            </a:r>
            <a:r>
              <a:rPr lang="ar-SA" sz="2800" dirty="0">
                <a:cs typeface="B Nazanin" pitchFamily="2" charset="-78"/>
              </a:rPr>
              <a:t>. </a:t>
            </a:r>
            <a:endParaRPr lang="en-US" dirty="0" smtClean="0">
              <a:cs typeface="B Nazanin" pitchFamily="2" charset="-78"/>
            </a:endParaRPr>
          </a:p>
        </p:txBody>
      </p:sp>
    </p:spTree>
    <p:extLst>
      <p:ext uri="{BB962C8B-B14F-4D97-AF65-F5344CB8AC3E}">
        <p14:creationId xmlns:p14="http://schemas.microsoft.com/office/powerpoint/2010/main" val="1945797085"/>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4889" y="304800"/>
            <a:ext cx="7978094" cy="6495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1010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18" name="Rectangle 2"/>
          <p:cNvSpPr>
            <a:spLocks noGrp="1" noChangeArrowheads="1"/>
          </p:cNvSpPr>
          <p:nvPr>
            <p:ph type="body" idx="1"/>
          </p:nvPr>
        </p:nvSpPr>
        <p:spPr>
          <a:xfrm>
            <a:off x="533400" y="381001"/>
            <a:ext cx="8229600" cy="2819400"/>
          </a:xfrm>
        </p:spPr>
        <p:txBody>
          <a:bodyPr>
            <a:normAutofit/>
          </a:bodyPr>
          <a:lstStyle/>
          <a:p>
            <a:pPr algn="justLow" rtl="1" eaLnBrk="1" hangingPunct="1">
              <a:buFontTx/>
              <a:buNone/>
              <a:defRPr/>
            </a:pPr>
            <a:r>
              <a:rPr lang="ar-SA" b="1" dirty="0" smtClean="0">
                <a:solidFill>
                  <a:srgbClr val="CC0000"/>
                </a:solidFill>
                <a:effectLst>
                  <a:outerShdw blurRad="38100" dist="38100" dir="2700000" algn="tl">
                    <a:srgbClr val="C0C0C0"/>
                  </a:outerShdw>
                </a:effectLst>
                <a:cs typeface="B Nazanin" pitchFamily="2" charset="-78"/>
              </a:rPr>
              <a:t>كمبود اشباع (</a:t>
            </a:r>
            <a:r>
              <a:rPr lang="en-US" b="1" dirty="0" smtClean="0">
                <a:solidFill>
                  <a:srgbClr val="CC0000"/>
                </a:solidFill>
                <a:effectLst>
                  <a:outerShdw blurRad="38100" dist="38100" dir="2700000" algn="tl">
                    <a:srgbClr val="C0C0C0"/>
                  </a:outerShdw>
                </a:effectLst>
                <a:cs typeface="B Nazanin" pitchFamily="2" charset="-78"/>
              </a:rPr>
              <a:t>Moisture </a:t>
            </a:r>
            <a:r>
              <a:rPr lang="en-US" b="1" dirty="0" err="1" smtClean="0">
                <a:solidFill>
                  <a:srgbClr val="CC0000"/>
                </a:solidFill>
                <a:effectLst>
                  <a:outerShdw blurRad="38100" dist="38100" dir="2700000" algn="tl">
                    <a:srgbClr val="C0C0C0"/>
                  </a:outerShdw>
                </a:effectLst>
                <a:cs typeface="B Nazanin" pitchFamily="2" charset="-78"/>
              </a:rPr>
              <a:t>Dificit</a:t>
            </a:r>
            <a:r>
              <a:rPr lang="ar-SA" b="1" dirty="0" smtClean="0">
                <a:solidFill>
                  <a:srgbClr val="CC0000"/>
                </a:solidFill>
                <a:effectLst>
                  <a:outerShdw blurRad="38100" dist="38100" dir="2700000" algn="tl">
                    <a:srgbClr val="C0C0C0"/>
                  </a:outerShdw>
                </a:effectLst>
                <a:cs typeface="B Nazanin" pitchFamily="2" charset="-78"/>
              </a:rPr>
              <a:t>)</a:t>
            </a:r>
            <a:r>
              <a:rPr lang="fa-IR" b="1" dirty="0" smtClean="0">
                <a:solidFill>
                  <a:srgbClr val="CC0000"/>
                </a:solidFill>
                <a:effectLst>
                  <a:outerShdw blurRad="38100" dist="38100" dir="2700000" algn="tl">
                    <a:srgbClr val="C0C0C0"/>
                  </a:outerShdw>
                </a:effectLst>
                <a:cs typeface="B Nazanin" pitchFamily="2" charset="-78"/>
              </a:rPr>
              <a:t> و کمبود فشار بخار اشباع</a:t>
            </a:r>
            <a:endParaRPr lang="en-US" b="1" dirty="0" smtClean="0">
              <a:solidFill>
                <a:srgbClr val="CC0000"/>
              </a:solidFill>
              <a:effectLst>
                <a:outerShdw blurRad="38100" dist="38100" dir="2700000" algn="tl">
                  <a:srgbClr val="C0C0C0"/>
                </a:outerShdw>
              </a:effectLst>
              <a:cs typeface="B Nazanin" pitchFamily="2" charset="-78"/>
            </a:endParaRPr>
          </a:p>
          <a:p>
            <a:pPr algn="justLow" rtl="1" eaLnBrk="1" hangingPunct="1">
              <a:buFontTx/>
              <a:buNone/>
              <a:defRPr/>
            </a:pPr>
            <a:endParaRPr lang="ar-SA" dirty="0" smtClean="0">
              <a:solidFill>
                <a:srgbClr val="CC0000"/>
              </a:solidFill>
              <a:effectLst>
                <a:outerShdw blurRad="38100" dist="38100" dir="2700000" algn="tl">
                  <a:srgbClr val="C0C0C0"/>
                </a:outerShdw>
              </a:effectLst>
              <a:cs typeface="B Nazanin" pitchFamily="2" charset="-78"/>
            </a:endParaRPr>
          </a:p>
          <a:p>
            <a:pPr algn="justLow" rtl="1" eaLnBrk="1" hangingPunct="1">
              <a:defRPr/>
            </a:pPr>
            <a:r>
              <a:rPr lang="ar-SA" sz="2800" dirty="0">
                <a:solidFill>
                  <a:srgbClr val="0070C0"/>
                </a:solidFill>
                <a:cs typeface="B Nazanin" pitchFamily="2" charset="-78"/>
              </a:rPr>
              <a:t>نشان دهندة  مقدار رطوبتی است كه بایستی به یك بسته هوا اضافه شود تا بدون تغییر دما، به حالت اشباع درآید. اگر چنانچه بخواهیم مقدار كمبود اشباع را بر اساس فشار بخار آب پیدا كنیم، لازم است كه فشار بخار هوا و فشار بخار اشباع در همان دما را از هم كسر نمائیم.</a:t>
            </a:r>
            <a:endParaRPr lang="en-US" sz="2800" dirty="0">
              <a:solidFill>
                <a:srgbClr val="0070C0"/>
              </a:solidFill>
              <a:cs typeface="B Nazanin" pitchFamily="2" charset="-78"/>
            </a:endParaRPr>
          </a:p>
        </p:txBody>
      </p:sp>
      <p:grpSp>
        <p:nvGrpSpPr>
          <p:cNvPr id="3" name="Group 21"/>
          <p:cNvGrpSpPr>
            <a:grpSpLocks/>
          </p:cNvGrpSpPr>
          <p:nvPr/>
        </p:nvGrpSpPr>
        <p:grpSpPr bwMode="auto">
          <a:xfrm>
            <a:off x="-381000" y="3900489"/>
            <a:ext cx="9266238" cy="820738"/>
            <a:chOff x="-298" y="1124"/>
            <a:chExt cx="5837" cy="517"/>
          </a:xfrm>
        </p:grpSpPr>
        <p:grpSp>
          <p:nvGrpSpPr>
            <p:cNvPr id="4" name="Group 18"/>
            <p:cNvGrpSpPr>
              <a:grpSpLocks/>
            </p:cNvGrpSpPr>
            <p:nvPr/>
          </p:nvGrpSpPr>
          <p:grpSpPr bwMode="auto">
            <a:xfrm>
              <a:off x="3638" y="1124"/>
              <a:ext cx="1901" cy="517"/>
              <a:chOff x="3638" y="1124"/>
              <a:chExt cx="1901" cy="517"/>
            </a:xfrm>
          </p:grpSpPr>
          <p:graphicFrame>
            <p:nvGraphicFramePr>
              <p:cNvPr id="11" name="Object 8"/>
              <p:cNvGraphicFramePr>
                <a:graphicFrameLocks noChangeAspect="1"/>
              </p:cNvGraphicFramePr>
              <p:nvPr>
                <p:extLst>
                  <p:ext uri="{D42A27DB-BD31-4B8C-83A1-F6EECF244321}">
                    <p14:modId xmlns:p14="http://schemas.microsoft.com/office/powerpoint/2010/main" val="2146373070"/>
                  </p:ext>
                </p:extLst>
              </p:nvPr>
            </p:nvGraphicFramePr>
            <p:xfrm>
              <a:off x="4447" y="1124"/>
              <a:ext cx="1092" cy="517"/>
            </p:xfrm>
            <a:graphic>
              <a:graphicData uri="http://schemas.openxmlformats.org/presentationml/2006/ole">
                <mc:AlternateContent xmlns:mc="http://schemas.openxmlformats.org/markup-compatibility/2006">
                  <mc:Choice xmlns:v="urn:schemas-microsoft-com:vml" Requires="v">
                    <p:oleObj spid="_x0000_s31842" name="Equation" r:id="rId3" imgW="482400" imgH="228600" progId="Equation.3">
                      <p:embed/>
                    </p:oleObj>
                  </mc:Choice>
                  <mc:Fallback>
                    <p:oleObj name="Equation" r:id="rId3" imgW="482400" imgH="228600" progId="Equation.3">
                      <p:embed/>
                      <p:pic>
                        <p:nvPicPr>
                          <p:cNvPr id="0" name=""/>
                          <p:cNvPicPr>
                            <a:picLocks noChangeAspect="1" noChangeArrowheads="1"/>
                          </p:cNvPicPr>
                          <p:nvPr/>
                        </p:nvPicPr>
                        <p:blipFill>
                          <a:blip r:embed="rId4"/>
                          <a:srcRect/>
                          <a:stretch>
                            <a:fillRect/>
                          </a:stretch>
                        </p:blipFill>
                        <p:spPr bwMode="auto">
                          <a:xfrm>
                            <a:off x="4447" y="1124"/>
                            <a:ext cx="1092" cy="5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 name="Text Box 10"/>
              <p:cNvSpPr txBox="1">
                <a:spLocks noChangeArrowheads="1"/>
              </p:cNvSpPr>
              <p:nvPr/>
            </p:nvSpPr>
            <p:spPr bwMode="auto">
              <a:xfrm>
                <a:off x="3638" y="1275"/>
                <a:ext cx="941"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eaLnBrk="0" hangingPunct="0">
                  <a:defRPr sz="2000">
                    <a:solidFill>
                      <a:schemeClr val="tx1"/>
                    </a:solidFill>
                    <a:latin typeface="Arial" charset="0"/>
                    <a:cs typeface="B Zar" pitchFamily="2" charset="-78"/>
                  </a:defRPr>
                </a:lvl1pPr>
                <a:lvl2pPr marL="742950" indent="-285750" eaLnBrk="0" hangingPunct="0">
                  <a:defRPr sz="2000">
                    <a:solidFill>
                      <a:schemeClr val="tx1"/>
                    </a:solidFill>
                    <a:latin typeface="Arial" charset="0"/>
                    <a:cs typeface="B Zar" pitchFamily="2" charset="-78"/>
                  </a:defRPr>
                </a:lvl2pPr>
                <a:lvl3pPr marL="1143000" indent="-228600" eaLnBrk="0" hangingPunct="0">
                  <a:defRPr sz="2000">
                    <a:solidFill>
                      <a:schemeClr val="tx1"/>
                    </a:solidFill>
                    <a:latin typeface="Arial" charset="0"/>
                    <a:cs typeface="B Zar" pitchFamily="2" charset="-78"/>
                  </a:defRPr>
                </a:lvl3pPr>
                <a:lvl4pPr marL="1600200" indent="-228600" eaLnBrk="0" hangingPunct="0">
                  <a:defRPr sz="2000">
                    <a:solidFill>
                      <a:schemeClr val="tx1"/>
                    </a:solidFill>
                    <a:latin typeface="Arial" charset="0"/>
                    <a:cs typeface="B Zar" pitchFamily="2" charset="-78"/>
                  </a:defRPr>
                </a:lvl4pPr>
                <a:lvl5pPr marL="2057400" indent="-228600" eaLnBrk="0" hangingPunct="0">
                  <a:defRPr sz="2000">
                    <a:solidFill>
                      <a:schemeClr val="tx1"/>
                    </a:solidFill>
                    <a:latin typeface="Arial" charset="0"/>
                    <a:cs typeface="B Zar" pitchFamily="2" charset="-78"/>
                  </a:defRPr>
                </a:lvl5pPr>
                <a:lvl6pPr marL="2514600" indent="-228600" algn="r" eaLnBrk="0" fontAlgn="base" hangingPunct="0">
                  <a:spcBef>
                    <a:spcPct val="0"/>
                  </a:spcBef>
                  <a:spcAft>
                    <a:spcPct val="0"/>
                  </a:spcAft>
                  <a:defRPr sz="2000">
                    <a:solidFill>
                      <a:schemeClr val="tx1"/>
                    </a:solidFill>
                    <a:latin typeface="Arial" charset="0"/>
                    <a:cs typeface="B Zar" pitchFamily="2" charset="-78"/>
                  </a:defRPr>
                </a:lvl6pPr>
                <a:lvl7pPr marL="2971800" indent="-228600" algn="r" eaLnBrk="0" fontAlgn="base" hangingPunct="0">
                  <a:spcBef>
                    <a:spcPct val="0"/>
                  </a:spcBef>
                  <a:spcAft>
                    <a:spcPct val="0"/>
                  </a:spcAft>
                  <a:defRPr sz="2000">
                    <a:solidFill>
                      <a:schemeClr val="tx1"/>
                    </a:solidFill>
                    <a:latin typeface="Arial" charset="0"/>
                    <a:cs typeface="B Zar" pitchFamily="2" charset="-78"/>
                  </a:defRPr>
                </a:lvl7pPr>
                <a:lvl8pPr marL="3429000" indent="-228600" algn="r" eaLnBrk="0" fontAlgn="base" hangingPunct="0">
                  <a:spcBef>
                    <a:spcPct val="0"/>
                  </a:spcBef>
                  <a:spcAft>
                    <a:spcPct val="0"/>
                  </a:spcAft>
                  <a:defRPr sz="2000">
                    <a:solidFill>
                      <a:schemeClr val="tx1"/>
                    </a:solidFill>
                    <a:latin typeface="Arial" charset="0"/>
                    <a:cs typeface="B Zar" pitchFamily="2" charset="-78"/>
                  </a:defRPr>
                </a:lvl8pPr>
                <a:lvl9pPr marL="3886200" indent="-228600" algn="r" eaLnBrk="0" fontAlgn="base" hangingPunct="0">
                  <a:spcBef>
                    <a:spcPct val="0"/>
                  </a:spcBef>
                  <a:spcAft>
                    <a:spcPct val="0"/>
                  </a:spcAft>
                  <a:defRPr sz="2000">
                    <a:solidFill>
                      <a:schemeClr val="tx1"/>
                    </a:solidFill>
                    <a:latin typeface="Arial" charset="0"/>
                    <a:cs typeface="B Zar" pitchFamily="2" charset="-78"/>
                  </a:defRPr>
                </a:lvl9pPr>
              </a:lstStyle>
              <a:p>
                <a:pPr rtl="1" eaLnBrk="1" hangingPunct="1">
                  <a:buFont typeface="Wingdings" pitchFamily="2" charset="2"/>
                  <a:buNone/>
                </a:pPr>
                <a:r>
                  <a:rPr lang="fa-IR" sz="1800" b="1" i="1" dirty="0" smtClean="0">
                    <a:cs typeface="Zar" pitchFamily="2" charset="-78"/>
                  </a:rPr>
                  <a:t>کمبودفشار  </a:t>
                </a:r>
                <a:r>
                  <a:rPr lang="fa-IR" sz="1800" b="1" i="1" dirty="0">
                    <a:cs typeface="Zar" pitchFamily="2" charset="-78"/>
                  </a:rPr>
                  <a:t>اشباع</a:t>
                </a:r>
                <a:endParaRPr lang="en-US" sz="1800" b="1" i="1" dirty="0">
                  <a:cs typeface="Zar" pitchFamily="2" charset="-78"/>
                </a:endParaRPr>
              </a:p>
            </p:txBody>
          </p:sp>
        </p:grpSp>
        <p:grpSp>
          <p:nvGrpSpPr>
            <p:cNvPr id="5" name="Group 20"/>
            <p:cNvGrpSpPr>
              <a:grpSpLocks/>
            </p:cNvGrpSpPr>
            <p:nvPr/>
          </p:nvGrpSpPr>
          <p:grpSpPr bwMode="auto">
            <a:xfrm>
              <a:off x="-298" y="1238"/>
              <a:ext cx="1963" cy="394"/>
              <a:chOff x="-298" y="1227"/>
              <a:chExt cx="1963" cy="394"/>
            </a:xfrm>
          </p:grpSpPr>
          <p:graphicFrame>
            <p:nvGraphicFramePr>
              <p:cNvPr id="9" name="Object 7"/>
              <p:cNvGraphicFramePr>
                <a:graphicFrameLocks noChangeAspect="1"/>
              </p:cNvGraphicFramePr>
              <p:nvPr>
                <p:extLst>
                  <p:ext uri="{D42A27DB-BD31-4B8C-83A1-F6EECF244321}">
                    <p14:modId xmlns:p14="http://schemas.microsoft.com/office/powerpoint/2010/main" val="1001809561"/>
                  </p:ext>
                </p:extLst>
              </p:nvPr>
            </p:nvGraphicFramePr>
            <p:xfrm>
              <a:off x="789" y="1227"/>
              <a:ext cx="876" cy="394"/>
            </p:xfrm>
            <a:graphic>
              <a:graphicData uri="http://schemas.openxmlformats.org/presentationml/2006/ole">
                <mc:AlternateContent xmlns:mc="http://schemas.openxmlformats.org/markup-compatibility/2006">
                  <mc:Choice xmlns:v="urn:schemas-microsoft-com:vml" Requires="v">
                    <p:oleObj spid="_x0000_s31843" name="Equation" r:id="rId5" imgW="507960" imgH="228600" progId="Equation.3">
                      <p:embed/>
                    </p:oleObj>
                  </mc:Choice>
                  <mc:Fallback>
                    <p:oleObj name="Equation" r:id="rId5" imgW="507960" imgH="228600" progId="Equation.3">
                      <p:embed/>
                      <p:pic>
                        <p:nvPicPr>
                          <p:cNvPr id="0" name=""/>
                          <p:cNvPicPr>
                            <a:picLocks noChangeAspect="1" noChangeArrowheads="1"/>
                          </p:cNvPicPr>
                          <p:nvPr/>
                        </p:nvPicPr>
                        <p:blipFill>
                          <a:blip r:embed="rId6"/>
                          <a:srcRect/>
                          <a:stretch>
                            <a:fillRect/>
                          </a:stretch>
                        </p:blipFill>
                        <p:spPr bwMode="auto">
                          <a:xfrm>
                            <a:off x="789" y="1227"/>
                            <a:ext cx="876" cy="394"/>
                          </a:xfrm>
                          <a:prstGeom prst="rect">
                            <a:avLst/>
                          </a:prstGeom>
                          <a:noFill/>
                          <a:ln>
                            <a:noFill/>
                          </a:ln>
                          <a:effectLst/>
                        </p:spPr>
                      </p:pic>
                    </p:oleObj>
                  </mc:Fallback>
                </mc:AlternateContent>
              </a:graphicData>
            </a:graphic>
          </p:graphicFrame>
          <p:sp>
            <p:nvSpPr>
              <p:cNvPr id="10" name="Text Box 13"/>
              <p:cNvSpPr txBox="1">
                <a:spLocks noChangeArrowheads="1"/>
              </p:cNvSpPr>
              <p:nvPr/>
            </p:nvSpPr>
            <p:spPr bwMode="auto">
              <a:xfrm>
                <a:off x="-298" y="1299"/>
                <a:ext cx="1114"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eaLnBrk="0" hangingPunct="0">
                  <a:defRPr sz="2000">
                    <a:solidFill>
                      <a:schemeClr val="tx1"/>
                    </a:solidFill>
                    <a:latin typeface="Arial" charset="0"/>
                    <a:cs typeface="B Zar" pitchFamily="2" charset="-78"/>
                  </a:defRPr>
                </a:lvl1pPr>
                <a:lvl2pPr marL="742950" indent="-285750" eaLnBrk="0" hangingPunct="0">
                  <a:defRPr sz="2000">
                    <a:solidFill>
                      <a:schemeClr val="tx1"/>
                    </a:solidFill>
                    <a:latin typeface="Arial" charset="0"/>
                    <a:cs typeface="B Zar" pitchFamily="2" charset="-78"/>
                  </a:defRPr>
                </a:lvl2pPr>
                <a:lvl3pPr marL="1143000" indent="-228600" eaLnBrk="0" hangingPunct="0">
                  <a:defRPr sz="2000">
                    <a:solidFill>
                      <a:schemeClr val="tx1"/>
                    </a:solidFill>
                    <a:latin typeface="Arial" charset="0"/>
                    <a:cs typeface="B Zar" pitchFamily="2" charset="-78"/>
                  </a:defRPr>
                </a:lvl3pPr>
                <a:lvl4pPr marL="1600200" indent="-228600" eaLnBrk="0" hangingPunct="0">
                  <a:defRPr sz="2000">
                    <a:solidFill>
                      <a:schemeClr val="tx1"/>
                    </a:solidFill>
                    <a:latin typeface="Arial" charset="0"/>
                    <a:cs typeface="B Zar" pitchFamily="2" charset="-78"/>
                  </a:defRPr>
                </a:lvl4pPr>
                <a:lvl5pPr marL="2057400" indent="-228600" eaLnBrk="0" hangingPunct="0">
                  <a:defRPr sz="2000">
                    <a:solidFill>
                      <a:schemeClr val="tx1"/>
                    </a:solidFill>
                    <a:latin typeface="Arial" charset="0"/>
                    <a:cs typeface="B Zar" pitchFamily="2" charset="-78"/>
                  </a:defRPr>
                </a:lvl5pPr>
                <a:lvl6pPr marL="2514600" indent="-228600" algn="r" eaLnBrk="0" fontAlgn="base" hangingPunct="0">
                  <a:spcBef>
                    <a:spcPct val="0"/>
                  </a:spcBef>
                  <a:spcAft>
                    <a:spcPct val="0"/>
                  </a:spcAft>
                  <a:defRPr sz="2000">
                    <a:solidFill>
                      <a:schemeClr val="tx1"/>
                    </a:solidFill>
                    <a:latin typeface="Arial" charset="0"/>
                    <a:cs typeface="B Zar" pitchFamily="2" charset="-78"/>
                  </a:defRPr>
                </a:lvl6pPr>
                <a:lvl7pPr marL="2971800" indent="-228600" algn="r" eaLnBrk="0" fontAlgn="base" hangingPunct="0">
                  <a:spcBef>
                    <a:spcPct val="0"/>
                  </a:spcBef>
                  <a:spcAft>
                    <a:spcPct val="0"/>
                  </a:spcAft>
                  <a:defRPr sz="2000">
                    <a:solidFill>
                      <a:schemeClr val="tx1"/>
                    </a:solidFill>
                    <a:latin typeface="Arial" charset="0"/>
                    <a:cs typeface="B Zar" pitchFamily="2" charset="-78"/>
                  </a:defRPr>
                </a:lvl7pPr>
                <a:lvl8pPr marL="3429000" indent="-228600" algn="r" eaLnBrk="0" fontAlgn="base" hangingPunct="0">
                  <a:spcBef>
                    <a:spcPct val="0"/>
                  </a:spcBef>
                  <a:spcAft>
                    <a:spcPct val="0"/>
                  </a:spcAft>
                  <a:defRPr sz="2000">
                    <a:solidFill>
                      <a:schemeClr val="tx1"/>
                    </a:solidFill>
                    <a:latin typeface="Arial" charset="0"/>
                    <a:cs typeface="B Zar" pitchFamily="2" charset="-78"/>
                  </a:defRPr>
                </a:lvl8pPr>
                <a:lvl9pPr marL="3886200" indent="-228600" algn="r" eaLnBrk="0" fontAlgn="base" hangingPunct="0">
                  <a:spcBef>
                    <a:spcPct val="0"/>
                  </a:spcBef>
                  <a:spcAft>
                    <a:spcPct val="0"/>
                  </a:spcAft>
                  <a:defRPr sz="2000">
                    <a:solidFill>
                      <a:schemeClr val="tx1"/>
                    </a:solidFill>
                    <a:latin typeface="Arial" charset="0"/>
                    <a:cs typeface="B Zar" pitchFamily="2" charset="-78"/>
                  </a:defRPr>
                </a:lvl9pPr>
              </a:lstStyle>
              <a:p>
                <a:pPr algn="r" rtl="1" eaLnBrk="1" hangingPunct="1">
                  <a:buFont typeface="Wingdings" pitchFamily="2" charset="2"/>
                  <a:buNone/>
                </a:pPr>
                <a:r>
                  <a:rPr lang="fa-IR" sz="1800" b="1" i="1" dirty="0">
                    <a:cs typeface="Zar" pitchFamily="2" charset="-78"/>
                  </a:rPr>
                  <a:t>فشار بخار اشباع</a:t>
                </a:r>
                <a:endParaRPr lang="en-US" sz="1800" b="1" i="1" dirty="0">
                  <a:cs typeface="Zar" pitchFamily="2" charset="-78"/>
                </a:endParaRPr>
              </a:p>
            </p:txBody>
          </p:sp>
        </p:grpSp>
        <p:grpSp>
          <p:nvGrpSpPr>
            <p:cNvPr id="6" name="Group 19"/>
            <p:cNvGrpSpPr>
              <a:grpSpLocks/>
            </p:cNvGrpSpPr>
            <p:nvPr/>
          </p:nvGrpSpPr>
          <p:grpSpPr bwMode="auto">
            <a:xfrm>
              <a:off x="1718" y="1235"/>
              <a:ext cx="1724" cy="353"/>
              <a:chOff x="1637" y="1235"/>
              <a:chExt cx="1724" cy="353"/>
            </a:xfrm>
          </p:grpSpPr>
          <p:graphicFrame>
            <p:nvGraphicFramePr>
              <p:cNvPr id="7" name="Object 6"/>
              <p:cNvGraphicFramePr>
                <a:graphicFrameLocks noChangeAspect="1"/>
              </p:cNvGraphicFramePr>
              <p:nvPr>
                <p:extLst>
                  <p:ext uri="{D42A27DB-BD31-4B8C-83A1-F6EECF244321}">
                    <p14:modId xmlns:p14="http://schemas.microsoft.com/office/powerpoint/2010/main" val="537982645"/>
                  </p:ext>
                </p:extLst>
              </p:nvPr>
            </p:nvGraphicFramePr>
            <p:xfrm>
              <a:off x="2414" y="1235"/>
              <a:ext cx="947" cy="353"/>
            </p:xfrm>
            <a:graphic>
              <a:graphicData uri="http://schemas.openxmlformats.org/presentationml/2006/ole">
                <mc:AlternateContent xmlns:mc="http://schemas.openxmlformats.org/markup-compatibility/2006">
                  <mc:Choice xmlns:v="urn:schemas-microsoft-com:vml" Requires="v">
                    <p:oleObj spid="_x0000_s31844" name="Equation" r:id="rId7" imgW="419040" imgH="152280" progId="Equation.3">
                      <p:embed/>
                    </p:oleObj>
                  </mc:Choice>
                  <mc:Fallback>
                    <p:oleObj name="Equation" r:id="rId7" imgW="419040" imgH="152280" progId="Equation.3">
                      <p:embed/>
                      <p:pic>
                        <p:nvPicPr>
                          <p:cNvPr id="0" name=""/>
                          <p:cNvPicPr>
                            <a:picLocks noChangeAspect="1" noChangeArrowheads="1"/>
                          </p:cNvPicPr>
                          <p:nvPr/>
                        </p:nvPicPr>
                        <p:blipFill>
                          <a:blip r:embed="rId8"/>
                          <a:srcRect/>
                          <a:stretch>
                            <a:fillRect/>
                          </a:stretch>
                        </p:blipFill>
                        <p:spPr bwMode="auto">
                          <a:xfrm>
                            <a:off x="2414" y="1235"/>
                            <a:ext cx="947" cy="3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 name="Text Box 16"/>
              <p:cNvSpPr txBox="1">
                <a:spLocks noChangeArrowheads="1"/>
              </p:cNvSpPr>
              <p:nvPr/>
            </p:nvSpPr>
            <p:spPr bwMode="auto">
              <a:xfrm>
                <a:off x="1637" y="1316"/>
                <a:ext cx="816" cy="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lvl1pPr eaLnBrk="0" hangingPunct="0">
                  <a:defRPr sz="2000">
                    <a:solidFill>
                      <a:schemeClr val="tx1"/>
                    </a:solidFill>
                    <a:latin typeface="Arial" charset="0"/>
                    <a:cs typeface="B Zar" pitchFamily="2" charset="-78"/>
                  </a:defRPr>
                </a:lvl1pPr>
                <a:lvl2pPr marL="742950" indent="-285750" eaLnBrk="0" hangingPunct="0">
                  <a:defRPr sz="2000">
                    <a:solidFill>
                      <a:schemeClr val="tx1"/>
                    </a:solidFill>
                    <a:latin typeface="Arial" charset="0"/>
                    <a:cs typeface="B Zar" pitchFamily="2" charset="-78"/>
                  </a:defRPr>
                </a:lvl2pPr>
                <a:lvl3pPr marL="1143000" indent="-228600" eaLnBrk="0" hangingPunct="0">
                  <a:defRPr sz="2000">
                    <a:solidFill>
                      <a:schemeClr val="tx1"/>
                    </a:solidFill>
                    <a:latin typeface="Arial" charset="0"/>
                    <a:cs typeface="B Zar" pitchFamily="2" charset="-78"/>
                  </a:defRPr>
                </a:lvl3pPr>
                <a:lvl4pPr marL="1600200" indent="-228600" eaLnBrk="0" hangingPunct="0">
                  <a:defRPr sz="2000">
                    <a:solidFill>
                      <a:schemeClr val="tx1"/>
                    </a:solidFill>
                    <a:latin typeface="Arial" charset="0"/>
                    <a:cs typeface="B Zar" pitchFamily="2" charset="-78"/>
                  </a:defRPr>
                </a:lvl4pPr>
                <a:lvl5pPr marL="2057400" indent="-228600" eaLnBrk="0" hangingPunct="0">
                  <a:defRPr sz="2000">
                    <a:solidFill>
                      <a:schemeClr val="tx1"/>
                    </a:solidFill>
                    <a:latin typeface="Arial" charset="0"/>
                    <a:cs typeface="B Zar" pitchFamily="2" charset="-78"/>
                  </a:defRPr>
                </a:lvl5pPr>
                <a:lvl6pPr marL="2514600" indent="-228600" algn="r" eaLnBrk="0" fontAlgn="base" hangingPunct="0">
                  <a:spcBef>
                    <a:spcPct val="0"/>
                  </a:spcBef>
                  <a:spcAft>
                    <a:spcPct val="0"/>
                  </a:spcAft>
                  <a:defRPr sz="2000">
                    <a:solidFill>
                      <a:schemeClr val="tx1"/>
                    </a:solidFill>
                    <a:latin typeface="Arial" charset="0"/>
                    <a:cs typeface="B Zar" pitchFamily="2" charset="-78"/>
                  </a:defRPr>
                </a:lvl6pPr>
                <a:lvl7pPr marL="2971800" indent="-228600" algn="r" eaLnBrk="0" fontAlgn="base" hangingPunct="0">
                  <a:spcBef>
                    <a:spcPct val="0"/>
                  </a:spcBef>
                  <a:spcAft>
                    <a:spcPct val="0"/>
                  </a:spcAft>
                  <a:defRPr sz="2000">
                    <a:solidFill>
                      <a:schemeClr val="tx1"/>
                    </a:solidFill>
                    <a:latin typeface="Arial" charset="0"/>
                    <a:cs typeface="B Zar" pitchFamily="2" charset="-78"/>
                  </a:defRPr>
                </a:lvl7pPr>
                <a:lvl8pPr marL="3429000" indent="-228600" algn="r" eaLnBrk="0" fontAlgn="base" hangingPunct="0">
                  <a:spcBef>
                    <a:spcPct val="0"/>
                  </a:spcBef>
                  <a:spcAft>
                    <a:spcPct val="0"/>
                  </a:spcAft>
                  <a:defRPr sz="2000">
                    <a:solidFill>
                      <a:schemeClr val="tx1"/>
                    </a:solidFill>
                    <a:latin typeface="Arial" charset="0"/>
                    <a:cs typeface="B Zar" pitchFamily="2" charset="-78"/>
                  </a:defRPr>
                </a:lvl8pPr>
                <a:lvl9pPr marL="3886200" indent="-228600" algn="r" eaLnBrk="0" fontAlgn="base" hangingPunct="0">
                  <a:spcBef>
                    <a:spcPct val="0"/>
                  </a:spcBef>
                  <a:spcAft>
                    <a:spcPct val="0"/>
                  </a:spcAft>
                  <a:defRPr sz="2000">
                    <a:solidFill>
                      <a:schemeClr val="tx1"/>
                    </a:solidFill>
                    <a:latin typeface="Arial" charset="0"/>
                    <a:cs typeface="B Zar" pitchFamily="2" charset="-78"/>
                  </a:defRPr>
                </a:lvl9pPr>
              </a:lstStyle>
              <a:p>
                <a:pPr rtl="1" eaLnBrk="1" hangingPunct="1">
                  <a:buFont typeface="Wingdings" pitchFamily="2" charset="2"/>
                  <a:buNone/>
                </a:pPr>
                <a:r>
                  <a:rPr lang="fa-IR" sz="1800" b="1" i="1" dirty="0">
                    <a:cs typeface="Zar" pitchFamily="2" charset="-78"/>
                  </a:rPr>
                  <a:t>فشار بخار   ،</a:t>
                </a:r>
                <a:endParaRPr lang="en-US" sz="1800" b="1" i="1" dirty="0">
                  <a:cs typeface="Zar" pitchFamily="2" charset="-78"/>
                </a:endParaRPr>
              </a:p>
            </p:txBody>
          </p:sp>
        </p:grpSp>
      </p:grpSp>
    </p:spTree>
    <p:extLst>
      <p:ext uri="{BB962C8B-B14F-4D97-AF65-F5344CB8AC3E}">
        <p14:creationId xmlns:p14="http://schemas.microsoft.com/office/powerpoint/2010/main" val="333909024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subTnLst>
                                    <p:animClr clrSpc="rgb" dir="cw">
                                      <p:cBhvr override="childStyle">
                                        <p:cTn dur="1" fill="hold" display="0" masterRel="nextClick" afterEffect="1"/>
                                        <p:tgtEl>
                                          <p:spTgt spid="3"/>
                                        </p:tgtEl>
                                        <p:attrNameLst>
                                          <p:attrName>ppt_c</p:attrName>
                                        </p:attrNameLst>
                                      </p:cBhvr>
                                      <p:to>
                                        <a:srgbClr val="B2B2B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2594" name="Rectangle 2"/>
          <p:cNvSpPr>
            <a:spLocks noGrp="1" noChangeArrowheads="1"/>
          </p:cNvSpPr>
          <p:nvPr>
            <p:ph type="body" sz="half" idx="1"/>
          </p:nvPr>
        </p:nvSpPr>
        <p:spPr>
          <a:xfrm>
            <a:off x="457200" y="609600"/>
            <a:ext cx="8291513" cy="4525963"/>
          </a:xfrm>
        </p:spPr>
        <p:txBody>
          <a:bodyPr/>
          <a:lstStyle/>
          <a:p>
            <a:pPr algn="justLow" rtl="1" eaLnBrk="1" hangingPunct="1">
              <a:defRPr/>
            </a:pPr>
            <a:r>
              <a:rPr lang="fa-IR" sz="2800" b="1" dirty="0" smtClean="0">
                <a:solidFill>
                  <a:srgbClr val="CC0000"/>
                </a:solidFill>
                <a:effectLst>
                  <a:outerShdw blurRad="38100" dist="38100" dir="2700000" algn="tl">
                    <a:srgbClr val="C0C0C0"/>
                  </a:outerShdw>
                </a:effectLst>
                <a:cs typeface="B Nazanin" pitchFamily="2" charset="-78"/>
              </a:rPr>
              <a:t>تعین رابطه </a:t>
            </a:r>
            <a:r>
              <a:rPr lang="ar-SA" sz="2800" b="1" dirty="0" smtClean="0">
                <a:solidFill>
                  <a:srgbClr val="CC0000"/>
                </a:solidFill>
                <a:effectLst>
                  <a:outerShdw blurRad="38100" dist="38100" dir="2700000" algn="tl">
                    <a:srgbClr val="C0C0C0"/>
                  </a:outerShdw>
                </a:effectLst>
                <a:cs typeface="B Nazanin" pitchFamily="2" charset="-78"/>
              </a:rPr>
              <a:t>رطوبت نسبی </a:t>
            </a:r>
            <a:r>
              <a:rPr lang="fa-IR" sz="2800" b="1" dirty="0" smtClean="0">
                <a:solidFill>
                  <a:srgbClr val="CC0000"/>
                </a:solidFill>
                <a:effectLst>
                  <a:outerShdw blurRad="38100" dist="38100" dir="2700000" algn="tl">
                    <a:srgbClr val="C0C0C0"/>
                  </a:outerShdw>
                </a:effectLst>
                <a:cs typeface="B Nazanin" pitchFamily="2" charset="-78"/>
              </a:rPr>
              <a:t>و فشار بخار</a:t>
            </a:r>
            <a:endParaRPr lang="ar-SA" sz="2800" dirty="0" smtClean="0">
              <a:solidFill>
                <a:srgbClr val="CC0000"/>
              </a:solidFill>
              <a:effectLst>
                <a:outerShdw blurRad="38100" dist="38100" dir="2700000" algn="tl">
                  <a:srgbClr val="C0C0C0"/>
                </a:outerShdw>
              </a:effectLst>
              <a:cs typeface="B Nazanin" pitchFamily="2" charset="-78"/>
            </a:endParaRPr>
          </a:p>
          <a:p>
            <a:pPr algn="justLow" rtl="1" eaLnBrk="1" hangingPunct="1">
              <a:defRPr/>
            </a:pPr>
            <a:r>
              <a:rPr lang="ar-SA" sz="2800" dirty="0" smtClean="0">
                <a:solidFill>
                  <a:srgbClr val="0070C0"/>
                </a:solidFill>
                <a:cs typeface="B Nazanin" pitchFamily="2" charset="-78"/>
              </a:rPr>
              <a:t>رطوبت </a:t>
            </a:r>
            <a:r>
              <a:rPr lang="ar-SA" sz="2800" dirty="0">
                <a:solidFill>
                  <a:srgbClr val="0070C0"/>
                </a:solidFill>
                <a:cs typeface="B Nazanin" pitchFamily="2" charset="-78"/>
              </a:rPr>
              <a:t>نسبی را عموماً بر حسب درصد بیان می‌شود.</a:t>
            </a:r>
          </a:p>
        </p:txBody>
      </p:sp>
      <p:graphicFrame>
        <p:nvGraphicFramePr>
          <p:cNvPr id="6146" name="Object 4"/>
          <p:cNvGraphicFramePr>
            <a:graphicFrameLocks noGrp="1" noChangeAspect="1"/>
          </p:cNvGraphicFramePr>
          <p:nvPr>
            <p:ph sz="half" idx="2"/>
            <p:extLst>
              <p:ext uri="{D42A27DB-BD31-4B8C-83A1-F6EECF244321}">
                <p14:modId xmlns:p14="http://schemas.microsoft.com/office/powerpoint/2010/main" val="1622021858"/>
              </p:ext>
            </p:extLst>
          </p:nvPr>
        </p:nvGraphicFramePr>
        <p:xfrm>
          <a:off x="685800" y="2209800"/>
          <a:ext cx="7704138" cy="1120775"/>
        </p:xfrm>
        <a:graphic>
          <a:graphicData uri="http://schemas.openxmlformats.org/presentationml/2006/ole">
            <mc:AlternateContent xmlns:mc="http://schemas.openxmlformats.org/markup-compatibility/2006">
              <mc:Choice xmlns:v="urn:schemas-microsoft-com:vml" Requires="v">
                <p:oleObj spid="_x0000_s27716" name="Image" r:id="rId3" imgW="7593651" imgH="1104372" progId="Photoshop.Image.8">
                  <p:embed/>
                </p:oleObj>
              </mc:Choice>
              <mc:Fallback>
                <p:oleObj name="Image" r:id="rId3" imgW="7593651" imgH="1104372" progId="Photoshop.Imag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2209800"/>
                        <a:ext cx="7704138" cy="1120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 name="Object 7"/>
          <p:cNvGraphicFramePr>
            <a:graphicFrameLocks noChangeAspect="1"/>
          </p:cNvGraphicFramePr>
          <p:nvPr>
            <p:extLst>
              <p:ext uri="{D42A27DB-BD31-4B8C-83A1-F6EECF244321}">
                <p14:modId xmlns:p14="http://schemas.microsoft.com/office/powerpoint/2010/main" val="3038382514"/>
              </p:ext>
            </p:extLst>
          </p:nvPr>
        </p:nvGraphicFramePr>
        <p:xfrm>
          <a:off x="823913" y="3856038"/>
          <a:ext cx="2433637" cy="1076325"/>
        </p:xfrm>
        <a:graphic>
          <a:graphicData uri="http://schemas.openxmlformats.org/presentationml/2006/ole">
            <mc:AlternateContent xmlns:mc="http://schemas.openxmlformats.org/markup-compatibility/2006">
              <mc:Choice xmlns:v="urn:schemas-microsoft-com:vml" Requires="v">
                <p:oleObj spid="_x0000_s27717" name="Equation" r:id="rId5" imgW="888840" imgH="393480" progId="Equation.3">
                  <p:embed/>
                </p:oleObj>
              </mc:Choice>
              <mc:Fallback>
                <p:oleObj name="Equation" r:id="rId5" imgW="888840" imgH="393480" progId="Equation.3">
                  <p:embed/>
                  <p:pic>
                    <p:nvPicPr>
                      <p:cNvPr id="0" name=""/>
                      <p:cNvPicPr>
                        <a:picLocks noChangeAspect="1" noChangeArrowheads="1"/>
                      </p:cNvPicPr>
                      <p:nvPr/>
                    </p:nvPicPr>
                    <p:blipFill>
                      <a:blip r:embed="rId6"/>
                      <a:srcRect/>
                      <a:stretch>
                        <a:fillRect/>
                      </a:stretch>
                    </p:blipFill>
                    <p:spPr bwMode="auto">
                      <a:xfrm>
                        <a:off x="823913" y="3856038"/>
                        <a:ext cx="2433637" cy="1076325"/>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703167828"/>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42" name="Rectangle 2"/>
          <p:cNvSpPr>
            <a:spLocks noGrp="1" noChangeArrowheads="1"/>
          </p:cNvSpPr>
          <p:nvPr>
            <p:ph type="body" idx="1"/>
          </p:nvPr>
        </p:nvSpPr>
        <p:spPr>
          <a:xfrm>
            <a:off x="609600" y="457200"/>
            <a:ext cx="8229600" cy="6019800"/>
          </a:xfrm>
        </p:spPr>
        <p:txBody>
          <a:bodyPr/>
          <a:lstStyle/>
          <a:p>
            <a:pPr marL="109728" indent="0" algn="ctr" rtl="1">
              <a:lnSpc>
                <a:spcPct val="90000"/>
              </a:lnSpc>
              <a:spcBef>
                <a:spcPct val="0"/>
              </a:spcBef>
              <a:buNone/>
              <a:defRPr/>
            </a:pPr>
            <a:r>
              <a:rPr lang="ar-SA" sz="2800" b="1" dirty="0">
                <a:solidFill>
                  <a:srgbClr val="CC0000"/>
                </a:solidFill>
                <a:effectLst>
                  <a:outerShdw blurRad="38100" dist="38100" dir="2700000" algn="tl">
                    <a:srgbClr val="C0C0C0"/>
                  </a:outerShdw>
                </a:effectLst>
                <a:cs typeface="B Zar" pitchFamily="2" charset="-78"/>
              </a:rPr>
              <a:t>توزیع </a:t>
            </a:r>
            <a:r>
              <a:rPr lang="ar-SA" sz="2800" b="1" dirty="0" smtClean="0">
                <a:solidFill>
                  <a:srgbClr val="CC0000"/>
                </a:solidFill>
                <a:effectLst>
                  <a:outerShdw blurRad="38100" dist="38100" dir="2700000" algn="tl">
                    <a:srgbClr val="C0C0C0"/>
                  </a:outerShdw>
                </a:effectLst>
                <a:cs typeface="B Zar" pitchFamily="2" charset="-78"/>
              </a:rPr>
              <a:t>رطوبت</a:t>
            </a:r>
            <a:r>
              <a:rPr lang="fa-IR" sz="2800" b="1" dirty="0" smtClean="0">
                <a:solidFill>
                  <a:srgbClr val="CC0000"/>
                </a:solidFill>
                <a:effectLst>
                  <a:outerShdw blurRad="38100" dist="38100" dir="2700000" algn="tl">
                    <a:srgbClr val="C0C0C0"/>
                  </a:outerShdw>
                </a:effectLst>
                <a:cs typeface="B Zar" pitchFamily="2" charset="-78"/>
              </a:rPr>
              <a:t> مطلق</a:t>
            </a:r>
            <a:r>
              <a:rPr lang="ar-SA" sz="2800" b="1" dirty="0" smtClean="0">
                <a:solidFill>
                  <a:srgbClr val="CC0000"/>
                </a:solidFill>
                <a:effectLst>
                  <a:outerShdw blurRad="38100" dist="38100" dir="2700000" algn="tl">
                    <a:srgbClr val="C0C0C0"/>
                  </a:outerShdw>
                </a:effectLst>
                <a:cs typeface="B Zar" pitchFamily="2" charset="-78"/>
              </a:rPr>
              <a:t> </a:t>
            </a:r>
            <a:r>
              <a:rPr lang="ar-SA" sz="2800" b="1" dirty="0">
                <a:solidFill>
                  <a:srgbClr val="CC0000"/>
                </a:solidFill>
                <a:effectLst>
                  <a:outerShdw blurRad="38100" dist="38100" dir="2700000" algn="tl">
                    <a:srgbClr val="C0C0C0"/>
                  </a:outerShdw>
                </a:effectLst>
                <a:cs typeface="B Zar" pitchFamily="2" charset="-78"/>
              </a:rPr>
              <a:t>در اتمسفر</a:t>
            </a:r>
            <a:endParaRPr lang="en-US" sz="2800" b="1" dirty="0">
              <a:solidFill>
                <a:srgbClr val="CC0000"/>
              </a:solidFill>
              <a:effectLst>
                <a:outerShdw blurRad="38100" dist="38100" dir="2700000" algn="tl">
                  <a:srgbClr val="C0C0C0"/>
                </a:outerShdw>
              </a:effectLst>
              <a:cs typeface="B Zar" pitchFamily="2" charset="-78"/>
            </a:endParaRPr>
          </a:p>
          <a:p>
            <a:pPr algn="justLow" rtl="1" eaLnBrk="1" hangingPunct="1">
              <a:lnSpc>
                <a:spcPct val="90000"/>
              </a:lnSpc>
              <a:buFontTx/>
              <a:buNone/>
              <a:defRPr/>
            </a:pPr>
            <a:endParaRPr lang="ar-SA" b="1" dirty="0" smtClean="0">
              <a:solidFill>
                <a:srgbClr val="CC0000"/>
              </a:solidFill>
              <a:effectLst>
                <a:outerShdw blurRad="38100" dist="38100" dir="2700000" algn="tl">
                  <a:srgbClr val="C0C0C0"/>
                </a:outerShdw>
              </a:effectLst>
              <a:cs typeface="B Nazanin" pitchFamily="2" charset="-78"/>
            </a:endParaRPr>
          </a:p>
          <a:p>
            <a:pPr algn="justLow" rtl="1" eaLnBrk="1" hangingPunct="1">
              <a:lnSpc>
                <a:spcPct val="90000"/>
              </a:lnSpc>
              <a:buFontTx/>
              <a:buNone/>
              <a:defRPr/>
            </a:pPr>
            <a:r>
              <a:rPr lang="ar-SA" sz="2800" b="1" dirty="0">
                <a:solidFill>
                  <a:srgbClr val="00B050"/>
                </a:solidFill>
                <a:effectLst>
                  <a:outerShdw blurRad="31750" dist="25400" dir="5400000" algn="tl" rotWithShape="0">
                    <a:srgbClr val="000000">
                      <a:alpha val="25000"/>
                    </a:srgbClr>
                  </a:outerShdw>
                </a:effectLst>
                <a:cs typeface="B Nazanin" pitchFamily="2" charset="-78"/>
              </a:rPr>
              <a:t>الف) توزیع افقی </a:t>
            </a:r>
            <a:r>
              <a:rPr lang="ar-SA" sz="2800" b="1" dirty="0" smtClean="0">
                <a:solidFill>
                  <a:srgbClr val="00B050"/>
                </a:solidFill>
                <a:effectLst>
                  <a:outerShdw blurRad="31750" dist="25400" dir="5400000" algn="tl" rotWithShape="0">
                    <a:srgbClr val="000000">
                      <a:alpha val="25000"/>
                    </a:srgbClr>
                  </a:outerShdw>
                </a:effectLst>
                <a:cs typeface="B Nazanin" pitchFamily="2" charset="-78"/>
              </a:rPr>
              <a:t>رطوبت</a:t>
            </a:r>
            <a:r>
              <a:rPr lang="fa-IR" sz="2800" b="1" dirty="0" smtClean="0">
                <a:solidFill>
                  <a:srgbClr val="00B050"/>
                </a:solidFill>
                <a:effectLst>
                  <a:outerShdw blurRad="31750" dist="25400" dir="5400000" algn="tl" rotWithShape="0">
                    <a:srgbClr val="000000">
                      <a:alpha val="25000"/>
                    </a:srgbClr>
                  </a:outerShdw>
                </a:effectLst>
                <a:cs typeface="B Nazanin" pitchFamily="2" charset="-78"/>
              </a:rPr>
              <a:t> مطلق</a:t>
            </a:r>
            <a:r>
              <a:rPr lang="ar-SA" sz="2800" b="1" dirty="0" smtClean="0">
                <a:solidFill>
                  <a:srgbClr val="00B050"/>
                </a:solidFill>
                <a:effectLst>
                  <a:outerShdw blurRad="31750" dist="25400" dir="5400000" algn="tl" rotWithShape="0">
                    <a:srgbClr val="000000">
                      <a:alpha val="25000"/>
                    </a:srgbClr>
                  </a:outerShdw>
                </a:effectLst>
                <a:cs typeface="B Nazanin" pitchFamily="2" charset="-78"/>
              </a:rPr>
              <a:t> </a:t>
            </a:r>
            <a:r>
              <a:rPr lang="ar-SA" sz="2800" b="1" dirty="0">
                <a:solidFill>
                  <a:srgbClr val="00B050"/>
                </a:solidFill>
                <a:effectLst>
                  <a:outerShdw blurRad="31750" dist="25400" dir="5400000" algn="tl" rotWithShape="0">
                    <a:srgbClr val="000000">
                      <a:alpha val="25000"/>
                    </a:srgbClr>
                  </a:outerShdw>
                </a:effectLst>
                <a:cs typeface="B Nazanin" pitchFamily="2" charset="-78"/>
              </a:rPr>
              <a:t>در </a:t>
            </a:r>
            <a:r>
              <a:rPr lang="ar-SA" sz="2800" b="1" dirty="0" smtClean="0">
                <a:solidFill>
                  <a:srgbClr val="00B050"/>
                </a:solidFill>
                <a:effectLst>
                  <a:outerShdw blurRad="31750" dist="25400" dir="5400000" algn="tl" rotWithShape="0">
                    <a:srgbClr val="000000">
                      <a:alpha val="25000"/>
                    </a:srgbClr>
                  </a:outerShdw>
                </a:effectLst>
                <a:cs typeface="B Nazanin" pitchFamily="2" charset="-78"/>
              </a:rPr>
              <a:t>هوا</a:t>
            </a:r>
            <a:endParaRPr lang="fa-IR" sz="2400" b="1" dirty="0">
              <a:solidFill>
                <a:srgbClr val="0070C0"/>
              </a:solidFill>
              <a:effectLst>
                <a:outerShdw blurRad="31750" dist="25400" dir="5400000" algn="tl" rotWithShape="0">
                  <a:srgbClr val="000000">
                    <a:alpha val="25000"/>
                  </a:srgbClr>
                </a:outerShdw>
              </a:effectLst>
              <a:cs typeface="B Nazanin" pitchFamily="2" charset="-78"/>
            </a:endParaRPr>
          </a:p>
          <a:p>
            <a:pPr algn="justLow" rtl="1" eaLnBrk="1" hangingPunct="1">
              <a:lnSpc>
                <a:spcPct val="90000"/>
              </a:lnSpc>
              <a:buFontTx/>
              <a:buNone/>
              <a:defRPr/>
            </a:pPr>
            <a:endParaRPr lang="ar-SA" sz="2800" b="1" dirty="0">
              <a:solidFill>
                <a:srgbClr val="00B050"/>
              </a:solidFill>
              <a:effectLst>
                <a:outerShdw blurRad="31750" dist="25400" dir="5400000" algn="tl" rotWithShape="0">
                  <a:srgbClr val="000000">
                    <a:alpha val="25000"/>
                  </a:srgbClr>
                </a:outerShdw>
              </a:effectLst>
              <a:cs typeface="B Nazanin" pitchFamily="2" charset="-78"/>
            </a:endParaRPr>
          </a:p>
          <a:p>
            <a:pPr algn="justLow" rtl="1">
              <a:lnSpc>
                <a:spcPct val="90000"/>
              </a:lnSpc>
              <a:defRPr/>
            </a:pPr>
            <a:r>
              <a:rPr lang="ar-SA" sz="2400" b="1" dirty="0">
                <a:solidFill>
                  <a:srgbClr val="0070C0"/>
                </a:solidFill>
                <a:effectLst>
                  <a:outerShdw blurRad="31750" dist="25400" dir="5400000" algn="tl" rotWithShape="0">
                    <a:srgbClr val="000000">
                      <a:alpha val="25000"/>
                    </a:srgbClr>
                  </a:outerShdw>
                </a:effectLst>
                <a:cs typeface="B Nazanin" pitchFamily="2" charset="-78"/>
              </a:rPr>
              <a:t>توزیع افقی رطوبت هوا در درجه اول تابعی از </a:t>
            </a:r>
            <a:r>
              <a:rPr lang="ar-SA" sz="2400" b="1" dirty="0">
                <a:solidFill>
                  <a:srgbClr val="00B050"/>
                </a:solidFill>
                <a:effectLst>
                  <a:outerShdw blurRad="31750" dist="25400" dir="5400000" algn="tl" rotWithShape="0">
                    <a:srgbClr val="000000">
                      <a:alpha val="25000"/>
                    </a:srgbClr>
                  </a:outerShdw>
                </a:effectLst>
                <a:cs typeface="B Nazanin" pitchFamily="2" charset="-78"/>
              </a:rPr>
              <a:t>دمای هوا </a:t>
            </a:r>
            <a:r>
              <a:rPr lang="ar-SA" sz="2400" b="1" dirty="0">
                <a:solidFill>
                  <a:srgbClr val="0070C0"/>
                </a:solidFill>
                <a:effectLst>
                  <a:outerShdw blurRad="31750" dist="25400" dir="5400000" algn="tl" rotWithShape="0">
                    <a:srgbClr val="000000">
                      <a:alpha val="25000"/>
                    </a:srgbClr>
                  </a:outerShdw>
                </a:effectLst>
                <a:cs typeface="B Nazanin" pitchFamily="2" charset="-78"/>
              </a:rPr>
              <a:t>و </a:t>
            </a:r>
            <a:r>
              <a:rPr lang="fa-IR" sz="2400" b="1" dirty="0">
                <a:solidFill>
                  <a:srgbClr val="0070C0"/>
                </a:solidFill>
                <a:effectLst>
                  <a:outerShdw blurRad="31750" dist="25400" dir="5400000" algn="tl" rotWithShape="0">
                    <a:srgbClr val="000000">
                      <a:alpha val="25000"/>
                    </a:srgbClr>
                  </a:outerShdw>
                </a:effectLst>
                <a:cs typeface="B Nazanin" pitchFamily="2" charset="-78"/>
              </a:rPr>
              <a:t>سپس </a:t>
            </a:r>
            <a:r>
              <a:rPr lang="ar-SA" sz="2400" b="1" dirty="0">
                <a:solidFill>
                  <a:srgbClr val="00B050"/>
                </a:solidFill>
                <a:effectLst>
                  <a:outerShdw blurRad="31750" dist="25400" dir="5400000" algn="tl" rotWithShape="0">
                    <a:srgbClr val="000000">
                      <a:alpha val="25000"/>
                    </a:srgbClr>
                  </a:outerShdw>
                </a:effectLst>
                <a:cs typeface="B Nazanin" pitchFamily="2" charset="-78"/>
              </a:rPr>
              <a:t>جنس سطح </a:t>
            </a:r>
            <a:r>
              <a:rPr lang="ar-SA" sz="2400" b="1" dirty="0">
                <a:solidFill>
                  <a:srgbClr val="0070C0"/>
                </a:solidFill>
                <a:effectLst>
                  <a:outerShdw blurRad="31750" dist="25400" dir="5400000" algn="tl" rotWithShape="0">
                    <a:srgbClr val="000000">
                      <a:alpha val="25000"/>
                    </a:srgbClr>
                  </a:outerShdw>
                </a:effectLst>
                <a:cs typeface="B Nazanin" pitchFamily="2" charset="-78"/>
              </a:rPr>
              <a:t>زمین </a:t>
            </a:r>
            <a:r>
              <a:rPr lang="fa-IR" sz="2400" b="1" dirty="0">
                <a:solidFill>
                  <a:srgbClr val="0070C0"/>
                </a:solidFill>
                <a:effectLst>
                  <a:outerShdw blurRad="31750" dist="25400" dir="5400000" algn="tl" rotWithShape="0">
                    <a:srgbClr val="000000">
                      <a:alpha val="25000"/>
                    </a:srgbClr>
                  </a:outerShdw>
                </a:effectLst>
                <a:cs typeface="B Nazanin" pitchFamily="2" charset="-78"/>
              </a:rPr>
              <a:t>است</a:t>
            </a:r>
            <a:r>
              <a:rPr lang="ar-SA" sz="2400" b="1" dirty="0">
                <a:solidFill>
                  <a:srgbClr val="0070C0"/>
                </a:solidFill>
                <a:effectLst>
                  <a:outerShdw blurRad="31750" dist="25400" dir="5400000" algn="tl" rotWithShape="0">
                    <a:srgbClr val="000000">
                      <a:alpha val="25000"/>
                    </a:srgbClr>
                  </a:outerShdw>
                </a:effectLst>
                <a:cs typeface="B Nazanin" pitchFamily="2" charset="-78"/>
              </a:rPr>
              <a:t>.</a:t>
            </a:r>
            <a:endParaRPr lang="fa-IR" sz="2400" b="1" dirty="0">
              <a:solidFill>
                <a:srgbClr val="0070C0"/>
              </a:solidFill>
              <a:effectLst>
                <a:outerShdw blurRad="31750" dist="25400" dir="5400000" algn="tl" rotWithShape="0">
                  <a:srgbClr val="000000">
                    <a:alpha val="25000"/>
                  </a:srgbClr>
                </a:outerShdw>
              </a:effectLst>
              <a:cs typeface="B Nazanin" pitchFamily="2" charset="-78"/>
            </a:endParaRPr>
          </a:p>
          <a:p>
            <a:pPr algn="justLow" rtl="1">
              <a:lnSpc>
                <a:spcPct val="90000"/>
              </a:lnSpc>
              <a:defRPr/>
            </a:pPr>
            <a:r>
              <a:rPr lang="fa-IR" sz="2400" b="1" dirty="0">
                <a:solidFill>
                  <a:srgbClr val="0070C0"/>
                </a:solidFill>
                <a:effectLst>
                  <a:outerShdw blurRad="31750" dist="25400" dir="5400000" algn="tl" rotWithShape="0">
                    <a:srgbClr val="000000">
                      <a:alpha val="25000"/>
                    </a:srgbClr>
                  </a:outerShdw>
                </a:effectLst>
                <a:cs typeface="B Nazanin" pitchFamily="2" charset="-78"/>
              </a:rPr>
              <a:t>رطوبت</a:t>
            </a:r>
            <a:r>
              <a:rPr lang="ar-SA" sz="2400" b="1" dirty="0">
                <a:solidFill>
                  <a:srgbClr val="0070C0"/>
                </a:solidFill>
                <a:effectLst>
                  <a:outerShdw blurRad="31750" dist="25400" dir="5400000" algn="tl" rotWithShape="0">
                    <a:srgbClr val="000000">
                      <a:alpha val="25000"/>
                    </a:srgbClr>
                  </a:outerShdw>
                </a:effectLst>
                <a:cs typeface="B Nazanin" pitchFamily="2" charset="-78"/>
              </a:rPr>
              <a:t> به طور ناهمسانی از استوا به قطب كاهش </a:t>
            </a:r>
            <a:r>
              <a:rPr lang="fa-IR" sz="2400" b="1" dirty="0">
                <a:solidFill>
                  <a:srgbClr val="0070C0"/>
                </a:solidFill>
                <a:effectLst>
                  <a:outerShdw blurRad="31750" dist="25400" dir="5400000" algn="tl" rotWithShape="0">
                    <a:srgbClr val="000000">
                      <a:alpha val="25000"/>
                    </a:srgbClr>
                  </a:outerShdw>
                </a:effectLst>
                <a:cs typeface="B Nazanin" pitchFamily="2" charset="-78"/>
              </a:rPr>
              <a:t>می یابد</a:t>
            </a:r>
          </a:p>
          <a:p>
            <a:pPr algn="justLow" rtl="1">
              <a:lnSpc>
                <a:spcPct val="90000"/>
              </a:lnSpc>
              <a:defRPr/>
            </a:pPr>
            <a:r>
              <a:rPr lang="fa-IR" sz="2400" b="1" dirty="0">
                <a:solidFill>
                  <a:srgbClr val="0070C0"/>
                </a:solidFill>
                <a:effectLst>
                  <a:outerShdw blurRad="31750" dist="25400" dir="5400000" algn="tl" rotWithShape="0">
                    <a:srgbClr val="000000">
                      <a:alpha val="25000"/>
                    </a:srgbClr>
                  </a:outerShdw>
                </a:effectLst>
                <a:cs typeface="B Nazanin" pitchFamily="2" charset="-78"/>
              </a:rPr>
              <a:t>بالا بودن رطوبت روی دریاها </a:t>
            </a:r>
            <a:r>
              <a:rPr lang="fa-IR" sz="2400" b="1" dirty="0" smtClean="0">
                <a:solidFill>
                  <a:srgbClr val="0070C0"/>
                </a:solidFill>
                <a:effectLst>
                  <a:outerShdw blurRad="31750" dist="25400" dir="5400000" algn="tl" rotWithShape="0">
                    <a:srgbClr val="000000">
                      <a:alpha val="25000"/>
                    </a:srgbClr>
                  </a:outerShdw>
                </a:effectLst>
                <a:cs typeface="B Nazanin" pitchFamily="2" charset="-78"/>
              </a:rPr>
              <a:t>(رطوبت نسبی حدود </a:t>
            </a:r>
            <a:r>
              <a:rPr lang="fa-IR" sz="2400" b="1" dirty="0">
                <a:solidFill>
                  <a:srgbClr val="0070C0"/>
                </a:solidFill>
                <a:effectLst>
                  <a:outerShdw blurRad="31750" dist="25400" dir="5400000" algn="tl" rotWithShape="0">
                    <a:srgbClr val="000000">
                      <a:alpha val="25000"/>
                    </a:srgbClr>
                  </a:outerShdw>
                </a:effectLst>
                <a:cs typeface="B Nazanin" pitchFamily="2" charset="-78"/>
              </a:rPr>
              <a:t>80درصد) و پایین بودن آن روی خشکی ها (رطوبت نسبی حدود 20درصد) </a:t>
            </a:r>
            <a:endParaRPr lang="fa-IR" sz="2400" b="1" dirty="0" smtClean="0">
              <a:solidFill>
                <a:srgbClr val="0070C0"/>
              </a:solidFill>
              <a:effectLst>
                <a:outerShdw blurRad="31750" dist="25400" dir="5400000" algn="tl" rotWithShape="0">
                  <a:srgbClr val="000000">
                    <a:alpha val="25000"/>
                  </a:srgbClr>
                </a:outerShdw>
              </a:effectLst>
              <a:cs typeface="B Nazanin" pitchFamily="2" charset="-78"/>
            </a:endParaRPr>
          </a:p>
          <a:p>
            <a:pPr algn="justLow" rtl="1">
              <a:lnSpc>
                <a:spcPct val="90000"/>
              </a:lnSpc>
              <a:defRPr/>
            </a:pPr>
            <a:endParaRPr lang="fa-IR" sz="2400" b="1" dirty="0">
              <a:solidFill>
                <a:srgbClr val="0070C0"/>
              </a:solidFill>
              <a:effectLst>
                <a:outerShdw blurRad="31750" dist="25400" dir="5400000" algn="tl" rotWithShape="0">
                  <a:srgbClr val="000000">
                    <a:alpha val="25000"/>
                  </a:srgbClr>
                </a:outerShdw>
              </a:effectLst>
              <a:cs typeface="B Nazanin" pitchFamily="2" charset="-78"/>
            </a:endParaRPr>
          </a:p>
          <a:p>
            <a:pPr algn="justLow" rtl="1">
              <a:lnSpc>
                <a:spcPct val="90000"/>
              </a:lnSpc>
              <a:defRPr/>
            </a:pPr>
            <a:r>
              <a:rPr lang="ar-SA" sz="2800" b="1" dirty="0">
                <a:solidFill>
                  <a:srgbClr val="CC0000"/>
                </a:solidFill>
                <a:effectLst>
                  <a:outerShdw blurRad="38100" dist="38100" dir="2700000" algn="tl">
                    <a:srgbClr val="C0C0C0"/>
                  </a:outerShdw>
                </a:effectLst>
                <a:cs typeface="B Nazanin" pitchFamily="2" charset="-78"/>
              </a:rPr>
              <a:t>تغییرات شبانه</a:t>
            </a:r>
            <a:r>
              <a:rPr lang="ar-SA" sz="2800" b="1" dirty="0">
                <a:solidFill>
                  <a:srgbClr val="CC0000"/>
                </a:solidFill>
                <a:effectLst>
                  <a:outerShdw blurRad="38100" dist="38100" dir="2700000" algn="tl">
                    <a:srgbClr val="C0C0C0"/>
                  </a:outerShdw>
                </a:effectLst>
              </a:rPr>
              <a:t>‌</a:t>
            </a:r>
            <a:r>
              <a:rPr lang="ar-SA" sz="2800" b="1" dirty="0">
                <a:solidFill>
                  <a:srgbClr val="CC0000"/>
                </a:solidFill>
                <a:effectLst>
                  <a:outerShdw blurRad="38100" dist="38100" dir="2700000" algn="tl">
                    <a:srgbClr val="C0C0C0"/>
                  </a:outerShdw>
                </a:effectLst>
                <a:cs typeface="B Nazanin" pitchFamily="2" charset="-78"/>
              </a:rPr>
              <a:t>روزی رطوبت </a:t>
            </a:r>
            <a:r>
              <a:rPr lang="fa-IR" sz="2800" b="1" dirty="0" smtClean="0">
                <a:solidFill>
                  <a:srgbClr val="CC0000"/>
                </a:solidFill>
                <a:effectLst>
                  <a:outerShdw blurRad="38100" dist="38100" dir="2700000" algn="tl">
                    <a:srgbClr val="C0C0C0"/>
                  </a:outerShdw>
                </a:effectLst>
                <a:cs typeface="B Nazanin" pitchFamily="2" charset="-78"/>
              </a:rPr>
              <a:t>مطلق </a:t>
            </a:r>
            <a:r>
              <a:rPr lang="ar-SA" sz="2800" b="1" dirty="0" smtClean="0">
                <a:solidFill>
                  <a:srgbClr val="CC0000"/>
                </a:solidFill>
                <a:effectLst>
                  <a:outerShdw blurRad="38100" dist="38100" dir="2700000" algn="tl">
                    <a:srgbClr val="C0C0C0"/>
                  </a:outerShdw>
                </a:effectLst>
                <a:cs typeface="B Nazanin" pitchFamily="2" charset="-78"/>
              </a:rPr>
              <a:t>هوا</a:t>
            </a:r>
            <a:endParaRPr lang="fa-IR" sz="2800" b="1" dirty="0" smtClean="0">
              <a:solidFill>
                <a:srgbClr val="CC0000"/>
              </a:solidFill>
              <a:effectLst>
                <a:outerShdw blurRad="38100" dist="38100" dir="2700000" algn="tl">
                  <a:srgbClr val="C0C0C0"/>
                </a:outerShdw>
              </a:effectLst>
              <a:cs typeface="B Nazanin" pitchFamily="2" charset="-78"/>
            </a:endParaRPr>
          </a:p>
          <a:p>
            <a:pPr algn="justLow" rtl="1">
              <a:lnSpc>
                <a:spcPct val="90000"/>
              </a:lnSpc>
              <a:defRPr/>
            </a:pPr>
            <a:endParaRPr lang="fa-IR" sz="2800" b="1" dirty="0" smtClean="0">
              <a:solidFill>
                <a:srgbClr val="CC0000"/>
              </a:solidFill>
              <a:effectLst>
                <a:outerShdw blurRad="38100" dist="38100" dir="2700000" algn="tl">
                  <a:srgbClr val="C0C0C0"/>
                </a:outerShdw>
              </a:effectLst>
              <a:cs typeface="B Nazanin" pitchFamily="2" charset="-78"/>
            </a:endParaRPr>
          </a:p>
          <a:p>
            <a:pPr algn="justLow" rtl="1">
              <a:lnSpc>
                <a:spcPct val="90000"/>
              </a:lnSpc>
              <a:defRPr/>
            </a:pPr>
            <a:r>
              <a:rPr lang="ar-SA" sz="2800" b="1" dirty="0">
                <a:solidFill>
                  <a:srgbClr val="CC0000"/>
                </a:solidFill>
                <a:effectLst>
                  <a:outerShdw blurRad="38100" dist="38100" dir="2700000" algn="tl">
                    <a:srgbClr val="C0C0C0"/>
                  </a:outerShdw>
                </a:effectLst>
                <a:cs typeface="B Nazanin" pitchFamily="2" charset="-78"/>
              </a:rPr>
              <a:t>تغییرات </a:t>
            </a:r>
            <a:r>
              <a:rPr lang="ar-SA" sz="2800" b="1" dirty="0" smtClean="0">
                <a:solidFill>
                  <a:srgbClr val="CC0000"/>
                </a:solidFill>
                <a:effectLst>
                  <a:outerShdw blurRad="38100" dist="38100" dir="2700000" algn="tl">
                    <a:srgbClr val="C0C0C0"/>
                  </a:outerShdw>
                </a:effectLst>
                <a:cs typeface="B Nazanin" pitchFamily="2" charset="-78"/>
              </a:rPr>
              <a:t>رطوبت </a:t>
            </a:r>
            <a:r>
              <a:rPr lang="fa-IR" sz="2800" b="1" dirty="0" smtClean="0">
                <a:solidFill>
                  <a:srgbClr val="CC0000"/>
                </a:solidFill>
                <a:effectLst>
                  <a:outerShdw blurRad="38100" dist="38100" dir="2700000" algn="tl">
                    <a:srgbClr val="C0C0C0"/>
                  </a:outerShdw>
                </a:effectLst>
                <a:cs typeface="B Nazanin" pitchFamily="2" charset="-78"/>
              </a:rPr>
              <a:t>مطلق </a:t>
            </a:r>
            <a:r>
              <a:rPr lang="ar-SA" sz="2800" b="1" dirty="0" smtClean="0">
                <a:solidFill>
                  <a:srgbClr val="CC0000"/>
                </a:solidFill>
                <a:effectLst>
                  <a:outerShdw blurRad="38100" dist="38100" dir="2700000" algn="tl">
                    <a:srgbClr val="C0C0C0"/>
                  </a:outerShdw>
                </a:effectLst>
                <a:cs typeface="B Nazanin" pitchFamily="2" charset="-78"/>
              </a:rPr>
              <a:t>هوا</a:t>
            </a:r>
            <a:r>
              <a:rPr lang="fa-IR" sz="2800" b="1" dirty="0" smtClean="0">
                <a:solidFill>
                  <a:srgbClr val="CC0000"/>
                </a:solidFill>
                <a:effectLst>
                  <a:outerShdw blurRad="38100" dist="38100" dir="2700000" algn="tl">
                    <a:srgbClr val="C0C0C0"/>
                  </a:outerShdw>
                </a:effectLst>
                <a:cs typeface="B Nazanin" pitchFamily="2" charset="-78"/>
              </a:rPr>
              <a:t> در فصول مختلف</a:t>
            </a:r>
            <a:endParaRPr lang="fa-IR" sz="2800" b="1" dirty="0">
              <a:solidFill>
                <a:srgbClr val="CC0000"/>
              </a:solidFill>
              <a:effectLst>
                <a:outerShdw blurRad="38100" dist="38100" dir="2700000" algn="tl">
                  <a:srgbClr val="C0C0C0"/>
                </a:outerShdw>
              </a:effectLst>
              <a:cs typeface="B Nazanin" pitchFamily="2" charset="-78"/>
            </a:endParaRPr>
          </a:p>
          <a:p>
            <a:pPr algn="justLow" rtl="1">
              <a:lnSpc>
                <a:spcPct val="90000"/>
              </a:lnSpc>
              <a:defRPr/>
            </a:pPr>
            <a:endParaRPr lang="fa-IR" sz="2800" b="1" dirty="0">
              <a:solidFill>
                <a:srgbClr val="CC0000"/>
              </a:solidFill>
              <a:effectLst>
                <a:outerShdw blurRad="38100" dist="38100" dir="2700000" algn="tl">
                  <a:srgbClr val="C0C0C0"/>
                </a:outerShdw>
              </a:effectLst>
              <a:cs typeface="B Nazanin" pitchFamily="2" charset="-78"/>
            </a:endParaRPr>
          </a:p>
          <a:p>
            <a:pPr algn="justLow" rtl="1">
              <a:lnSpc>
                <a:spcPct val="90000"/>
              </a:lnSpc>
              <a:defRPr/>
            </a:pPr>
            <a:endParaRPr lang="fa-IR" dirty="0" smtClean="0">
              <a:cs typeface="B Nazanin" pitchFamily="2" charset="-78"/>
            </a:endParaRPr>
          </a:p>
          <a:p>
            <a:pPr algn="justLow" rtl="1">
              <a:lnSpc>
                <a:spcPct val="90000"/>
              </a:lnSpc>
              <a:defRPr/>
            </a:pPr>
            <a:endParaRPr lang="en-US" dirty="0" smtClean="0">
              <a:cs typeface="B Nazanin" pitchFamily="2" charset="-78"/>
            </a:endParaRPr>
          </a:p>
        </p:txBody>
      </p:sp>
    </p:spTree>
    <p:extLst>
      <p:ext uri="{BB962C8B-B14F-4D97-AF65-F5344CB8AC3E}">
        <p14:creationId xmlns:p14="http://schemas.microsoft.com/office/powerpoint/2010/main" val="1032601625"/>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3"/>
          <p:cNvSpPr>
            <a:spLocks noChangeArrowheads="1"/>
          </p:cNvSpPr>
          <p:nvPr/>
        </p:nvSpPr>
        <p:spPr bwMode="auto">
          <a:xfrm>
            <a:off x="4419600" y="514052"/>
            <a:ext cx="4592282"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ctr" rtl="1">
              <a:spcBef>
                <a:spcPct val="0"/>
              </a:spcBef>
            </a:pPr>
            <a:r>
              <a:rPr lang="ar-SA" sz="2800" b="1" dirty="0">
                <a:solidFill>
                  <a:srgbClr val="CC0000"/>
                </a:solidFill>
                <a:effectLst>
                  <a:outerShdw blurRad="38100" dist="38100" dir="2700000" algn="tl">
                    <a:srgbClr val="C0C0C0"/>
                  </a:outerShdw>
                </a:effectLst>
                <a:cs typeface="B Zar" pitchFamily="2" charset="-78"/>
              </a:rPr>
              <a:t>ب) توزیع عمودی </a:t>
            </a:r>
            <a:r>
              <a:rPr lang="ar-SA" sz="2800" b="1" dirty="0" smtClean="0">
                <a:solidFill>
                  <a:srgbClr val="CC0000"/>
                </a:solidFill>
                <a:effectLst>
                  <a:outerShdw blurRad="38100" dist="38100" dir="2700000" algn="tl">
                    <a:srgbClr val="C0C0C0"/>
                  </a:outerShdw>
                </a:effectLst>
                <a:cs typeface="B Zar" pitchFamily="2" charset="-78"/>
              </a:rPr>
              <a:t>رطوبت</a:t>
            </a:r>
            <a:r>
              <a:rPr lang="fa-IR" sz="2800" b="1" dirty="0" smtClean="0">
                <a:solidFill>
                  <a:srgbClr val="CC0000"/>
                </a:solidFill>
                <a:effectLst>
                  <a:outerShdw blurRad="38100" dist="38100" dir="2700000" algn="tl">
                    <a:srgbClr val="C0C0C0"/>
                  </a:outerShdw>
                </a:effectLst>
                <a:cs typeface="B Zar" pitchFamily="2" charset="-78"/>
              </a:rPr>
              <a:t> مطلق</a:t>
            </a:r>
            <a:endParaRPr lang="fa-IR" sz="2800" b="1" dirty="0">
              <a:solidFill>
                <a:srgbClr val="CC0000"/>
              </a:solidFill>
              <a:effectLst>
                <a:outerShdw blurRad="38100" dist="38100" dir="2700000" algn="tl">
                  <a:srgbClr val="C0C0C0"/>
                </a:outerShdw>
              </a:effectLst>
              <a:cs typeface="B Zar" pitchFamily="2" charset="-78"/>
            </a:endParaRPr>
          </a:p>
          <a:p>
            <a:pPr algn="r" rtl="1"/>
            <a:endParaRPr lang="ar-SA" sz="2800" dirty="0">
              <a:solidFill>
                <a:srgbClr val="CC0000"/>
              </a:solidFill>
              <a:effectLst>
                <a:outerShdw blurRad="38100" dist="38100" dir="2700000" algn="tl">
                  <a:srgbClr val="C0C0C0"/>
                </a:outerShdw>
              </a:effectLst>
              <a:cs typeface="B Nazanin" pitchFamily="2" charset="-78"/>
            </a:endParaRPr>
          </a:p>
          <a:p>
            <a:pPr algn="r" rtl="1"/>
            <a:r>
              <a:rPr lang="ar-SA" sz="2400" b="1" dirty="0">
                <a:solidFill>
                  <a:srgbClr val="0070C0"/>
                </a:solidFill>
                <a:effectLst>
                  <a:outerShdw blurRad="31750" dist="25400" dir="5400000" algn="tl" rotWithShape="0">
                    <a:srgbClr val="000000">
                      <a:alpha val="25000"/>
                    </a:srgbClr>
                  </a:outerShdw>
                </a:effectLst>
                <a:cs typeface="B Nazanin" pitchFamily="2" charset="-78"/>
              </a:rPr>
              <a:t>كاهش بخار آب با ارتفاع</a:t>
            </a:r>
            <a:r>
              <a:rPr lang="fa-IR" sz="2400" b="1" dirty="0">
                <a:solidFill>
                  <a:srgbClr val="0070C0"/>
                </a:solidFill>
                <a:effectLst>
                  <a:outerShdw blurRad="31750" dist="25400" dir="5400000" algn="tl" rotWithShape="0">
                    <a:srgbClr val="000000">
                      <a:alpha val="25000"/>
                    </a:srgbClr>
                  </a:outerShdw>
                </a:effectLst>
                <a:cs typeface="B Nazanin" pitchFamily="2" charset="-78"/>
              </a:rPr>
              <a:t> </a:t>
            </a:r>
            <a:endParaRPr lang="en-US" sz="2400" b="1" dirty="0">
              <a:solidFill>
                <a:srgbClr val="0070C0"/>
              </a:solidFill>
              <a:effectLst>
                <a:outerShdw blurRad="31750" dist="25400" dir="5400000" algn="tl" rotWithShape="0">
                  <a:srgbClr val="000000">
                    <a:alpha val="25000"/>
                  </a:srgbClr>
                </a:outerShdw>
              </a:effectLst>
              <a:cs typeface="B Nazanin" pitchFamily="2" charset="-78"/>
            </a:endParaRPr>
          </a:p>
          <a:p>
            <a:pPr eaLnBrk="0" hangingPunct="0">
              <a:buFontTx/>
              <a:buChar char="•"/>
            </a:pPr>
            <a:endParaRPr lang="en-US" sz="2800" dirty="0">
              <a:cs typeface="B Nazanin" pitchFamily="2" charset="-78"/>
            </a:endParaRPr>
          </a:p>
        </p:txBody>
      </p:sp>
      <p:graphicFrame>
        <p:nvGraphicFramePr>
          <p:cNvPr id="628776" name="Group 40"/>
          <p:cNvGraphicFramePr>
            <a:graphicFrameLocks noGrp="1"/>
          </p:cNvGraphicFramePr>
          <p:nvPr>
            <p:extLst>
              <p:ext uri="{D42A27DB-BD31-4B8C-83A1-F6EECF244321}">
                <p14:modId xmlns:p14="http://schemas.microsoft.com/office/powerpoint/2010/main" val="4153063151"/>
              </p:ext>
            </p:extLst>
          </p:nvPr>
        </p:nvGraphicFramePr>
        <p:xfrm>
          <a:off x="323850" y="838200"/>
          <a:ext cx="3600450" cy="4572000"/>
        </p:xfrm>
        <a:graphic>
          <a:graphicData uri="http://schemas.openxmlformats.org/drawingml/2006/table">
            <a:tbl>
              <a:tblPr rtl="1"/>
              <a:tblGrid>
                <a:gridCol w="1439862"/>
                <a:gridCol w="2160588"/>
              </a:tblGrid>
              <a:tr h="2603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00B050"/>
                          </a:solidFill>
                          <a:effectLst/>
                          <a:latin typeface="Arial" pitchFamily="34" charset="0"/>
                          <a:cs typeface="B Nazanin" pitchFamily="2" charset="-78"/>
                        </a:rPr>
                        <a:t>ارتفاع </a:t>
                      </a:r>
                      <a:r>
                        <a:rPr kumimoji="0" lang="en-US" sz="2400" b="1" i="0" u="none" strike="noStrike" cap="none" normalizeH="0" baseline="0" dirty="0" smtClean="0">
                          <a:ln>
                            <a:noFill/>
                          </a:ln>
                          <a:solidFill>
                            <a:srgbClr val="00B050"/>
                          </a:solidFill>
                          <a:effectLst/>
                          <a:latin typeface="Arial" pitchFamily="34" charset="0"/>
                          <a:cs typeface="B Nazanin" pitchFamily="2" charset="-78"/>
                        </a:rPr>
                        <a:t>km</a:t>
                      </a:r>
                      <a:endParaRPr kumimoji="0" lang="ar-SA" sz="2400" b="1" i="0" u="none" strike="noStrike" cap="none" normalizeH="0" baseline="0" dirty="0" smtClean="0">
                        <a:ln>
                          <a:noFill/>
                        </a:ln>
                        <a:solidFill>
                          <a:srgbClr val="00B050"/>
                        </a:solidFill>
                        <a:effectLst/>
                        <a:latin typeface="Arial" pitchFamily="34" charset="0"/>
                        <a:cs typeface="B Nazanin" pitchFamily="2" charset="-78"/>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ar-SA" sz="2400" b="1" i="0" u="none" strike="noStrike" cap="none" normalizeH="0" baseline="0" smtClean="0">
                          <a:ln>
                            <a:noFill/>
                          </a:ln>
                          <a:solidFill>
                            <a:srgbClr val="00B050"/>
                          </a:solidFill>
                          <a:effectLst/>
                          <a:latin typeface="Arial" pitchFamily="34" charset="0"/>
                          <a:cs typeface="B Nazanin" pitchFamily="2" charset="-78"/>
                        </a:rPr>
                        <a:t>مقدار بخار آب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49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00B050"/>
                          </a:solidFill>
                          <a:effectLst/>
                          <a:latin typeface="Arial" pitchFamily="34" charset="0"/>
                          <a:cs typeface="B Nazanin" pitchFamily="2" charset="-78"/>
                        </a:rPr>
                        <a:t>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a-IR" sz="2400" b="1" i="0" u="none" strike="noStrike" cap="none" normalizeH="0" baseline="0" dirty="0" smtClean="0">
                          <a:ln>
                            <a:noFill/>
                          </a:ln>
                          <a:solidFill>
                            <a:srgbClr val="00B050"/>
                          </a:solidFill>
                          <a:effectLst/>
                          <a:latin typeface="Arial" pitchFamily="34" charset="0"/>
                          <a:cs typeface="B Nazanin" pitchFamily="2" charset="-78"/>
                        </a:rPr>
                        <a:t>1</a:t>
                      </a:r>
                      <a:r>
                        <a:rPr kumimoji="0" lang="ar-SA" sz="2400" b="1" i="0" u="none" strike="noStrike" cap="none" normalizeH="0" baseline="0" dirty="0" smtClean="0">
                          <a:ln>
                            <a:noFill/>
                          </a:ln>
                          <a:solidFill>
                            <a:srgbClr val="00B050"/>
                          </a:solidFill>
                          <a:effectLst/>
                          <a:latin typeface="Arial" pitchFamily="34" charset="0"/>
                          <a:cs typeface="B Nazanin" pitchFamily="2" charset="-78"/>
                        </a:rPr>
                        <a:t>/</a:t>
                      </a:r>
                      <a:r>
                        <a:rPr kumimoji="0" lang="fa-IR" sz="2400" b="1" i="0" u="none" strike="noStrike" cap="none" normalizeH="0" baseline="0" dirty="0" smtClean="0">
                          <a:ln>
                            <a:noFill/>
                          </a:ln>
                          <a:solidFill>
                            <a:srgbClr val="00B050"/>
                          </a:solidFill>
                          <a:effectLst/>
                          <a:latin typeface="Arial" pitchFamily="34" charset="0"/>
                          <a:cs typeface="B Nazanin" pitchFamily="2" charset="-78"/>
                        </a:rPr>
                        <a:t>3</a:t>
                      </a:r>
                      <a:endParaRPr kumimoji="0" lang="ar-SA" sz="2400" b="1" i="0" u="none" strike="noStrike" cap="none" normalizeH="0" baseline="0" dirty="0" smtClean="0">
                        <a:ln>
                          <a:noFill/>
                        </a:ln>
                        <a:solidFill>
                          <a:srgbClr val="00B050"/>
                        </a:solidFill>
                        <a:effectLst/>
                        <a:latin typeface="Arial" pitchFamily="34" charset="0"/>
                        <a:cs typeface="B Nazanin" pitchFamily="2" charset="-78"/>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809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00B050"/>
                          </a:solidFill>
                          <a:effectLst/>
                          <a:latin typeface="Arial" pitchFamily="34" charset="0"/>
                          <a:cs typeface="B Nazanin" pitchFamily="2" charset="-78"/>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a-IR" sz="2400" b="1" i="0" u="none" strike="noStrike" cap="none" normalizeH="0" baseline="0" dirty="0" smtClean="0">
                          <a:ln>
                            <a:noFill/>
                          </a:ln>
                          <a:solidFill>
                            <a:srgbClr val="00B050"/>
                          </a:solidFill>
                          <a:effectLst/>
                          <a:latin typeface="Arial" pitchFamily="34" charset="0"/>
                          <a:cs typeface="B Nazanin" pitchFamily="2" charset="-78"/>
                        </a:rPr>
                        <a:t>1</a:t>
                      </a:r>
                      <a:r>
                        <a:rPr kumimoji="0" lang="ar-SA" sz="2400" b="1" i="0" u="none" strike="noStrike" cap="none" normalizeH="0" baseline="0" dirty="0" smtClean="0">
                          <a:ln>
                            <a:noFill/>
                          </a:ln>
                          <a:solidFill>
                            <a:srgbClr val="00B050"/>
                          </a:solidFill>
                          <a:effectLst/>
                          <a:latin typeface="Arial" pitchFamily="34" charset="0"/>
                          <a:cs typeface="B Nazanin" pitchFamily="2" charset="-78"/>
                        </a:rPr>
                        <a:t>/</a:t>
                      </a:r>
                      <a:r>
                        <a:rPr kumimoji="0" lang="fa-IR" sz="2400" b="1" i="0" u="none" strike="noStrike" cap="none" normalizeH="0" baseline="0" dirty="0" smtClean="0">
                          <a:ln>
                            <a:noFill/>
                          </a:ln>
                          <a:solidFill>
                            <a:srgbClr val="00B050"/>
                          </a:solidFill>
                          <a:effectLst/>
                          <a:latin typeface="Arial" pitchFamily="34" charset="0"/>
                          <a:cs typeface="B Nazanin" pitchFamily="2" charset="-78"/>
                        </a:rPr>
                        <a:t>0</a:t>
                      </a:r>
                      <a:endParaRPr kumimoji="0" lang="ar-SA" sz="2400" b="1" i="0" u="none" strike="noStrike" cap="none" normalizeH="0" baseline="0" dirty="0" smtClean="0">
                        <a:ln>
                          <a:noFill/>
                        </a:ln>
                        <a:solidFill>
                          <a:srgbClr val="00B050"/>
                        </a:solidFill>
                        <a:effectLst/>
                        <a:latin typeface="Arial" pitchFamily="34" charset="0"/>
                        <a:cs typeface="B Nazanin" pitchFamily="2" charset="-78"/>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809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00B050"/>
                          </a:solidFill>
                          <a:effectLst/>
                          <a:latin typeface="Arial" pitchFamily="34" charset="0"/>
                          <a:cs typeface="B Nazanin" pitchFamily="2" charset="-78"/>
                        </a:rPr>
                        <a:t>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a-IR" sz="2400" b="1" i="0" u="none" strike="noStrike" cap="none" normalizeH="0" baseline="0" dirty="0" smtClean="0">
                          <a:ln>
                            <a:noFill/>
                          </a:ln>
                          <a:solidFill>
                            <a:srgbClr val="00B050"/>
                          </a:solidFill>
                          <a:effectLst/>
                          <a:latin typeface="Arial" pitchFamily="34" charset="0"/>
                          <a:cs typeface="B Nazanin" pitchFamily="2" charset="-78"/>
                        </a:rPr>
                        <a:t>0/69</a:t>
                      </a:r>
                      <a:endParaRPr kumimoji="0" lang="ar-SA" sz="2400" b="1" i="0" u="none" strike="noStrike" cap="none" normalizeH="0" baseline="0" dirty="0" smtClean="0">
                        <a:ln>
                          <a:noFill/>
                        </a:ln>
                        <a:solidFill>
                          <a:srgbClr val="00B050"/>
                        </a:solidFill>
                        <a:effectLst/>
                        <a:latin typeface="Arial" pitchFamily="34" charset="0"/>
                        <a:cs typeface="B Nazanin" pitchFamily="2" charset="-78"/>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809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00B050"/>
                          </a:solidFill>
                          <a:effectLst/>
                          <a:latin typeface="Arial" pitchFamily="34" charset="0"/>
                          <a:cs typeface="B Nazanin" pitchFamily="2" charset="-78"/>
                        </a:rPr>
                        <a:t>3</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a-IR" sz="2400" b="1" i="0" u="none" strike="noStrike" cap="none" normalizeH="0" baseline="0" dirty="0" smtClean="0">
                          <a:ln>
                            <a:noFill/>
                          </a:ln>
                          <a:solidFill>
                            <a:srgbClr val="00B050"/>
                          </a:solidFill>
                          <a:effectLst/>
                          <a:latin typeface="Arial" pitchFamily="34" charset="0"/>
                          <a:cs typeface="B Nazanin" pitchFamily="2" charset="-78"/>
                        </a:rPr>
                        <a:t>0</a:t>
                      </a:r>
                      <a:r>
                        <a:rPr kumimoji="0" lang="ar-SA" sz="2400" b="1" i="0" u="none" strike="noStrike" cap="none" normalizeH="0" baseline="0" dirty="0" smtClean="0">
                          <a:ln>
                            <a:noFill/>
                          </a:ln>
                          <a:solidFill>
                            <a:srgbClr val="00B050"/>
                          </a:solidFill>
                          <a:effectLst/>
                          <a:latin typeface="Arial" pitchFamily="34" charset="0"/>
                          <a:cs typeface="B Nazanin" pitchFamily="2" charset="-78"/>
                        </a:rPr>
                        <a:t>/</a:t>
                      </a:r>
                      <a:r>
                        <a:rPr kumimoji="0" lang="fa-IR" sz="2400" b="1" i="0" u="none" strike="noStrike" cap="none" normalizeH="0" baseline="0" dirty="0" smtClean="0">
                          <a:ln>
                            <a:noFill/>
                          </a:ln>
                          <a:solidFill>
                            <a:srgbClr val="00B050"/>
                          </a:solidFill>
                          <a:effectLst/>
                          <a:latin typeface="Arial" pitchFamily="34" charset="0"/>
                          <a:cs typeface="B Nazanin" pitchFamily="2" charset="-78"/>
                        </a:rPr>
                        <a:t>49</a:t>
                      </a:r>
                      <a:endParaRPr kumimoji="0" lang="ar-SA" sz="2400" b="1" i="0" u="none" strike="noStrike" cap="none" normalizeH="0" baseline="0" dirty="0" smtClean="0">
                        <a:ln>
                          <a:noFill/>
                        </a:ln>
                        <a:solidFill>
                          <a:srgbClr val="00B050"/>
                        </a:solidFill>
                        <a:effectLst/>
                        <a:latin typeface="Arial" pitchFamily="34" charset="0"/>
                        <a:cs typeface="B Nazanin" pitchFamily="2" charset="-78"/>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00B050"/>
                          </a:solidFill>
                          <a:effectLst/>
                          <a:latin typeface="Arial" pitchFamily="34" charset="0"/>
                          <a:cs typeface="B Nazanin" pitchFamily="2" charset="-78"/>
                        </a:rPr>
                        <a:t>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a-IR" sz="2400" b="1" i="0" u="none" strike="noStrike" cap="none" normalizeH="0" baseline="0" dirty="0" smtClean="0">
                          <a:ln>
                            <a:noFill/>
                          </a:ln>
                          <a:solidFill>
                            <a:srgbClr val="00B050"/>
                          </a:solidFill>
                          <a:effectLst/>
                          <a:latin typeface="Arial" pitchFamily="34" charset="0"/>
                          <a:cs typeface="B Nazanin" pitchFamily="2" charset="-78"/>
                        </a:rPr>
                        <a:t>0</a:t>
                      </a:r>
                      <a:r>
                        <a:rPr kumimoji="0" lang="ar-SA" sz="2400" b="1" i="0" u="none" strike="noStrike" cap="none" normalizeH="0" baseline="0" dirty="0" smtClean="0">
                          <a:ln>
                            <a:noFill/>
                          </a:ln>
                          <a:solidFill>
                            <a:srgbClr val="00B050"/>
                          </a:solidFill>
                          <a:effectLst/>
                          <a:latin typeface="Arial" pitchFamily="34" charset="0"/>
                          <a:cs typeface="B Nazanin" pitchFamily="2" charset="-78"/>
                        </a:rPr>
                        <a:t>/</a:t>
                      </a:r>
                      <a:r>
                        <a:rPr kumimoji="0" lang="fa-IR" sz="2400" b="1" i="0" u="none" strike="noStrike" cap="none" normalizeH="0" baseline="0" dirty="0" smtClean="0">
                          <a:ln>
                            <a:noFill/>
                          </a:ln>
                          <a:solidFill>
                            <a:srgbClr val="00B050"/>
                          </a:solidFill>
                          <a:effectLst/>
                          <a:latin typeface="Arial" pitchFamily="34" charset="0"/>
                          <a:cs typeface="B Nazanin" pitchFamily="2" charset="-78"/>
                        </a:rPr>
                        <a:t>37</a:t>
                      </a:r>
                      <a:endParaRPr kumimoji="0" lang="ar-SA" sz="2400" b="1" i="0" u="none" strike="noStrike" cap="none" normalizeH="0" baseline="0" dirty="0" smtClean="0">
                        <a:ln>
                          <a:noFill/>
                        </a:ln>
                        <a:solidFill>
                          <a:srgbClr val="00B050"/>
                        </a:solidFill>
                        <a:effectLst/>
                        <a:latin typeface="Arial" pitchFamily="34" charset="0"/>
                        <a:cs typeface="B Nazanin" pitchFamily="2" charset="-78"/>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00B050"/>
                          </a:solidFill>
                          <a:effectLst/>
                          <a:latin typeface="Arial" pitchFamily="34" charset="0"/>
                          <a:cs typeface="B Nazanin" pitchFamily="2" charset="-78"/>
                        </a:rPr>
                        <a:t>5</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a-IR" sz="2400" b="1" i="0" u="none" strike="noStrike" cap="none" normalizeH="0" baseline="0" dirty="0" smtClean="0">
                          <a:ln>
                            <a:noFill/>
                          </a:ln>
                          <a:solidFill>
                            <a:srgbClr val="00B050"/>
                          </a:solidFill>
                          <a:effectLst/>
                          <a:latin typeface="Arial" pitchFamily="34" charset="0"/>
                          <a:cs typeface="B Nazanin" pitchFamily="2" charset="-78"/>
                        </a:rPr>
                        <a:t>0</a:t>
                      </a:r>
                      <a:r>
                        <a:rPr kumimoji="0" lang="ar-SA" sz="2400" b="1" i="0" u="none" strike="noStrike" cap="none" normalizeH="0" baseline="0" dirty="0" smtClean="0">
                          <a:ln>
                            <a:noFill/>
                          </a:ln>
                          <a:solidFill>
                            <a:srgbClr val="00B050"/>
                          </a:solidFill>
                          <a:effectLst/>
                          <a:latin typeface="Arial" pitchFamily="34" charset="0"/>
                          <a:cs typeface="B Nazanin" pitchFamily="2" charset="-78"/>
                        </a:rPr>
                        <a:t>/</a:t>
                      </a:r>
                      <a:r>
                        <a:rPr kumimoji="0" lang="fa-IR" sz="2400" b="1" i="0" u="none" strike="noStrike" cap="none" normalizeH="0" baseline="0" dirty="0" smtClean="0">
                          <a:ln>
                            <a:noFill/>
                          </a:ln>
                          <a:solidFill>
                            <a:srgbClr val="00B050"/>
                          </a:solidFill>
                          <a:effectLst/>
                          <a:latin typeface="Arial" pitchFamily="34" charset="0"/>
                          <a:cs typeface="B Nazanin" pitchFamily="2" charset="-78"/>
                        </a:rPr>
                        <a:t>27</a:t>
                      </a:r>
                      <a:endParaRPr kumimoji="0" lang="ar-SA" sz="2400" b="1" i="0" u="none" strike="noStrike" cap="none" normalizeH="0" baseline="0" dirty="0" smtClean="0">
                        <a:ln>
                          <a:noFill/>
                        </a:ln>
                        <a:solidFill>
                          <a:srgbClr val="00B050"/>
                        </a:solidFill>
                        <a:effectLst/>
                        <a:latin typeface="Arial" pitchFamily="34" charset="0"/>
                        <a:cs typeface="B Nazanin" pitchFamily="2" charset="-78"/>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ar-SA" sz="2400" b="1" i="0" u="none" strike="noStrike" cap="none" normalizeH="0" baseline="0" smtClean="0">
                          <a:ln>
                            <a:noFill/>
                          </a:ln>
                          <a:solidFill>
                            <a:srgbClr val="00B050"/>
                          </a:solidFill>
                          <a:effectLst/>
                          <a:latin typeface="Arial" pitchFamily="34" charset="0"/>
                          <a:cs typeface="B Nazanin" pitchFamily="2" charset="-78"/>
                        </a:rPr>
                        <a:t>6</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a-IR" sz="2400" b="1" i="0" u="none" strike="noStrike" cap="none" normalizeH="0" baseline="0" dirty="0" smtClean="0">
                          <a:ln>
                            <a:noFill/>
                          </a:ln>
                          <a:solidFill>
                            <a:srgbClr val="00B050"/>
                          </a:solidFill>
                          <a:effectLst/>
                          <a:latin typeface="Arial" pitchFamily="34" charset="0"/>
                          <a:cs typeface="B Nazanin" pitchFamily="2" charset="-78"/>
                        </a:rPr>
                        <a:t>0</a:t>
                      </a:r>
                      <a:r>
                        <a:rPr kumimoji="0" lang="ar-SA" sz="2400" b="1" i="0" u="none" strike="noStrike" cap="none" normalizeH="0" baseline="0" dirty="0" smtClean="0">
                          <a:ln>
                            <a:noFill/>
                          </a:ln>
                          <a:solidFill>
                            <a:srgbClr val="00B050"/>
                          </a:solidFill>
                          <a:effectLst/>
                          <a:latin typeface="Arial" pitchFamily="34" charset="0"/>
                          <a:cs typeface="B Nazanin" pitchFamily="2" charset="-78"/>
                        </a:rPr>
                        <a:t>/</a:t>
                      </a:r>
                      <a:r>
                        <a:rPr kumimoji="0" lang="fa-IR" sz="2400" b="1" i="0" u="none" strike="noStrike" cap="none" normalizeH="0" baseline="0" dirty="0" smtClean="0">
                          <a:ln>
                            <a:noFill/>
                          </a:ln>
                          <a:solidFill>
                            <a:srgbClr val="00B050"/>
                          </a:solidFill>
                          <a:effectLst/>
                          <a:latin typeface="Arial" pitchFamily="34" charset="0"/>
                          <a:cs typeface="B Nazanin" pitchFamily="2" charset="-78"/>
                        </a:rPr>
                        <a:t>15</a:t>
                      </a:r>
                      <a:endParaRPr kumimoji="0" lang="ar-SA" sz="2400" b="1" i="0" u="none" strike="noStrike" cap="none" normalizeH="0" baseline="0" dirty="0" smtClean="0">
                        <a:ln>
                          <a:noFill/>
                        </a:ln>
                        <a:solidFill>
                          <a:srgbClr val="00B050"/>
                        </a:solidFill>
                        <a:effectLst/>
                        <a:latin typeface="Arial" pitchFamily="34" charset="0"/>
                        <a:cs typeface="B Nazanin" pitchFamily="2" charset="-78"/>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ar-SA" sz="2400" b="1" i="0" u="none" strike="noStrike" cap="none" normalizeH="0" baseline="0" smtClean="0">
                          <a:ln>
                            <a:noFill/>
                          </a:ln>
                          <a:solidFill>
                            <a:srgbClr val="00B050"/>
                          </a:solidFill>
                          <a:effectLst/>
                          <a:latin typeface="Arial" pitchFamily="34" charset="0"/>
                          <a:cs typeface="B Nazanin" pitchFamily="2" charset="-78"/>
                        </a:rPr>
                        <a:t>7</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00B050"/>
                          </a:solidFill>
                          <a:effectLst/>
                          <a:latin typeface="Arial" pitchFamily="34" charset="0"/>
                          <a:cs typeface="B Nazanin" pitchFamily="2" charset="-78"/>
                        </a:rPr>
                        <a:t>0/</a:t>
                      </a:r>
                      <a:r>
                        <a:rPr kumimoji="0" lang="fa-IR" sz="2400" b="1" i="0" u="none" strike="noStrike" cap="none" normalizeH="0" baseline="0" dirty="0" smtClean="0">
                          <a:ln>
                            <a:noFill/>
                          </a:ln>
                          <a:solidFill>
                            <a:srgbClr val="00B050"/>
                          </a:solidFill>
                          <a:effectLst/>
                          <a:latin typeface="Arial" pitchFamily="34" charset="0"/>
                          <a:cs typeface="B Nazanin" pitchFamily="2" charset="-78"/>
                        </a:rPr>
                        <a:t>09</a:t>
                      </a:r>
                      <a:endParaRPr kumimoji="0" lang="ar-SA" sz="2400" b="1" i="0" u="none" strike="noStrike" cap="none" normalizeH="0" baseline="0" dirty="0" smtClean="0">
                        <a:ln>
                          <a:noFill/>
                        </a:ln>
                        <a:solidFill>
                          <a:srgbClr val="00B050"/>
                        </a:solidFill>
                        <a:effectLst/>
                        <a:latin typeface="Arial" pitchFamily="34" charset="0"/>
                        <a:cs typeface="B Nazanin" pitchFamily="2" charset="-78"/>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190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00B050"/>
                          </a:solidFill>
                          <a:effectLst/>
                          <a:latin typeface="Arial" pitchFamily="34" charset="0"/>
                          <a:cs typeface="B Nazanin" pitchFamily="2" charset="-78"/>
                        </a:rPr>
                        <a:t>8</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00B050"/>
                          </a:solidFill>
                          <a:effectLst/>
                          <a:latin typeface="Arial" pitchFamily="34" charset="0"/>
                          <a:cs typeface="B Nazanin" pitchFamily="2" charset="-78"/>
                        </a:rPr>
                        <a:t>0/</a:t>
                      </a:r>
                      <a:r>
                        <a:rPr kumimoji="0" lang="fa-IR" sz="2400" b="1" i="0" u="none" strike="noStrike" cap="none" normalizeH="0" baseline="0" dirty="0" smtClean="0">
                          <a:ln>
                            <a:noFill/>
                          </a:ln>
                          <a:solidFill>
                            <a:srgbClr val="00B050"/>
                          </a:solidFill>
                          <a:effectLst/>
                          <a:latin typeface="Arial" pitchFamily="34" charset="0"/>
                          <a:cs typeface="B Nazanin" pitchFamily="2" charset="-78"/>
                        </a:rPr>
                        <a:t>06</a:t>
                      </a:r>
                      <a:endParaRPr kumimoji="0" lang="ar-SA" sz="2400" b="1" i="0" u="none" strike="noStrike" cap="none" normalizeH="0" baseline="0" dirty="0" smtClean="0">
                        <a:ln>
                          <a:noFill/>
                        </a:ln>
                        <a:solidFill>
                          <a:srgbClr val="00B050"/>
                        </a:solidFill>
                        <a:effectLst/>
                        <a:latin typeface="Arial" pitchFamily="34" charset="0"/>
                        <a:cs typeface="B Nazanin" pitchFamily="2" charset="-78"/>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9974" name="Rectangle 39"/>
          <p:cNvSpPr>
            <a:spLocks noChangeArrowheads="1"/>
          </p:cNvSpPr>
          <p:nvPr/>
        </p:nvSpPr>
        <p:spPr bwMode="auto">
          <a:xfrm>
            <a:off x="4419600" y="2506905"/>
            <a:ext cx="4592282" cy="2262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just" rtl="1">
              <a:lnSpc>
                <a:spcPct val="150000"/>
              </a:lnSpc>
            </a:pPr>
            <a:r>
              <a:rPr lang="ar-SA" sz="2400" b="1" dirty="0">
                <a:solidFill>
                  <a:srgbClr val="0070C0"/>
                </a:solidFill>
                <a:effectLst>
                  <a:outerShdw blurRad="31750" dist="25400" dir="5400000" algn="tl" rotWithShape="0">
                    <a:srgbClr val="000000">
                      <a:alpha val="25000"/>
                    </a:srgbClr>
                  </a:outerShdw>
                </a:effectLst>
                <a:cs typeface="B Nazanin" pitchFamily="2" charset="-78"/>
              </a:rPr>
              <a:t>همیشه میزان رطوبت با افزایش ارتفاع ،كاهش نمی‌یابد. به عنوان مثال</a:t>
            </a:r>
            <a:r>
              <a:rPr lang="en-US" sz="2400" b="1" dirty="0">
                <a:solidFill>
                  <a:srgbClr val="0070C0"/>
                </a:solidFill>
                <a:effectLst>
                  <a:outerShdw blurRad="31750" dist="25400" dir="5400000" algn="tl" rotWithShape="0">
                    <a:srgbClr val="000000">
                      <a:alpha val="25000"/>
                    </a:srgbClr>
                  </a:outerShdw>
                </a:effectLst>
                <a:cs typeface="B Nazanin" pitchFamily="2" charset="-78"/>
              </a:rPr>
              <a:t> </a:t>
            </a:r>
            <a:r>
              <a:rPr lang="ar-SA" sz="2400" b="1" dirty="0">
                <a:solidFill>
                  <a:srgbClr val="0070C0"/>
                </a:solidFill>
                <a:effectLst>
                  <a:outerShdw blurRad="31750" dist="25400" dir="5400000" algn="tl" rotWithShape="0">
                    <a:srgbClr val="000000">
                      <a:alpha val="25000"/>
                    </a:srgbClr>
                  </a:outerShdw>
                </a:effectLst>
                <a:cs typeface="B Nazanin" pitchFamily="2" charset="-78"/>
              </a:rPr>
              <a:t>در روزهای ابری، میزان رطوبت لایه‌ای كه در آن ابر وجود دارد حداكثر بوده</a:t>
            </a:r>
          </a:p>
        </p:txBody>
      </p:sp>
    </p:spTree>
    <p:extLst>
      <p:ext uri="{BB962C8B-B14F-4D97-AF65-F5344CB8AC3E}">
        <p14:creationId xmlns:p14="http://schemas.microsoft.com/office/powerpoint/2010/main" val="2437744746"/>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ChangeArrowheads="1"/>
          </p:cNvSpPr>
          <p:nvPr/>
        </p:nvSpPr>
        <p:spPr bwMode="auto">
          <a:xfrm>
            <a:off x="2088959" y="455147"/>
            <a:ext cx="49311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rtl="1"/>
            <a:r>
              <a:rPr lang="ar-SA" sz="2800" b="1" dirty="0" smtClean="0">
                <a:solidFill>
                  <a:srgbClr val="00B050"/>
                </a:solidFill>
                <a:cs typeface="B Nazanin" pitchFamily="2" charset="-78"/>
              </a:rPr>
              <a:t>تغییرات </a:t>
            </a:r>
            <a:r>
              <a:rPr lang="ar-SA" sz="2800" b="1" dirty="0">
                <a:solidFill>
                  <a:srgbClr val="00B050"/>
                </a:solidFill>
                <a:cs typeface="B Nazanin" pitchFamily="2" charset="-78"/>
              </a:rPr>
              <a:t>شبانه</a:t>
            </a:r>
            <a:r>
              <a:rPr lang="ar-SA" sz="2800" b="1" dirty="0">
                <a:solidFill>
                  <a:srgbClr val="00B050"/>
                </a:solidFill>
                <a:cs typeface="Arial" charset="0"/>
              </a:rPr>
              <a:t>‌</a:t>
            </a:r>
            <a:r>
              <a:rPr lang="ar-SA" sz="2800" b="1" dirty="0">
                <a:solidFill>
                  <a:srgbClr val="00B050"/>
                </a:solidFill>
                <a:cs typeface="B Nazanin" pitchFamily="2" charset="-78"/>
              </a:rPr>
              <a:t>روزی دما و رطوبت </a:t>
            </a:r>
            <a:r>
              <a:rPr lang="ar-SA" sz="2800" b="1" dirty="0" smtClean="0">
                <a:solidFill>
                  <a:srgbClr val="00B050"/>
                </a:solidFill>
                <a:cs typeface="B Nazanin" pitchFamily="2" charset="-78"/>
              </a:rPr>
              <a:t>نسبی</a:t>
            </a:r>
            <a:endParaRPr lang="en-US" sz="2800" b="1" dirty="0">
              <a:solidFill>
                <a:srgbClr val="00B050"/>
              </a:solidFill>
              <a:cs typeface="B Nazanin" pitchFamily="2" charset="-78"/>
            </a:endParaRPr>
          </a:p>
        </p:txBody>
      </p:sp>
      <p:pic>
        <p:nvPicPr>
          <p:cNvPr id="41987" name="Picture 4"/>
          <p:cNvPicPr>
            <a:picLocks noChangeAspect="1" noChangeArrowheads="1"/>
          </p:cNvPicPr>
          <p:nvPr/>
        </p:nvPicPr>
        <p:blipFill>
          <a:blip r:embed="rId2">
            <a:extLst>
              <a:ext uri="{28A0092B-C50C-407E-A947-70E740481C1C}">
                <a14:useLocalDpi xmlns:a14="http://schemas.microsoft.com/office/drawing/2010/main" val="0"/>
              </a:ext>
            </a:extLst>
          </a:blip>
          <a:srcRect l="7561" t="14236" r="7561" b="6471"/>
          <a:stretch>
            <a:fillRect/>
          </a:stretch>
        </p:blipFill>
        <p:spPr bwMode="auto">
          <a:xfrm>
            <a:off x="-17462" y="1219200"/>
            <a:ext cx="9144000" cy="499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2476066"/>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body" sz="half" idx="1"/>
          </p:nvPr>
        </p:nvSpPr>
        <p:spPr>
          <a:xfrm>
            <a:off x="179388" y="381000"/>
            <a:ext cx="8964612" cy="4525963"/>
          </a:xfrm>
        </p:spPr>
        <p:txBody>
          <a:bodyPr>
            <a:normAutofit fontScale="92500" lnSpcReduction="10000"/>
          </a:bodyPr>
          <a:lstStyle/>
          <a:p>
            <a:pPr algn="ctr" rtl="1" eaLnBrk="1" hangingPunct="1"/>
            <a:r>
              <a:rPr lang="ar-SA" sz="3000" b="1" dirty="0">
                <a:solidFill>
                  <a:srgbClr val="00B050"/>
                </a:solidFill>
                <a:cs typeface="B Nazanin" pitchFamily="2" charset="-78"/>
              </a:rPr>
              <a:t>توزیع جغرافیایی رطوبت نسبی</a:t>
            </a:r>
            <a:endParaRPr lang="fa-IR" sz="3000" b="1" dirty="0">
              <a:solidFill>
                <a:srgbClr val="00B050"/>
              </a:solidFill>
              <a:cs typeface="B Nazanin" pitchFamily="2" charset="-78"/>
            </a:endParaRPr>
          </a:p>
          <a:p>
            <a:pPr algn="justLow" rtl="1" eaLnBrk="1" hangingPunct="1"/>
            <a:endParaRPr lang="fa-IR" sz="3000" b="1" dirty="0">
              <a:solidFill>
                <a:srgbClr val="00B050"/>
              </a:solidFill>
              <a:cs typeface="B Nazanin" pitchFamily="2" charset="-78"/>
            </a:endParaRPr>
          </a:p>
          <a:p>
            <a:pPr algn="justLow" rtl="1" eaLnBrk="1" hangingPunct="1"/>
            <a:endParaRPr lang="fa-IR" sz="2800" dirty="0" smtClean="0">
              <a:cs typeface="B Nazanin" pitchFamily="2" charset="-78"/>
            </a:endParaRPr>
          </a:p>
          <a:p>
            <a:pPr algn="justLow" rtl="1" eaLnBrk="1" hangingPunct="1"/>
            <a:endParaRPr lang="en-US" sz="2800" dirty="0" smtClean="0">
              <a:cs typeface="B Nazanin" pitchFamily="2" charset="-78"/>
            </a:endParaRPr>
          </a:p>
          <a:p>
            <a:pPr algn="justLow" rtl="1" eaLnBrk="1" hangingPunct="1"/>
            <a:endParaRPr lang="en-US" sz="2800" dirty="0" smtClean="0">
              <a:cs typeface="B Nazanin" pitchFamily="2" charset="-78"/>
            </a:endParaRPr>
          </a:p>
          <a:p>
            <a:pPr algn="justLow" rtl="1" eaLnBrk="1" hangingPunct="1"/>
            <a:endParaRPr lang="en-US" sz="2800" dirty="0" smtClean="0">
              <a:cs typeface="B Nazanin" pitchFamily="2" charset="-78"/>
            </a:endParaRPr>
          </a:p>
          <a:p>
            <a:pPr algn="justLow" rtl="1" eaLnBrk="1" hangingPunct="1"/>
            <a:endParaRPr lang="fa-IR" sz="2800" dirty="0" smtClean="0">
              <a:cs typeface="B Nazanin" pitchFamily="2" charset="-78"/>
            </a:endParaRPr>
          </a:p>
          <a:p>
            <a:pPr algn="justLow" rtl="1" eaLnBrk="1" hangingPunct="1"/>
            <a:r>
              <a:rPr lang="ar-SA" sz="2800" dirty="0" smtClean="0">
                <a:cs typeface="B Nazanin" pitchFamily="2" charset="-78"/>
              </a:rPr>
              <a:t>رطوبت نسبی در استوا حداكثر مقدار را دارا بوده و با افزایش عرض جغرافیایی در هر دو نیمكره، تا حدود عرض</a:t>
            </a:r>
            <a:r>
              <a:rPr lang="ar-SA" sz="2800" dirty="0" smtClean="0"/>
              <a:t>‌</a:t>
            </a:r>
            <a:r>
              <a:rPr lang="ar-SA" sz="2800" dirty="0" smtClean="0">
                <a:cs typeface="B Nazanin" pitchFamily="2" charset="-78"/>
              </a:rPr>
              <a:t>های میانی مقدار آن كاسته می</a:t>
            </a:r>
            <a:r>
              <a:rPr lang="ar-SA" sz="2800" dirty="0" smtClean="0"/>
              <a:t>‌</a:t>
            </a:r>
            <a:r>
              <a:rPr lang="ar-SA" sz="2800" dirty="0" smtClean="0">
                <a:cs typeface="B Nazanin" pitchFamily="2" charset="-78"/>
              </a:rPr>
              <a:t>ود و سپس با ادامه افزایش عرض جغرافیایی، رطوبت نسبی افزایش می</a:t>
            </a:r>
            <a:r>
              <a:rPr lang="ar-SA" sz="2800" dirty="0" smtClean="0"/>
              <a:t>‌</a:t>
            </a:r>
            <a:r>
              <a:rPr lang="ar-SA" sz="2800" dirty="0" smtClean="0">
                <a:cs typeface="B Nazanin" pitchFamily="2" charset="-78"/>
              </a:rPr>
              <a:t>یابد تا اینكه مجدداً در قطب</a:t>
            </a:r>
            <a:r>
              <a:rPr lang="ar-SA" sz="2800" dirty="0" smtClean="0"/>
              <a:t>‌</a:t>
            </a:r>
            <a:r>
              <a:rPr lang="ar-SA" sz="2800" dirty="0" smtClean="0">
                <a:cs typeface="B Nazanin" pitchFamily="2" charset="-78"/>
              </a:rPr>
              <a:t>ها به حداكثر خود می</a:t>
            </a:r>
            <a:r>
              <a:rPr lang="ar-SA" sz="2800" dirty="0" smtClean="0"/>
              <a:t>‌</a:t>
            </a:r>
            <a:r>
              <a:rPr lang="ar-SA" sz="2800" dirty="0" smtClean="0">
                <a:cs typeface="B Nazanin" pitchFamily="2" charset="-78"/>
              </a:rPr>
              <a:t>رسد.</a:t>
            </a:r>
            <a:endParaRPr lang="en-US" sz="2800" dirty="0" smtClean="0">
              <a:cs typeface="B Nazanin" pitchFamily="2" charset="-78"/>
            </a:endParaRPr>
          </a:p>
        </p:txBody>
      </p:sp>
      <p:graphicFrame>
        <p:nvGraphicFramePr>
          <p:cNvPr id="7170" name="Object 4"/>
          <p:cNvGraphicFramePr>
            <a:graphicFrameLocks noGrp="1" noChangeAspect="1"/>
          </p:cNvGraphicFramePr>
          <p:nvPr>
            <p:ph sz="half" idx="2"/>
          </p:nvPr>
        </p:nvGraphicFramePr>
        <p:xfrm>
          <a:off x="0" y="1339850"/>
          <a:ext cx="9144000" cy="3536950"/>
        </p:xfrm>
        <a:graphic>
          <a:graphicData uri="http://schemas.openxmlformats.org/presentationml/2006/ole">
            <mc:AlternateContent xmlns:mc="http://schemas.openxmlformats.org/markup-compatibility/2006">
              <mc:Choice xmlns:v="urn:schemas-microsoft-com:vml" Requires="v">
                <p:oleObj spid="_x0000_s23588" name="Image" r:id="rId3" imgW="5384127" imgH="2082540" progId="Photoshop.Image.8">
                  <p:embed/>
                </p:oleObj>
              </mc:Choice>
              <mc:Fallback>
                <p:oleObj name="Image" r:id="rId3" imgW="5384127" imgH="2082540" progId="Photoshop.Imag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339850"/>
                        <a:ext cx="9144000" cy="3536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275815624"/>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a:spLocks noGrp="1"/>
          </p:cNvSpPr>
          <p:nvPr>
            <p:ph type="title"/>
          </p:nvPr>
        </p:nvSpPr>
        <p:spPr>
          <a:xfrm>
            <a:off x="533400" y="0"/>
            <a:ext cx="8229600" cy="1143000"/>
          </a:xfrm>
        </p:spPr>
        <p:txBody>
          <a:bodyPr>
            <a:normAutofit/>
          </a:bodyPr>
          <a:lstStyle/>
          <a:p>
            <a:pPr algn="ctr"/>
            <a:r>
              <a:rPr lang="fa-IR" sz="3400" dirty="0">
                <a:solidFill>
                  <a:srgbClr val="CC0000"/>
                </a:solidFill>
                <a:effectLst>
                  <a:outerShdw blurRad="38100" dist="38100" dir="2700000" algn="tl">
                    <a:srgbClr val="C0C0C0"/>
                  </a:outerShdw>
                </a:effectLst>
                <a:latin typeface="+mn-lt"/>
                <a:ea typeface="+mn-ea"/>
                <a:cs typeface="B Zar" pitchFamily="2" charset="-78"/>
              </a:rPr>
              <a:t>تغییرات </a:t>
            </a:r>
            <a:r>
              <a:rPr lang="fa-IR" sz="3400" dirty="0" smtClean="0">
                <a:solidFill>
                  <a:srgbClr val="CC0000"/>
                </a:solidFill>
                <a:effectLst>
                  <a:outerShdw blurRad="38100" dist="38100" dir="2700000" algn="tl">
                    <a:srgbClr val="C0C0C0"/>
                  </a:outerShdw>
                </a:effectLst>
                <a:latin typeface="+mn-lt"/>
                <a:ea typeface="+mn-ea"/>
                <a:cs typeface="B Zar" pitchFamily="2" charset="-78"/>
              </a:rPr>
              <a:t>سالانه دما </a:t>
            </a:r>
            <a:endParaRPr lang="en-US" sz="3400" dirty="0">
              <a:solidFill>
                <a:srgbClr val="CC0000"/>
              </a:solidFill>
              <a:effectLst>
                <a:outerShdw blurRad="38100" dist="38100" dir="2700000" algn="tl">
                  <a:srgbClr val="C0C0C0"/>
                </a:outerShdw>
              </a:effectLst>
              <a:latin typeface="+mn-lt"/>
              <a:ea typeface="+mn-ea"/>
              <a:cs typeface="B Zar" pitchFamily="2" charset="-78"/>
            </a:endParaRPr>
          </a:p>
        </p:txBody>
      </p:sp>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2207" y="2482042"/>
            <a:ext cx="6534150" cy="4365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685800" y="1048434"/>
            <a:ext cx="7620000" cy="1154162"/>
          </a:xfrm>
          <a:prstGeom prst="rect">
            <a:avLst/>
          </a:prstGeom>
          <a:noFill/>
        </p:spPr>
        <p:txBody>
          <a:bodyPr wrap="square" rtlCol="0">
            <a:spAutoFit/>
          </a:bodyPr>
          <a:lstStyle/>
          <a:p>
            <a:pPr algn="r" rtl="1">
              <a:lnSpc>
                <a:spcPct val="150000"/>
              </a:lnSpc>
            </a:pPr>
            <a:r>
              <a:rPr lang="fa-IR" sz="2400" b="1" dirty="0" smtClean="0">
                <a:solidFill>
                  <a:srgbClr val="0070C0"/>
                </a:solidFill>
                <a:cs typeface="B Nazanin" pitchFamily="2" charset="-78"/>
              </a:rPr>
              <a:t>روی خشکی ها حداکثر دما یک یا دو ماه بعد از انقلاب تابستانی و حداقل دما </a:t>
            </a:r>
            <a:r>
              <a:rPr lang="fa-IR" sz="2400" b="1" dirty="0">
                <a:solidFill>
                  <a:srgbClr val="0070C0"/>
                </a:solidFill>
                <a:cs typeface="B Nazanin" pitchFamily="2" charset="-78"/>
              </a:rPr>
              <a:t>یک یا دو ماه بعد از انقلاب </a:t>
            </a:r>
            <a:r>
              <a:rPr lang="fa-IR" sz="2400" b="1" dirty="0" smtClean="0">
                <a:solidFill>
                  <a:srgbClr val="0070C0"/>
                </a:solidFill>
                <a:cs typeface="B Nazanin" pitchFamily="2" charset="-78"/>
              </a:rPr>
              <a:t>زمستانی اتفاق می افتد  </a:t>
            </a:r>
            <a:endParaRPr lang="en-US" sz="2400" b="1" dirty="0">
              <a:solidFill>
                <a:srgbClr val="0070C0"/>
              </a:solidFill>
              <a:cs typeface="B Nazanin" pitchFamily="2" charset="-78"/>
            </a:endParaRPr>
          </a:p>
        </p:txBody>
      </p:sp>
    </p:spTree>
    <p:extLst>
      <p:ext uri="{BB962C8B-B14F-4D97-AF65-F5344CB8AC3E}">
        <p14:creationId xmlns:p14="http://schemas.microsoft.com/office/powerpoint/2010/main" val="4170720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circle(in)">
                                      <p:cBhvr>
                                        <p:cTn id="7" dur="20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1810" name="Rectangle 2"/>
          <p:cNvSpPr>
            <a:spLocks noGrp="1" noChangeArrowheads="1"/>
          </p:cNvSpPr>
          <p:nvPr>
            <p:ph type="body" idx="1"/>
          </p:nvPr>
        </p:nvSpPr>
        <p:spPr>
          <a:xfrm>
            <a:off x="457200" y="304800"/>
            <a:ext cx="8229600" cy="5516563"/>
          </a:xfrm>
        </p:spPr>
        <p:txBody>
          <a:bodyPr>
            <a:normAutofit/>
          </a:bodyPr>
          <a:lstStyle/>
          <a:p>
            <a:pPr algn="ctr" rtl="1" eaLnBrk="1" hangingPunct="1">
              <a:lnSpc>
                <a:spcPct val="90000"/>
              </a:lnSpc>
              <a:buFontTx/>
              <a:buNone/>
              <a:defRPr/>
            </a:pPr>
            <a:r>
              <a:rPr lang="ar-SA" sz="2800" b="1" dirty="0">
                <a:solidFill>
                  <a:srgbClr val="00B050"/>
                </a:solidFill>
                <a:cs typeface="B Nazanin" pitchFamily="2" charset="-78"/>
              </a:rPr>
              <a:t>تغییرات سالانة </a:t>
            </a:r>
            <a:r>
              <a:rPr lang="ar-SA" sz="2800" b="1" dirty="0" smtClean="0">
                <a:solidFill>
                  <a:srgbClr val="00B050"/>
                </a:solidFill>
                <a:cs typeface="B Nazanin" pitchFamily="2" charset="-78"/>
              </a:rPr>
              <a:t>رطوبت</a:t>
            </a:r>
            <a:r>
              <a:rPr lang="fa-IR" sz="2800" b="1" dirty="0">
                <a:solidFill>
                  <a:srgbClr val="00B050"/>
                </a:solidFill>
                <a:cs typeface="B Nazanin" pitchFamily="2" charset="-78"/>
              </a:rPr>
              <a:t> </a:t>
            </a:r>
            <a:r>
              <a:rPr lang="fa-IR" sz="2800" b="1" dirty="0" smtClean="0">
                <a:solidFill>
                  <a:srgbClr val="00B050"/>
                </a:solidFill>
                <a:cs typeface="B Nazanin" pitchFamily="2" charset="-78"/>
              </a:rPr>
              <a:t>نسبی</a:t>
            </a:r>
            <a:endParaRPr lang="en-US" sz="2800" b="1" dirty="0">
              <a:solidFill>
                <a:srgbClr val="00B050"/>
              </a:solidFill>
              <a:cs typeface="B Nazanin" pitchFamily="2" charset="-78"/>
            </a:endParaRPr>
          </a:p>
          <a:p>
            <a:pPr algn="just" rtl="1" eaLnBrk="1" hangingPunct="1">
              <a:lnSpc>
                <a:spcPct val="90000"/>
              </a:lnSpc>
              <a:defRPr/>
            </a:pPr>
            <a:r>
              <a:rPr lang="ar-SA" sz="2800" dirty="0" smtClean="0">
                <a:solidFill>
                  <a:srgbClr val="FF0000"/>
                </a:solidFill>
                <a:cs typeface="B Nazanin" pitchFamily="2" charset="-78"/>
              </a:rPr>
              <a:t>حداكثر مقدار</a:t>
            </a:r>
            <a:r>
              <a:rPr lang="ar-SA" sz="2800" dirty="0" smtClean="0">
                <a:cs typeface="B Nazanin" pitchFamily="2" charset="-78"/>
              </a:rPr>
              <a:t> آن در ماهی رخ می</a:t>
            </a:r>
            <a:r>
              <a:rPr lang="ar-SA" sz="2800" dirty="0" smtClean="0"/>
              <a:t>‌</a:t>
            </a:r>
            <a:r>
              <a:rPr lang="ar-SA" sz="2800" dirty="0" smtClean="0">
                <a:cs typeface="B Nazanin" pitchFamily="2" charset="-78"/>
              </a:rPr>
              <a:t>دهد كه </a:t>
            </a:r>
            <a:r>
              <a:rPr lang="ar-SA" sz="2800" dirty="0" smtClean="0">
                <a:solidFill>
                  <a:srgbClr val="FF0000"/>
                </a:solidFill>
                <a:cs typeface="B Nazanin" pitchFamily="2" charset="-78"/>
              </a:rPr>
              <a:t>حداقل دما اتفاق</a:t>
            </a:r>
            <a:r>
              <a:rPr lang="ar-SA" sz="2800" dirty="0" smtClean="0">
                <a:cs typeface="B Nazanin" pitchFamily="2" charset="-78"/>
              </a:rPr>
              <a:t> افتاده است و حداقل آن هم مربوط به ماهی است كه حداكثر دما حادث شده است.</a:t>
            </a:r>
            <a:endParaRPr lang="fa-IR" sz="2800" dirty="0" smtClean="0">
              <a:cs typeface="B Nazanin" pitchFamily="2" charset="-78"/>
            </a:endParaRPr>
          </a:p>
          <a:p>
            <a:pPr algn="just" rtl="1" eaLnBrk="1" hangingPunct="1">
              <a:lnSpc>
                <a:spcPct val="90000"/>
              </a:lnSpc>
              <a:defRPr/>
            </a:pPr>
            <a:r>
              <a:rPr lang="fa-IR" sz="2800" dirty="0" smtClean="0">
                <a:solidFill>
                  <a:schemeClr val="accent2">
                    <a:lumMod val="75000"/>
                  </a:schemeClr>
                </a:solidFill>
                <a:cs typeface="B Nazanin" pitchFamily="2" charset="-78"/>
              </a:rPr>
              <a:t>(نقاط صورتی رنگ تغییرات دما و نقاط آبی رنگ تغییرات رطوبت نسبی)</a:t>
            </a:r>
            <a:endParaRPr lang="en-US" sz="2800" dirty="0" smtClean="0">
              <a:solidFill>
                <a:schemeClr val="accent2">
                  <a:lumMod val="75000"/>
                </a:schemeClr>
              </a:solidFill>
              <a:cs typeface="B Nazanin" pitchFamily="2" charset="-78"/>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41553037"/>
              </p:ext>
            </p:extLst>
          </p:nvPr>
        </p:nvGraphicFramePr>
        <p:xfrm>
          <a:off x="609600" y="1828800"/>
          <a:ext cx="7620000" cy="4879188"/>
        </p:xfrm>
        <a:graphic>
          <a:graphicData uri="http://schemas.openxmlformats.org/presentationml/2006/ole">
            <mc:AlternateContent xmlns:mc="http://schemas.openxmlformats.org/markup-compatibility/2006">
              <mc:Choice xmlns:v="urn:schemas-microsoft-com:vml" Requires="v">
                <p:oleObj spid="_x0000_s30755" name="Worksheet" r:id="rId3" imgW="5029200" imgH="3206496" progId="Excel.Sheet.8">
                  <p:embed/>
                </p:oleObj>
              </mc:Choice>
              <mc:Fallback>
                <p:oleObj name="Worksheet" r:id="rId3" imgW="5029200" imgH="3206496" progId="Excel.Sheet.8">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1828800"/>
                        <a:ext cx="7620000" cy="4879188"/>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730841364"/>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2210" name="Rectangle 2"/>
          <p:cNvSpPr>
            <a:spLocks noGrp="1" noChangeArrowheads="1"/>
          </p:cNvSpPr>
          <p:nvPr>
            <p:ph type="body" idx="1"/>
          </p:nvPr>
        </p:nvSpPr>
        <p:spPr>
          <a:xfrm>
            <a:off x="457200" y="762000"/>
            <a:ext cx="8229600" cy="4525963"/>
          </a:xfrm>
        </p:spPr>
        <p:txBody>
          <a:bodyPr/>
          <a:lstStyle/>
          <a:p>
            <a:pPr algn="ctr" rtl="1">
              <a:lnSpc>
                <a:spcPct val="90000"/>
              </a:lnSpc>
              <a:buFontTx/>
              <a:buNone/>
              <a:defRPr/>
            </a:pPr>
            <a:r>
              <a:rPr lang="ar-SA" b="1" dirty="0">
                <a:solidFill>
                  <a:srgbClr val="CC0000"/>
                </a:solidFill>
                <a:effectLst>
                  <a:outerShdw blurRad="38100" dist="38100" dir="2700000" algn="tl">
                    <a:srgbClr val="000000"/>
                  </a:outerShdw>
                </a:effectLst>
                <a:cs typeface="B Zar" pitchFamily="2" charset="-78"/>
              </a:rPr>
              <a:t>اندازه‌گیری رطوبت </a:t>
            </a:r>
            <a:r>
              <a:rPr lang="ar-SA" b="1" dirty="0" smtClean="0">
                <a:solidFill>
                  <a:srgbClr val="CC0000"/>
                </a:solidFill>
                <a:effectLst>
                  <a:outerShdw blurRad="38100" dist="38100" dir="2700000" algn="tl">
                    <a:srgbClr val="000000"/>
                  </a:outerShdw>
                </a:effectLst>
                <a:cs typeface="B Zar" pitchFamily="2" charset="-78"/>
              </a:rPr>
              <a:t>هوا</a:t>
            </a:r>
            <a:endParaRPr lang="fa-IR" b="1" dirty="0" smtClean="0">
              <a:solidFill>
                <a:srgbClr val="CC0000"/>
              </a:solidFill>
              <a:effectLst>
                <a:outerShdw blurRad="38100" dist="38100" dir="2700000" algn="tl">
                  <a:srgbClr val="000000"/>
                </a:outerShdw>
              </a:effectLst>
              <a:cs typeface="B Zar" pitchFamily="2" charset="-78"/>
            </a:endParaRPr>
          </a:p>
          <a:p>
            <a:pPr algn="justLow" rtl="1">
              <a:lnSpc>
                <a:spcPct val="90000"/>
              </a:lnSpc>
              <a:buFontTx/>
              <a:buNone/>
              <a:defRPr/>
            </a:pPr>
            <a:endParaRPr lang="fa-IR" b="1" dirty="0">
              <a:solidFill>
                <a:srgbClr val="CC0000"/>
              </a:solidFill>
              <a:effectLst>
                <a:outerShdw blurRad="38100" dist="38100" dir="2700000" algn="tl">
                  <a:srgbClr val="000000"/>
                </a:outerShdw>
              </a:effectLst>
              <a:cs typeface="B Zar" pitchFamily="2" charset="-78"/>
            </a:endParaRPr>
          </a:p>
          <a:p>
            <a:pPr algn="justLow" rtl="1">
              <a:lnSpc>
                <a:spcPct val="90000"/>
              </a:lnSpc>
              <a:buFontTx/>
              <a:buNone/>
              <a:defRPr/>
            </a:pPr>
            <a:endParaRPr lang="ar-SA" dirty="0">
              <a:solidFill>
                <a:srgbClr val="CC0000"/>
              </a:solidFill>
              <a:effectLst>
                <a:outerShdw blurRad="38100" dist="38100" dir="2700000" algn="tl">
                  <a:srgbClr val="000000"/>
                </a:outerShdw>
              </a:effectLst>
              <a:cs typeface="B Zar" pitchFamily="2" charset="-78"/>
            </a:endParaRPr>
          </a:p>
          <a:p>
            <a:pPr algn="justLow" rtl="1">
              <a:lnSpc>
                <a:spcPct val="200000"/>
              </a:lnSpc>
              <a:buFontTx/>
              <a:buNone/>
              <a:defRPr/>
            </a:pPr>
            <a:r>
              <a:rPr lang="ar-SA" b="1" dirty="0" smtClean="0">
                <a:solidFill>
                  <a:srgbClr val="00B050"/>
                </a:solidFill>
                <a:cs typeface="B Zar" pitchFamily="2" charset="-78"/>
              </a:rPr>
              <a:t>1-</a:t>
            </a:r>
            <a:r>
              <a:rPr lang="ar-SA" b="1" dirty="0" smtClean="0">
                <a:solidFill>
                  <a:srgbClr val="CC0000"/>
                </a:solidFill>
                <a:cs typeface="B Zar" pitchFamily="2" charset="-78"/>
              </a:rPr>
              <a:t> </a:t>
            </a:r>
            <a:r>
              <a:rPr lang="ar-SA" b="1" dirty="0">
                <a:solidFill>
                  <a:srgbClr val="00B050"/>
                </a:solidFill>
                <a:cs typeface="B Zar" pitchFamily="2" charset="-78"/>
              </a:rPr>
              <a:t>روش سایكرومتری یا </a:t>
            </a:r>
            <a:r>
              <a:rPr lang="ar-SA" b="1" dirty="0" smtClean="0">
                <a:solidFill>
                  <a:srgbClr val="00B050"/>
                </a:solidFill>
                <a:cs typeface="B Zar" pitchFamily="2" charset="-78"/>
              </a:rPr>
              <a:t>ترمودینامیكی</a:t>
            </a:r>
            <a:r>
              <a:rPr lang="fa-IR" b="1" dirty="0" smtClean="0">
                <a:solidFill>
                  <a:srgbClr val="00B050"/>
                </a:solidFill>
                <a:cs typeface="B Zar" pitchFamily="2" charset="-78"/>
              </a:rPr>
              <a:t> (رطوبت سنج دمایی)</a:t>
            </a:r>
            <a:endParaRPr lang="en-US" b="1" dirty="0">
              <a:solidFill>
                <a:srgbClr val="00B050"/>
              </a:solidFill>
              <a:cs typeface="B Zar" pitchFamily="2" charset="-78"/>
            </a:endParaRPr>
          </a:p>
          <a:p>
            <a:pPr algn="justLow" rtl="1">
              <a:lnSpc>
                <a:spcPct val="200000"/>
              </a:lnSpc>
              <a:buFontTx/>
              <a:buNone/>
              <a:defRPr/>
            </a:pPr>
            <a:r>
              <a:rPr lang="ar-SA" b="1" dirty="0">
                <a:solidFill>
                  <a:srgbClr val="00B050"/>
                </a:solidFill>
                <a:cs typeface="B Zar" pitchFamily="2" charset="-78"/>
              </a:rPr>
              <a:t>2- </a:t>
            </a:r>
            <a:r>
              <a:rPr lang="fa-IR" b="1" dirty="0" smtClean="0">
                <a:solidFill>
                  <a:srgbClr val="00B050"/>
                </a:solidFill>
                <a:cs typeface="B Zar" pitchFamily="2" charset="-78"/>
              </a:rPr>
              <a:t>رطوبت نگار </a:t>
            </a:r>
          </a:p>
          <a:p>
            <a:pPr algn="justLow" rtl="1">
              <a:lnSpc>
                <a:spcPct val="200000"/>
              </a:lnSpc>
              <a:buFontTx/>
              <a:buNone/>
              <a:defRPr/>
            </a:pPr>
            <a:r>
              <a:rPr lang="fa-IR" b="1" dirty="0" smtClean="0">
                <a:solidFill>
                  <a:srgbClr val="00B050"/>
                </a:solidFill>
                <a:cs typeface="B Zar" pitchFamily="2" charset="-78"/>
              </a:rPr>
              <a:t>3- رطوبت – دما نگار</a:t>
            </a:r>
            <a:endParaRPr lang="en-US" b="1" dirty="0">
              <a:solidFill>
                <a:srgbClr val="00B050"/>
              </a:solidFill>
              <a:cs typeface="B Zar" pitchFamily="2" charset="-78"/>
            </a:endParaRPr>
          </a:p>
        </p:txBody>
      </p:sp>
    </p:spTree>
    <p:extLst>
      <p:ext uri="{BB962C8B-B14F-4D97-AF65-F5344CB8AC3E}">
        <p14:creationId xmlns:p14="http://schemas.microsoft.com/office/powerpoint/2010/main" val="822678481"/>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3234" name="Rectangle 2"/>
          <p:cNvSpPr>
            <a:spLocks noGrp="1" noChangeArrowheads="1"/>
          </p:cNvSpPr>
          <p:nvPr>
            <p:ph type="body" idx="1"/>
          </p:nvPr>
        </p:nvSpPr>
        <p:spPr>
          <a:xfrm>
            <a:off x="533400" y="609600"/>
            <a:ext cx="8229600" cy="5791200"/>
          </a:xfrm>
        </p:spPr>
        <p:txBody>
          <a:bodyPr>
            <a:normAutofit fontScale="70000" lnSpcReduction="20000"/>
          </a:bodyPr>
          <a:lstStyle/>
          <a:p>
            <a:pPr algn="just" rtl="1">
              <a:lnSpc>
                <a:spcPct val="170000"/>
              </a:lnSpc>
              <a:buFontTx/>
              <a:buNone/>
              <a:defRPr/>
            </a:pPr>
            <a:r>
              <a:rPr lang="ar-SA" sz="3000" b="1" dirty="0">
                <a:solidFill>
                  <a:srgbClr val="CC0000"/>
                </a:solidFill>
                <a:effectLst>
                  <a:outerShdw blurRad="38100" dist="38100" dir="2700000" algn="tl">
                    <a:srgbClr val="000000"/>
                  </a:outerShdw>
                </a:effectLst>
                <a:cs typeface="B Zar" pitchFamily="2" charset="-78"/>
              </a:rPr>
              <a:t>1- روش سایكرومتری یا ترمودینامیكی</a:t>
            </a:r>
            <a:endParaRPr lang="ar-SA" sz="3000" dirty="0">
              <a:solidFill>
                <a:srgbClr val="CC0000"/>
              </a:solidFill>
              <a:effectLst>
                <a:outerShdw blurRad="38100" dist="38100" dir="2700000" algn="tl">
                  <a:srgbClr val="000000"/>
                </a:outerShdw>
              </a:effectLst>
              <a:cs typeface="B Zar" pitchFamily="2" charset="-78"/>
            </a:endParaRPr>
          </a:p>
          <a:p>
            <a:pPr algn="just" rtl="1">
              <a:lnSpc>
                <a:spcPct val="170000"/>
              </a:lnSpc>
              <a:defRPr/>
            </a:pPr>
            <a:r>
              <a:rPr lang="ar-SA" sz="3300" dirty="0">
                <a:solidFill>
                  <a:srgbClr val="0070C0"/>
                </a:solidFill>
                <a:cs typeface="B Nazanin" pitchFamily="2" charset="-78"/>
              </a:rPr>
              <a:t>در این روش از اختلاف دمای </a:t>
            </a:r>
            <a:r>
              <a:rPr lang="ar-SA" sz="3300" dirty="0" smtClean="0">
                <a:solidFill>
                  <a:srgbClr val="0070C0"/>
                </a:solidFill>
                <a:cs typeface="B Nazanin" pitchFamily="2" charset="-78"/>
              </a:rPr>
              <a:t>دماسنج‌های </a:t>
            </a:r>
            <a:r>
              <a:rPr lang="ar-SA" sz="3300" dirty="0">
                <a:solidFill>
                  <a:srgbClr val="0070C0"/>
                </a:solidFill>
                <a:cs typeface="B Nazanin" pitchFamily="2" charset="-78"/>
              </a:rPr>
              <a:t>تر و خشك برای اندازه‌گیری رطوبت استفاده می‌شود </a:t>
            </a:r>
            <a:endParaRPr lang="fa-IR" sz="3300" dirty="0" smtClean="0">
              <a:solidFill>
                <a:srgbClr val="0070C0"/>
              </a:solidFill>
              <a:cs typeface="B Nazanin" pitchFamily="2" charset="-78"/>
            </a:endParaRPr>
          </a:p>
          <a:p>
            <a:pPr algn="just" rtl="1">
              <a:lnSpc>
                <a:spcPct val="170000"/>
              </a:lnSpc>
              <a:defRPr/>
            </a:pPr>
            <a:endParaRPr lang="fa-IR" sz="3300" dirty="0" smtClean="0">
              <a:solidFill>
                <a:srgbClr val="0070C0"/>
              </a:solidFill>
              <a:cs typeface="B Nazanin" pitchFamily="2" charset="-78"/>
            </a:endParaRPr>
          </a:p>
          <a:p>
            <a:pPr algn="just" rtl="1">
              <a:lnSpc>
                <a:spcPct val="170000"/>
              </a:lnSpc>
              <a:defRPr/>
            </a:pPr>
            <a:r>
              <a:rPr lang="ar-SA" sz="3200" b="1" dirty="0" smtClean="0">
                <a:solidFill>
                  <a:srgbClr val="CC0000"/>
                </a:solidFill>
                <a:effectLst>
                  <a:outerShdw blurRad="38100" dist="38100" dir="2700000" algn="tl">
                    <a:srgbClr val="C0C0C0"/>
                  </a:outerShdw>
                </a:effectLst>
                <a:cs typeface="B Nazanin" pitchFamily="2" charset="-78"/>
              </a:rPr>
              <a:t>سایكرومترها </a:t>
            </a:r>
            <a:r>
              <a:rPr lang="ar-SA" sz="3200" b="1" dirty="0">
                <a:solidFill>
                  <a:srgbClr val="CC0000"/>
                </a:solidFill>
                <a:effectLst>
                  <a:outerShdw blurRad="38100" dist="38100" dir="2700000" algn="tl">
                    <a:srgbClr val="C0C0C0"/>
                  </a:outerShdw>
                </a:effectLst>
                <a:cs typeface="B Nazanin" pitchFamily="2" charset="-78"/>
              </a:rPr>
              <a:t>(</a:t>
            </a:r>
            <a:r>
              <a:rPr lang="en-US" sz="3200" b="1" dirty="0" err="1">
                <a:solidFill>
                  <a:srgbClr val="CC0000"/>
                </a:solidFill>
                <a:effectLst>
                  <a:outerShdw blurRad="38100" dist="38100" dir="2700000" algn="tl">
                    <a:srgbClr val="C0C0C0"/>
                  </a:outerShdw>
                </a:effectLst>
                <a:cs typeface="B Nazanin" pitchFamily="2" charset="-78"/>
              </a:rPr>
              <a:t>Psychrometers</a:t>
            </a:r>
            <a:r>
              <a:rPr lang="ar-SA" sz="3200" b="1" dirty="0">
                <a:solidFill>
                  <a:srgbClr val="CC0000"/>
                </a:solidFill>
                <a:effectLst>
                  <a:outerShdw blurRad="38100" dist="38100" dir="2700000" algn="tl">
                    <a:srgbClr val="C0C0C0"/>
                  </a:outerShdw>
                </a:effectLst>
                <a:cs typeface="B Nazanin" pitchFamily="2" charset="-78"/>
              </a:rPr>
              <a:t>)</a:t>
            </a:r>
            <a:endParaRPr lang="ar-SA" sz="3200" dirty="0">
              <a:solidFill>
                <a:srgbClr val="CC0000"/>
              </a:solidFill>
              <a:effectLst>
                <a:outerShdw blurRad="38100" dist="38100" dir="2700000" algn="tl">
                  <a:srgbClr val="C0C0C0"/>
                </a:outerShdw>
              </a:effectLst>
              <a:cs typeface="B Nazanin" pitchFamily="2" charset="-78"/>
            </a:endParaRPr>
          </a:p>
          <a:p>
            <a:pPr algn="just" rtl="1">
              <a:lnSpc>
                <a:spcPct val="170000"/>
              </a:lnSpc>
              <a:defRPr/>
            </a:pPr>
            <a:r>
              <a:rPr lang="ar-SA" sz="3300" b="1" dirty="0">
                <a:solidFill>
                  <a:srgbClr val="0070C0"/>
                </a:solidFill>
                <a:cs typeface="B Nazanin" pitchFamily="2" charset="-78"/>
              </a:rPr>
              <a:t>ساختار سایكرومتر شامل </a:t>
            </a:r>
            <a:r>
              <a:rPr lang="ar-SA" sz="3300" b="1" dirty="0" smtClean="0">
                <a:solidFill>
                  <a:srgbClr val="0070C0"/>
                </a:solidFill>
                <a:cs typeface="B Nazanin" pitchFamily="2" charset="-78"/>
              </a:rPr>
              <a:t>دو</a:t>
            </a:r>
            <a:r>
              <a:rPr lang="fa-IR" sz="3300" b="1" dirty="0" smtClean="0">
                <a:solidFill>
                  <a:srgbClr val="0070C0"/>
                </a:solidFill>
                <a:cs typeface="B Nazanin" pitchFamily="2" charset="-78"/>
              </a:rPr>
              <a:t> </a:t>
            </a:r>
            <a:r>
              <a:rPr lang="ar-SA" sz="3600" b="1" dirty="0" smtClean="0">
                <a:solidFill>
                  <a:srgbClr val="00B050"/>
                </a:solidFill>
                <a:cs typeface="B Nazanin" pitchFamily="2" charset="-78"/>
              </a:rPr>
              <a:t>دماسنج</a:t>
            </a:r>
            <a:r>
              <a:rPr lang="fa-IR" sz="3600" b="1" dirty="0" smtClean="0">
                <a:solidFill>
                  <a:srgbClr val="00B050"/>
                </a:solidFill>
                <a:cs typeface="B Nazanin" pitchFamily="2" charset="-78"/>
              </a:rPr>
              <a:t> </a:t>
            </a:r>
            <a:r>
              <a:rPr lang="fa-IR" sz="3600" b="1" dirty="0">
                <a:solidFill>
                  <a:srgbClr val="00B050"/>
                </a:solidFill>
                <a:cs typeface="B Nazanin" pitchFamily="2" charset="-78"/>
              </a:rPr>
              <a:t>خشک وتر </a:t>
            </a:r>
            <a:r>
              <a:rPr lang="ar-SA" sz="3300" b="1" dirty="0" smtClean="0">
                <a:solidFill>
                  <a:srgbClr val="0070C0"/>
                </a:solidFill>
                <a:cs typeface="B Nazanin" pitchFamily="2" charset="-78"/>
              </a:rPr>
              <a:t> است </a:t>
            </a:r>
            <a:r>
              <a:rPr lang="ar-SA" sz="2800" b="1" dirty="0">
                <a:solidFill>
                  <a:srgbClr val="0070C0"/>
                </a:solidFill>
                <a:cs typeface="B Nazanin" pitchFamily="2" charset="-78"/>
              </a:rPr>
              <a:t>كه به موازات هم قرار گرفته‌اند و مخزن یكی از </a:t>
            </a:r>
            <a:r>
              <a:rPr lang="ar-SA" sz="2800" b="1" dirty="0" smtClean="0">
                <a:solidFill>
                  <a:srgbClr val="0070C0"/>
                </a:solidFill>
                <a:cs typeface="B Nazanin" pitchFamily="2" charset="-78"/>
              </a:rPr>
              <a:t>دماسنج</a:t>
            </a:r>
            <a:r>
              <a:rPr lang="fa-IR" sz="2800" b="1" dirty="0" smtClean="0">
                <a:solidFill>
                  <a:srgbClr val="0070C0"/>
                </a:solidFill>
                <a:cs typeface="B Nazanin" pitchFamily="2" charset="-78"/>
              </a:rPr>
              <a:t> </a:t>
            </a:r>
            <a:r>
              <a:rPr lang="ar-SA" sz="2800" b="1" dirty="0" smtClean="0">
                <a:solidFill>
                  <a:srgbClr val="0070C0"/>
                </a:solidFill>
                <a:cs typeface="B Nazanin" pitchFamily="2" charset="-78"/>
              </a:rPr>
              <a:t>توسط </a:t>
            </a:r>
            <a:r>
              <a:rPr lang="ar-SA" sz="2800" b="1" dirty="0">
                <a:solidFill>
                  <a:srgbClr val="0070C0"/>
                </a:solidFill>
                <a:cs typeface="B Nazanin" pitchFamily="2" charset="-78"/>
              </a:rPr>
              <a:t>پارچه‌ای با سطح آب در تماس می‌باشد. </a:t>
            </a:r>
            <a:endParaRPr lang="fa-IR" sz="2800" b="1" dirty="0">
              <a:solidFill>
                <a:srgbClr val="0070C0"/>
              </a:solidFill>
              <a:cs typeface="B Nazanin" pitchFamily="2" charset="-78"/>
            </a:endParaRPr>
          </a:p>
          <a:p>
            <a:pPr algn="just" rtl="1">
              <a:lnSpc>
                <a:spcPct val="170000"/>
              </a:lnSpc>
              <a:defRPr/>
            </a:pPr>
            <a:r>
              <a:rPr lang="ar-SA" sz="2800" b="1" dirty="0">
                <a:solidFill>
                  <a:srgbClr val="0070C0"/>
                </a:solidFill>
                <a:cs typeface="B Nazanin" pitchFamily="2" charset="-78"/>
              </a:rPr>
              <a:t>دمای دماسنج</a:t>
            </a:r>
            <a:r>
              <a:rPr lang="fa-IR" sz="2800" b="1" dirty="0">
                <a:solidFill>
                  <a:srgbClr val="0070C0"/>
                </a:solidFill>
                <a:cs typeface="B Nazanin" pitchFamily="2" charset="-78"/>
              </a:rPr>
              <a:t> تر</a:t>
            </a:r>
            <a:r>
              <a:rPr lang="ar-SA" sz="2800" b="1" dirty="0">
                <a:solidFill>
                  <a:srgbClr val="0070C0"/>
                </a:solidFill>
                <a:cs typeface="B Nazanin" pitchFamily="2" charset="-78"/>
              </a:rPr>
              <a:t> كمتر از دماسنج </a:t>
            </a:r>
            <a:r>
              <a:rPr lang="fa-IR" sz="2800" b="1" dirty="0">
                <a:solidFill>
                  <a:srgbClr val="0070C0"/>
                </a:solidFill>
                <a:cs typeface="B Nazanin" pitchFamily="2" charset="-78"/>
              </a:rPr>
              <a:t>خشک</a:t>
            </a:r>
            <a:r>
              <a:rPr lang="ar-SA" sz="2800" b="1" dirty="0">
                <a:solidFill>
                  <a:srgbClr val="0070C0"/>
                </a:solidFill>
                <a:cs typeface="B Nazanin" pitchFamily="2" charset="-78"/>
              </a:rPr>
              <a:t> می‌باشد، </a:t>
            </a:r>
            <a:endParaRPr lang="fa-IR" sz="2800" b="1" dirty="0">
              <a:solidFill>
                <a:srgbClr val="0070C0"/>
              </a:solidFill>
              <a:cs typeface="B Nazanin" pitchFamily="2" charset="-78"/>
            </a:endParaRPr>
          </a:p>
          <a:p>
            <a:pPr algn="just" rtl="1">
              <a:lnSpc>
                <a:spcPct val="170000"/>
              </a:lnSpc>
              <a:defRPr/>
            </a:pPr>
            <a:r>
              <a:rPr lang="fa-IR" sz="2800" b="1" dirty="0">
                <a:solidFill>
                  <a:schemeClr val="accent2"/>
                </a:solidFill>
                <a:cs typeface="B Nazanin" pitchFamily="2" charset="-78"/>
              </a:rPr>
              <a:t>برای اینکه در اطراف دماسنج تر تبخیر به صورت کامل صورت گیرد بایستی هوا به طور دائم اطراف آن جریان داشته باشد </a:t>
            </a:r>
            <a:endParaRPr lang="en-US" sz="2800" b="1" dirty="0">
              <a:solidFill>
                <a:schemeClr val="accent2"/>
              </a:solidFill>
              <a:cs typeface="B Nazanin" pitchFamily="2" charset="-78"/>
            </a:endParaRPr>
          </a:p>
          <a:p>
            <a:pPr algn="just" rtl="1">
              <a:lnSpc>
                <a:spcPct val="170000"/>
              </a:lnSpc>
              <a:defRPr/>
            </a:pPr>
            <a:endParaRPr lang="en-US" sz="2800" dirty="0">
              <a:cs typeface="B Zar" pitchFamily="2" charset="-78"/>
            </a:endParaRPr>
          </a:p>
        </p:txBody>
      </p:sp>
    </p:spTree>
    <p:extLst>
      <p:ext uri="{BB962C8B-B14F-4D97-AF65-F5344CB8AC3E}">
        <p14:creationId xmlns:p14="http://schemas.microsoft.com/office/powerpoint/2010/main" val="1256348669"/>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ChangeArrowheads="1"/>
          </p:cNvSpPr>
          <p:nvPr/>
        </p:nvSpPr>
        <p:spPr bwMode="auto">
          <a:xfrm>
            <a:off x="395288" y="865386"/>
            <a:ext cx="833120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r" rtl="1"/>
            <a:r>
              <a:rPr lang="ar-SA" sz="2000" b="1" dirty="0">
                <a:solidFill>
                  <a:srgbClr val="0070C0"/>
                </a:solidFill>
                <a:cs typeface="B Nazanin" pitchFamily="2" charset="-78"/>
              </a:rPr>
              <a:t>رابطة سایكرومتری كه برای اندازه‌گیری رطوبت به كار می‌رود به صورت زیر است</a:t>
            </a:r>
            <a:r>
              <a:rPr lang="ar-SA" sz="3400" dirty="0">
                <a:cs typeface="B Nazanin" pitchFamily="2" charset="-78"/>
              </a:rPr>
              <a:t>:</a:t>
            </a:r>
            <a:endParaRPr lang="en-US" sz="3400" dirty="0">
              <a:cs typeface="B Nazanin" pitchFamily="2" charset="-78"/>
            </a:endParaRPr>
          </a:p>
        </p:txBody>
      </p:sp>
      <p:graphicFrame>
        <p:nvGraphicFramePr>
          <p:cNvPr id="11266" name="Object 4"/>
          <p:cNvGraphicFramePr>
            <a:graphicFrameLocks noChangeAspect="1"/>
          </p:cNvGraphicFramePr>
          <p:nvPr>
            <p:extLst>
              <p:ext uri="{D42A27DB-BD31-4B8C-83A1-F6EECF244321}">
                <p14:modId xmlns:p14="http://schemas.microsoft.com/office/powerpoint/2010/main" val="3943850209"/>
              </p:ext>
            </p:extLst>
          </p:nvPr>
        </p:nvGraphicFramePr>
        <p:xfrm>
          <a:off x="611188" y="1684165"/>
          <a:ext cx="4951412" cy="784397"/>
        </p:xfrm>
        <a:graphic>
          <a:graphicData uri="http://schemas.openxmlformats.org/presentationml/2006/ole">
            <mc:AlternateContent xmlns:mc="http://schemas.openxmlformats.org/markup-compatibility/2006">
              <mc:Choice xmlns:v="urn:schemas-microsoft-com:vml" Requires="v">
                <p:oleObj spid="_x0000_s21544" name="Equation" r:id="rId3" imgW="1847088" imgH="73914" progId="Equation.3">
                  <p:embed/>
                </p:oleObj>
              </mc:Choice>
              <mc:Fallback>
                <p:oleObj name="Equation" r:id="rId3" imgW="1847088" imgH="73914"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188" y="1684165"/>
                        <a:ext cx="4951412" cy="784397"/>
                      </a:xfrm>
                      <a:prstGeom prst="rect">
                        <a:avLst/>
                      </a:prstGeom>
                      <a:noFill/>
                      <a:extLst/>
                    </p:spPr>
                  </p:pic>
                </p:oleObj>
              </mc:Fallback>
            </mc:AlternateContent>
          </a:graphicData>
        </a:graphic>
      </p:graphicFrame>
      <p:sp>
        <p:nvSpPr>
          <p:cNvPr id="11268" name="Rectangle 5"/>
          <p:cNvSpPr>
            <a:spLocks noChangeArrowheads="1"/>
          </p:cNvSpPr>
          <p:nvPr/>
        </p:nvSpPr>
        <p:spPr bwMode="auto">
          <a:xfrm>
            <a:off x="1778876" y="2743200"/>
            <a:ext cx="6623993" cy="363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justLow" rtl="1" eaLnBrk="0" hangingPunct="0">
              <a:lnSpc>
                <a:spcPct val="150000"/>
              </a:lnSpc>
            </a:pPr>
            <a:r>
              <a:rPr lang="en-US" sz="2000" b="1" dirty="0" smtClean="0">
                <a:solidFill>
                  <a:srgbClr val="0070C0"/>
                </a:solidFill>
                <a:cs typeface="B Nazanin" pitchFamily="2" charset="-78"/>
              </a:rPr>
              <a:t>e</a:t>
            </a:r>
            <a:r>
              <a:rPr lang="ar-SA" sz="2000" b="1" dirty="0" smtClean="0">
                <a:solidFill>
                  <a:srgbClr val="0070C0"/>
                </a:solidFill>
                <a:cs typeface="B Nazanin" pitchFamily="2" charset="-78"/>
              </a:rPr>
              <a:t> </a:t>
            </a:r>
            <a:r>
              <a:rPr lang="ar-SA" sz="2000" b="1" dirty="0">
                <a:solidFill>
                  <a:srgbClr val="0070C0"/>
                </a:solidFill>
                <a:cs typeface="B Nazanin" pitchFamily="2" charset="-78"/>
              </a:rPr>
              <a:t>: فشار بخار آب موجود در هوا،</a:t>
            </a:r>
            <a:endParaRPr lang="en-US" sz="2000" b="1" dirty="0">
              <a:solidFill>
                <a:srgbClr val="0070C0"/>
              </a:solidFill>
              <a:cs typeface="B Nazanin" pitchFamily="2" charset="-78"/>
            </a:endParaRPr>
          </a:p>
          <a:p>
            <a:pPr algn="justLow" rtl="1" eaLnBrk="0" hangingPunct="0">
              <a:lnSpc>
                <a:spcPct val="150000"/>
              </a:lnSpc>
            </a:pPr>
            <a:r>
              <a:rPr lang="en-US" sz="2000" b="1" dirty="0" err="1">
                <a:solidFill>
                  <a:srgbClr val="0070C0"/>
                </a:solidFill>
                <a:cs typeface="B Nazanin" pitchFamily="2" charset="-78"/>
              </a:rPr>
              <a:t>es</a:t>
            </a:r>
            <a:r>
              <a:rPr lang="en-US" sz="2000" b="1" dirty="0">
                <a:solidFill>
                  <a:srgbClr val="0070C0"/>
                </a:solidFill>
                <a:cs typeface="B Nazanin" pitchFamily="2" charset="-78"/>
              </a:rPr>
              <a:t> (t’)</a:t>
            </a:r>
            <a:r>
              <a:rPr lang="ar-SA" sz="2000" b="1" dirty="0">
                <a:solidFill>
                  <a:srgbClr val="0070C0"/>
                </a:solidFill>
                <a:cs typeface="B Nazanin" pitchFamily="2" charset="-78"/>
              </a:rPr>
              <a:t> : فشار بخار اشباع در دمایی كه دماسنج تر نشان می‌دهد</a:t>
            </a:r>
            <a:endParaRPr lang="en-US" sz="2000" b="1" dirty="0">
              <a:solidFill>
                <a:srgbClr val="0070C0"/>
              </a:solidFill>
              <a:cs typeface="B Nazanin" pitchFamily="2" charset="-78"/>
            </a:endParaRPr>
          </a:p>
          <a:p>
            <a:pPr algn="justLow" rtl="1" eaLnBrk="0" hangingPunct="0">
              <a:lnSpc>
                <a:spcPct val="150000"/>
              </a:lnSpc>
            </a:pPr>
            <a:r>
              <a:rPr lang="en-US" sz="2000" b="1" dirty="0">
                <a:solidFill>
                  <a:srgbClr val="0070C0"/>
                </a:solidFill>
                <a:cs typeface="B Nazanin" pitchFamily="2" charset="-78"/>
              </a:rPr>
              <a:t>A</a:t>
            </a:r>
            <a:r>
              <a:rPr lang="ar-SA" sz="2000" b="1" dirty="0">
                <a:solidFill>
                  <a:srgbClr val="0070C0"/>
                </a:solidFill>
                <a:cs typeface="B Nazanin" pitchFamily="2" charset="-78"/>
              </a:rPr>
              <a:t>: ضریب سایكرومتری كه مقدار آن بر حسب نوع سایكرومتر تغییر می‌كند</a:t>
            </a:r>
            <a:endParaRPr lang="en-US" sz="2000" b="1" dirty="0">
              <a:solidFill>
                <a:srgbClr val="0070C0"/>
              </a:solidFill>
              <a:cs typeface="B Nazanin" pitchFamily="2" charset="-78"/>
            </a:endParaRPr>
          </a:p>
          <a:p>
            <a:pPr algn="justLow" rtl="1" eaLnBrk="0" hangingPunct="0">
              <a:lnSpc>
                <a:spcPct val="150000"/>
              </a:lnSpc>
            </a:pPr>
            <a:r>
              <a:rPr lang="en-US" sz="2000" b="1" dirty="0">
                <a:solidFill>
                  <a:srgbClr val="0070C0"/>
                </a:solidFill>
                <a:cs typeface="B Nazanin" pitchFamily="2" charset="-78"/>
              </a:rPr>
              <a:t>P</a:t>
            </a:r>
            <a:r>
              <a:rPr lang="ar-SA" sz="2000" b="1" dirty="0">
                <a:solidFill>
                  <a:srgbClr val="0070C0"/>
                </a:solidFill>
                <a:cs typeface="B Nazanin" pitchFamily="2" charset="-78"/>
              </a:rPr>
              <a:t>: فشار هوا</a:t>
            </a:r>
            <a:endParaRPr lang="en-US" sz="2000" b="1" dirty="0">
              <a:solidFill>
                <a:srgbClr val="0070C0"/>
              </a:solidFill>
              <a:cs typeface="B Nazanin" pitchFamily="2" charset="-78"/>
            </a:endParaRPr>
          </a:p>
          <a:p>
            <a:pPr algn="justLow" rtl="1" eaLnBrk="0" hangingPunct="0">
              <a:lnSpc>
                <a:spcPct val="150000"/>
              </a:lnSpc>
            </a:pPr>
            <a:r>
              <a:rPr lang="en-US" sz="2000" b="1" dirty="0">
                <a:solidFill>
                  <a:srgbClr val="0070C0"/>
                </a:solidFill>
                <a:cs typeface="B Nazanin" pitchFamily="2" charset="-78"/>
              </a:rPr>
              <a:t>t</a:t>
            </a:r>
            <a:r>
              <a:rPr lang="ar-SA" sz="2000" b="1" dirty="0">
                <a:solidFill>
                  <a:srgbClr val="0070C0"/>
                </a:solidFill>
                <a:cs typeface="B Nazanin" pitchFamily="2" charset="-78"/>
              </a:rPr>
              <a:t> : دمایی كه دماسنج </a:t>
            </a:r>
            <a:r>
              <a:rPr lang="fa-IR" sz="2000" b="1" dirty="0">
                <a:solidFill>
                  <a:srgbClr val="0070C0"/>
                </a:solidFill>
                <a:cs typeface="B Nazanin" pitchFamily="2" charset="-78"/>
              </a:rPr>
              <a:t>خشک </a:t>
            </a:r>
            <a:r>
              <a:rPr lang="ar-SA" sz="2000" b="1" dirty="0">
                <a:solidFill>
                  <a:srgbClr val="0070C0"/>
                </a:solidFill>
                <a:cs typeface="B Nazanin" pitchFamily="2" charset="-78"/>
              </a:rPr>
              <a:t>نشان می‌دهد.</a:t>
            </a:r>
            <a:endParaRPr lang="fa-IR" sz="2000" b="1" dirty="0">
              <a:solidFill>
                <a:srgbClr val="0070C0"/>
              </a:solidFill>
              <a:cs typeface="B Nazanin" pitchFamily="2" charset="-78"/>
            </a:endParaRPr>
          </a:p>
          <a:p>
            <a:pPr algn="justLow" rtl="1" eaLnBrk="0" hangingPunct="0">
              <a:lnSpc>
                <a:spcPct val="150000"/>
              </a:lnSpc>
            </a:pPr>
            <a:r>
              <a:rPr lang="en-US" sz="2000" b="1" dirty="0">
                <a:solidFill>
                  <a:srgbClr val="0070C0"/>
                </a:solidFill>
                <a:cs typeface="B Nazanin" pitchFamily="2" charset="-78"/>
              </a:rPr>
              <a:t>t'</a:t>
            </a:r>
            <a:r>
              <a:rPr lang="ar-SA" sz="2000" b="1" dirty="0">
                <a:solidFill>
                  <a:srgbClr val="0070C0"/>
                </a:solidFill>
                <a:cs typeface="B Nazanin" pitchFamily="2" charset="-78"/>
              </a:rPr>
              <a:t>: دمایی كه دماسنج </a:t>
            </a:r>
            <a:r>
              <a:rPr lang="fa-IR" sz="2000" b="1" dirty="0">
                <a:solidFill>
                  <a:srgbClr val="0070C0"/>
                </a:solidFill>
                <a:cs typeface="B Nazanin" pitchFamily="2" charset="-78"/>
              </a:rPr>
              <a:t>تر </a:t>
            </a:r>
            <a:r>
              <a:rPr lang="ar-SA" sz="2000" b="1" dirty="0">
                <a:solidFill>
                  <a:srgbClr val="0070C0"/>
                </a:solidFill>
                <a:cs typeface="B Nazanin" pitchFamily="2" charset="-78"/>
              </a:rPr>
              <a:t>نشان می‌دهد</a:t>
            </a:r>
            <a:r>
              <a:rPr lang="ar-SA" sz="3200" dirty="0">
                <a:cs typeface="B Nazanin" pitchFamily="2" charset="-78"/>
              </a:rPr>
              <a:t>.</a:t>
            </a:r>
            <a:endParaRPr lang="fa-IR" sz="3200" dirty="0">
              <a:cs typeface="B Nazanin" pitchFamily="2" charset="-78"/>
            </a:endParaRPr>
          </a:p>
          <a:p>
            <a:pPr algn="justLow" rtl="1" eaLnBrk="0" hangingPunct="0"/>
            <a:endParaRPr lang="ar-SA" sz="3200" dirty="0">
              <a:cs typeface="B Nazanin" pitchFamily="2" charset="-78"/>
            </a:endParaRPr>
          </a:p>
        </p:txBody>
      </p:sp>
    </p:spTree>
    <p:extLst>
      <p:ext uri="{BB962C8B-B14F-4D97-AF65-F5344CB8AC3E}">
        <p14:creationId xmlns:p14="http://schemas.microsoft.com/office/powerpoint/2010/main" val="3839601738"/>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body" idx="1"/>
          </p:nvPr>
        </p:nvSpPr>
        <p:spPr>
          <a:xfrm>
            <a:off x="457200" y="685800"/>
            <a:ext cx="8229600" cy="4525963"/>
          </a:xfrm>
        </p:spPr>
        <p:txBody>
          <a:bodyPr/>
          <a:lstStyle/>
          <a:p>
            <a:pPr algn="r" rtl="1" eaLnBrk="1" hangingPunct="1"/>
            <a:r>
              <a:rPr lang="fa-IR" sz="2000" b="1" dirty="0">
                <a:solidFill>
                  <a:srgbClr val="0070C0"/>
                </a:solidFill>
                <a:cs typeface="B Nazanin" pitchFamily="2" charset="-78"/>
              </a:rPr>
              <a:t>انواع سایکومترها مورد استفاده در هواشناسی عبارتند از:</a:t>
            </a:r>
          </a:p>
          <a:p>
            <a:pPr algn="r" rtl="1" eaLnBrk="1" hangingPunct="1"/>
            <a:endParaRPr lang="ar-SA" b="1" dirty="0" smtClean="0">
              <a:cs typeface="B Nazanin" pitchFamily="2" charset="-78"/>
            </a:endParaRPr>
          </a:p>
          <a:p>
            <a:pPr algn="r" rtl="1" eaLnBrk="1" hangingPunct="1">
              <a:lnSpc>
                <a:spcPct val="200000"/>
              </a:lnSpc>
              <a:buFontTx/>
              <a:buNone/>
            </a:pPr>
            <a:r>
              <a:rPr lang="ar-SA" b="1" dirty="0" smtClean="0">
                <a:solidFill>
                  <a:srgbClr val="CC0000"/>
                </a:solidFill>
                <a:cs typeface="B Nazanin" pitchFamily="2" charset="-78"/>
              </a:rPr>
              <a:t>الف) سایكرومتر ایستگاهی</a:t>
            </a:r>
            <a:r>
              <a:rPr lang="fa-IR" b="1" dirty="0" smtClean="0">
                <a:solidFill>
                  <a:srgbClr val="CC0000"/>
                </a:solidFill>
                <a:cs typeface="B Nazanin" pitchFamily="2" charset="-78"/>
              </a:rPr>
              <a:t> (پناهگاهی)</a:t>
            </a:r>
          </a:p>
          <a:p>
            <a:pPr algn="r" rtl="1" eaLnBrk="1" hangingPunct="1">
              <a:lnSpc>
                <a:spcPct val="200000"/>
              </a:lnSpc>
              <a:buFontTx/>
              <a:buNone/>
            </a:pPr>
            <a:r>
              <a:rPr lang="ar-SA" b="1" dirty="0" smtClean="0">
                <a:solidFill>
                  <a:srgbClr val="CC0000"/>
                </a:solidFill>
                <a:cs typeface="B Nazanin" pitchFamily="2" charset="-78"/>
              </a:rPr>
              <a:t>ب) سایكرومتر آسمن (</a:t>
            </a:r>
            <a:r>
              <a:rPr lang="en-US" b="1" dirty="0" err="1" smtClean="0">
                <a:solidFill>
                  <a:srgbClr val="CC0000"/>
                </a:solidFill>
                <a:cs typeface="B Nazanin" pitchFamily="2" charset="-78"/>
              </a:rPr>
              <a:t>Assman</a:t>
            </a:r>
            <a:r>
              <a:rPr lang="en-US" b="1" dirty="0" smtClean="0">
                <a:solidFill>
                  <a:srgbClr val="CC0000"/>
                </a:solidFill>
                <a:cs typeface="B Nazanin" pitchFamily="2" charset="-78"/>
              </a:rPr>
              <a:t> </a:t>
            </a:r>
            <a:r>
              <a:rPr lang="en-US" b="1" dirty="0" err="1" smtClean="0">
                <a:solidFill>
                  <a:srgbClr val="CC0000"/>
                </a:solidFill>
                <a:cs typeface="B Nazanin" pitchFamily="2" charset="-78"/>
              </a:rPr>
              <a:t>Psychrometer</a:t>
            </a:r>
            <a:r>
              <a:rPr lang="ar-SA" b="1" dirty="0" smtClean="0">
                <a:solidFill>
                  <a:srgbClr val="CC0000"/>
                </a:solidFill>
                <a:cs typeface="B Nazanin" pitchFamily="2" charset="-78"/>
              </a:rPr>
              <a:t>)</a:t>
            </a:r>
            <a:endParaRPr lang="fa-IR" b="1" dirty="0" smtClean="0">
              <a:solidFill>
                <a:srgbClr val="CC0000"/>
              </a:solidFill>
              <a:cs typeface="B Nazanin" pitchFamily="2" charset="-78"/>
            </a:endParaRPr>
          </a:p>
          <a:p>
            <a:pPr algn="r" rtl="1" eaLnBrk="1" hangingPunct="1">
              <a:lnSpc>
                <a:spcPct val="200000"/>
              </a:lnSpc>
              <a:buFontTx/>
              <a:buNone/>
            </a:pPr>
            <a:r>
              <a:rPr lang="ar-SA" b="1" dirty="0" smtClean="0">
                <a:solidFill>
                  <a:srgbClr val="CC0000"/>
                </a:solidFill>
                <a:cs typeface="B Nazanin" pitchFamily="2" charset="-78"/>
              </a:rPr>
              <a:t>ج) سایكرومتر فلاخنی (</a:t>
            </a:r>
            <a:r>
              <a:rPr lang="en-US" b="1" dirty="0" smtClean="0">
                <a:solidFill>
                  <a:srgbClr val="CC0000"/>
                </a:solidFill>
                <a:cs typeface="B Nazanin" pitchFamily="2" charset="-78"/>
              </a:rPr>
              <a:t>Sling </a:t>
            </a:r>
            <a:r>
              <a:rPr lang="en-US" b="1" dirty="0" err="1" smtClean="0">
                <a:solidFill>
                  <a:srgbClr val="CC0000"/>
                </a:solidFill>
                <a:cs typeface="B Nazanin" pitchFamily="2" charset="-78"/>
              </a:rPr>
              <a:t>Psychrometer</a:t>
            </a:r>
            <a:r>
              <a:rPr lang="ar-SA" b="1" dirty="0" smtClean="0">
                <a:solidFill>
                  <a:srgbClr val="CC0000"/>
                </a:solidFill>
                <a:cs typeface="B Nazanin" pitchFamily="2" charset="-78"/>
              </a:rPr>
              <a:t>)</a:t>
            </a:r>
            <a:r>
              <a:rPr lang="en-US" dirty="0" smtClean="0">
                <a:cs typeface="B Nazanin" pitchFamily="2" charset="-78"/>
              </a:rPr>
              <a:t> </a:t>
            </a:r>
          </a:p>
        </p:txBody>
      </p:sp>
    </p:spTree>
    <p:extLst>
      <p:ext uri="{BB962C8B-B14F-4D97-AF65-F5344CB8AC3E}">
        <p14:creationId xmlns:p14="http://schemas.microsoft.com/office/powerpoint/2010/main" val="3855104244"/>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3"/>
          <p:cNvSpPr>
            <a:spLocks noGrp="1" noChangeArrowheads="1"/>
          </p:cNvSpPr>
          <p:nvPr>
            <p:ph type="body" idx="1"/>
          </p:nvPr>
        </p:nvSpPr>
        <p:spPr>
          <a:xfrm>
            <a:off x="4191000" y="304800"/>
            <a:ext cx="4719638" cy="5562600"/>
          </a:xfrm>
        </p:spPr>
        <p:txBody>
          <a:bodyPr>
            <a:normAutofit/>
          </a:bodyPr>
          <a:lstStyle/>
          <a:p>
            <a:pPr algn="r" rtl="1">
              <a:lnSpc>
                <a:spcPct val="90000"/>
              </a:lnSpc>
              <a:buNone/>
              <a:defRPr/>
            </a:pPr>
            <a:r>
              <a:rPr lang="ar-SA" sz="2800" b="1" dirty="0">
                <a:solidFill>
                  <a:srgbClr val="CC0000"/>
                </a:solidFill>
                <a:effectLst>
                  <a:outerShdw blurRad="38100" dist="38100" dir="2700000" algn="tl">
                    <a:srgbClr val="C0C0C0"/>
                  </a:outerShdw>
                </a:effectLst>
                <a:cs typeface="B Nazanin" pitchFamily="2" charset="-78"/>
              </a:rPr>
              <a:t>الف) سایكرومتر ایستگاهی</a:t>
            </a:r>
            <a:endParaRPr lang="ar-SA" sz="2800" dirty="0">
              <a:solidFill>
                <a:srgbClr val="CC0000"/>
              </a:solidFill>
              <a:effectLst>
                <a:outerShdw blurRad="38100" dist="38100" dir="2700000" algn="tl">
                  <a:srgbClr val="C0C0C0"/>
                </a:outerShdw>
              </a:effectLst>
              <a:cs typeface="B Nazanin" pitchFamily="2" charset="-78"/>
            </a:endParaRPr>
          </a:p>
          <a:p>
            <a:pPr algn="just" rtl="1">
              <a:lnSpc>
                <a:spcPct val="90000"/>
              </a:lnSpc>
              <a:defRPr/>
            </a:pPr>
            <a:r>
              <a:rPr lang="ar-SA" sz="2600" b="1" dirty="0">
                <a:solidFill>
                  <a:srgbClr val="0070C0"/>
                </a:solidFill>
                <a:cs typeface="B Nazanin" pitchFamily="2" charset="-78"/>
              </a:rPr>
              <a:t>ساختمان این وسیله مركب از دو دماسنج</a:t>
            </a:r>
            <a:r>
              <a:rPr lang="fa-IR" sz="2600" b="1" dirty="0">
                <a:solidFill>
                  <a:srgbClr val="0070C0"/>
                </a:solidFill>
                <a:cs typeface="B Nazanin" pitchFamily="2" charset="-78"/>
              </a:rPr>
              <a:t> تر و خشک</a:t>
            </a:r>
            <a:r>
              <a:rPr lang="ar-SA" sz="2600" b="1" dirty="0">
                <a:solidFill>
                  <a:srgbClr val="0070C0"/>
                </a:solidFill>
                <a:cs typeface="B Nazanin" pitchFamily="2" charset="-78"/>
              </a:rPr>
              <a:t> است كه به صورت عمودی روی پایه ای قرار گرفته اند . اطراف مخزن دماسنج تر، فتیله ای از جنس موسلین پیچیده شده است كه طرف دیگر این فتیله در داخل مخزن آبی قرار دارد.</a:t>
            </a:r>
            <a:endParaRPr lang="fa-IR" sz="2600" b="1" dirty="0">
              <a:solidFill>
                <a:srgbClr val="0070C0"/>
              </a:solidFill>
              <a:cs typeface="B Nazanin" pitchFamily="2" charset="-78"/>
            </a:endParaRPr>
          </a:p>
          <a:p>
            <a:pPr algn="just" rtl="1">
              <a:lnSpc>
                <a:spcPct val="90000"/>
              </a:lnSpc>
              <a:defRPr/>
            </a:pPr>
            <a:endParaRPr lang="en-US" sz="2600" b="1" dirty="0">
              <a:solidFill>
                <a:srgbClr val="0070C0"/>
              </a:solidFill>
              <a:cs typeface="B Nazanin" pitchFamily="2" charset="-78"/>
            </a:endParaRPr>
          </a:p>
          <a:p>
            <a:pPr algn="just" rtl="1">
              <a:lnSpc>
                <a:spcPct val="90000"/>
              </a:lnSpc>
              <a:defRPr/>
            </a:pPr>
            <a:r>
              <a:rPr lang="ar-SA" sz="2600" b="1" dirty="0">
                <a:solidFill>
                  <a:srgbClr val="0070C0"/>
                </a:solidFill>
                <a:cs typeface="B Nazanin" pitchFamily="2" charset="-78"/>
              </a:rPr>
              <a:t>یكسری جداول و گراف‌هایی وجود دارند كه با استفاده از آنها و داشتن دمای دماسنج‌های تر و خشك، می‌توان میزان رطوبت نسبی را محاسبه نمود</a:t>
            </a:r>
            <a:r>
              <a:rPr lang="ar-SA" sz="2800" dirty="0">
                <a:cs typeface="B Nazanin" pitchFamily="2" charset="-78"/>
              </a:rPr>
              <a:t>. </a:t>
            </a:r>
            <a:endParaRPr lang="en-US" sz="2800" dirty="0">
              <a:cs typeface="B Nazanin" pitchFamily="2" charset="-78"/>
            </a:endParaRPr>
          </a:p>
        </p:txBody>
      </p:sp>
      <p:pic>
        <p:nvPicPr>
          <p:cNvPr id="5222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8903"/>
            <a:ext cx="35845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3331902"/>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
        <p:nvSpPr>
          <p:cNvPr id="3" name="Title 2"/>
          <p:cNvSpPr>
            <a:spLocks noGrp="1"/>
          </p:cNvSpPr>
          <p:nvPr>
            <p:ph type="title"/>
          </p:nvPr>
        </p:nvSpPr>
        <p:spPr/>
        <p:txBody>
          <a:bodyPr/>
          <a:lstStyle/>
          <a:p>
            <a:endParaRPr lang="en-US"/>
          </a:p>
        </p:txBody>
      </p:sp>
      <p:pic>
        <p:nvPicPr>
          <p:cNvPr id="4" name="Picture 6" descr="Alizadeh1160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228600"/>
            <a:ext cx="5715000" cy="67228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43541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5173663" y="228600"/>
            <a:ext cx="3970337" cy="5562600"/>
          </a:xfrm>
        </p:spPr>
        <p:txBody>
          <a:bodyPr>
            <a:normAutofit/>
          </a:bodyPr>
          <a:lstStyle/>
          <a:p>
            <a:pPr algn="r" rtl="1">
              <a:buNone/>
              <a:defRPr/>
            </a:pPr>
            <a:r>
              <a:rPr lang="ar-SA" sz="2800" b="1" dirty="0">
                <a:solidFill>
                  <a:srgbClr val="CC0000"/>
                </a:solidFill>
                <a:effectLst>
                  <a:outerShdw blurRad="38100" dist="38100" dir="2700000" algn="tl">
                    <a:srgbClr val="C0C0C0"/>
                  </a:outerShdw>
                </a:effectLst>
                <a:cs typeface="B Nazanin" pitchFamily="2" charset="-78"/>
              </a:rPr>
              <a:t>ب) سایكرومتر آسمن (</a:t>
            </a:r>
            <a:r>
              <a:rPr lang="en-US" sz="2800" b="1" dirty="0" err="1">
                <a:solidFill>
                  <a:srgbClr val="CC0000"/>
                </a:solidFill>
                <a:effectLst>
                  <a:outerShdw blurRad="38100" dist="38100" dir="2700000" algn="tl">
                    <a:srgbClr val="C0C0C0"/>
                  </a:outerShdw>
                </a:effectLst>
                <a:cs typeface="B Nazanin" pitchFamily="2" charset="-78"/>
              </a:rPr>
              <a:t>Assman</a:t>
            </a:r>
            <a:r>
              <a:rPr lang="en-US" sz="2800" b="1" dirty="0">
                <a:solidFill>
                  <a:srgbClr val="CC0000"/>
                </a:solidFill>
                <a:effectLst>
                  <a:outerShdw blurRad="38100" dist="38100" dir="2700000" algn="tl">
                    <a:srgbClr val="C0C0C0"/>
                  </a:outerShdw>
                </a:effectLst>
                <a:cs typeface="B Nazanin" pitchFamily="2" charset="-78"/>
              </a:rPr>
              <a:t> </a:t>
            </a:r>
            <a:r>
              <a:rPr lang="en-US" sz="2800" b="1" dirty="0" err="1">
                <a:solidFill>
                  <a:srgbClr val="CC0000"/>
                </a:solidFill>
                <a:effectLst>
                  <a:outerShdw blurRad="38100" dist="38100" dir="2700000" algn="tl">
                    <a:srgbClr val="C0C0C0"/>
                  </a:outerShdw>
                </a:effectLst>
                <a:cs typeface="B Nazanin" pitchFamily="2" charset="-78"/>
              </a:rPr>
              <a:t>Psychrometer</a:t>
            </a:r>
            <a:r>
              <a:rPr lang="ar-SA" sz="2800" b="1" dirty="0">
                <a:solidFill>
                  <a:srgbClr val="CC0000"/>
                </a:solidFill>
                <a:effectLst>
                  <a:outerShdw blurRad="38100" dist="38100" dir="2700000" algn="tl">
                    <a:srgbClr val="C0C0C0"/>
                  </a:outerShdw>
                </a:effectLst>
                <a:cs typeface="B Nazanin" pitchFamily="2" charset="-78"/>
              </a:rPr>
              <a:t>)</a:t>
            </a:r>
            <a:endParaRPr lang="ar-SA" sz="2800" dirty="0">
              <a:solidFill>
                <a:srgbClr val="CC0000"/>
              </a:solidFill>
              <a:effectLst>
                <a:outerShdw blurRad="38100" dist="38100" dir="2700000" algn="tl">
                  <a:srgbClr val="C0C0C0"/>
                </a:outerShdw>
              </a:effectLst>
              <a:cs typeface="B Nazanin" pitchFamily="2" charset="-78"/>
            </a:endParaRPr>
          </a:p>
          <a:p>
            <a:pPr algn="just" rtl="1">
              <a:defRPr/>
            </a:pPr>
            <a:r>
              <a:rPr lang="ar-SA" sz="2800" dirty="0">
                <a:cs typeface="B Nazanin" pitchFamily="2" charset="-78"/>
              </a:rPr>
              <a:t> </a:t>
            </a:r>
            <a:r>
              <a:rPr lang="ar-SA" sz="2600" b="1" dirty="0">
                <a:solidFill>
                  <a:srgbClr val="0070C0"/>
                </a:solidFill>
                <a:cs typeface="B Nazanin" pitchFamily="2" charset="-78"/>
              </a:rPr>
              <a:t>ساختمان آن مشابه سایكرومتر ایستگاهی است، منتها در این وسیله جریان هوا توسط یك بادبزن كوچك از روی مخزن دماسنج‌ها عبورداده می‌شود. ضریب سایكرومتری در این حالت با سایكرومتر پناهگاهی فرق دارد.</a:t>
            </a:r>
            <a:endParaRPr lang="en-US" sz="2600" b="1" dirty="0">
              <a:solidFill>
                <a:srgbClr val="0070C0"/>
              </a:solidFill>
              <a:cs typeface="B Nazanin" pitchFamily="2" charset="-78"/>
            </a:endParaRPr>
          </a:p>
        </p:txBody>
      </p:sp>
      <p:pic>
        <p:nvPicPr>
          <p:cNvPr id="54275" name="Picture 4"/>
          <p:cNvPicPr>
            <a:picLocks noChangeAspect="1" noChangeArrowheads="1"/>
          </p:cNvPicPr>
          <p:nvPr/>
        </p:nvPicPr>
        <p:blipFill>
          <a:blip r:embed="rId2">
            <a:extLst>
              <a:ext uri="{28A0092B-C50C-407E-A947-70E740481C1C}">
                <a14:useLocalDpi xmlns:a14="http://schemas.microsoft.com/office/drawing/2010/main" val="0"/>
              </a:ext>
            </a:extLst>
          </a:blip>
          <a:srcRect t="5907" b="5907"/>
          <a:stretch>
            <a:fillRect/>
          </a:stretch>
        </p:blipFill>
        <p:spPr bwMode="auto">
          <a:xfrm>
            <a:off x="1" y="76200"/>
            <a:ext cx="5029200" cy="678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8353111"/>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body" idx="1"/>
          </p:nvPr>
        </p:nvSpPr>
        <p:spPr>
          <a:xfrm>
            <a:off x="4114800" y="228600"/>
            <a:ext cx="4787900" cy="6324600"/>
          </a:xfrm>
        </p:spPr>
        <p:txBody>
          <a:bodyPr>
            <a:normAutofit/>
          </a:bodyPr>
          <a:lstStyle/>
          <a:p>
            <a:pPr algn="r" rtl="1">
              <a:lnSpc>
                <a:spcPct val="90000"/>
              </a:lnSpc>
              <a:buNone/>
              <a:defRPr/>
            </a:pPr>
            <a:r>
              <a:rPr lang="ar-SA" sz="2800" b="1" dirty="0">
                <a:solidFill>
                  <a:srgbClr val="CC0000"/>
                </a:solidFill>
                <a:effectLst>
                  <a:outerShdw blurRad="38100" dist="38100" dir="2700000" algn="tl">
                    <a:srgbClr val="C0C0C0"/>
                  </a:outerShdw>
                </a:effectLst>
                <a:cs typeface="B Nazanin" pitchFamily="2" charset="-78"/>
              </a:rPr>
              <a:t>ج) سایكرومتر </a:t>
            </a:r>
            <a:r>
              <a:rPr lang="ar-SA" sz="2800" b="1" dirty="0" smtClean="0">
                <a:solidFill>
                  <a:srgbClr val="CC0000"/>
                </a:solidFill>
                <a:effectLst>
                  <a:outerShdw blurRad="38100" dist="38100" dir="2700000" algn="tl">
                    <a:srgbClr val="C0C0C0"/>
                  </a:outerShdw>
                </a:effectLst>
                <a:cs typeface="B Nazanin" pitchFamily="2" charset="-78"/>
              </a:rPr>
              <a:t>فلاخنی</a:t>
            </a:r>
            <a:endParaRPr lang="en-US" sz="2800" b="1" dirty="0" smtClean="0">
              <a:solidFill>
                <a:srgbClr val="CC0000"/>
              </a:solidFill>
              <a:effectLst>
                <a:outerShdw blurRad="38100" dist="38100" dir="2700000" algn="tl">
                  <a:srgbClr val="C0C0C0"/>
                </a:outerShdw>
              </a:effectLst>
              <a:cs typeface="B Nazanin" pitchFamily="2" charset="-78"/>
            </a:endParaRPr>
          </a:p>
          <a:p>
            <a:pPr algn="r" rtl="1">
              <a:lnSpc>
                <a:spcPct val="90000"/>
              </a:lnSpc>
              <a:buNone/>
              <a:defRPr/>
            </a:pPr>
            <a:r>
              <a:rPr lang="ar-SA" sz="2000" b="1" dirty="0" smtClean="0">
                <a:solidFill>
                  <a:srgbClr val="CC0000"/>
                </a:solidFill>
                <a:effectLst>
                  <a:outerShdw blurRad="38100" dist="38100" dir="2700000" algn="tl">
                    <a:srgbClr val="C0C0C0"/>
                  </a:outerShdw>
                </a:effectLst>
                <a:cs typeface="B Nazanin" pitchFamily="2" charset="-78"/>
              </a:rPr>
              <a:t> </a:t>
            </a:r>
            <a:r>
              <a:rPr lang="ar-SA" sz="2000" b="1" dirty="0">
                <a:solidFill>
                  <a:srgbClr val="CC0000"/>
                </a:solidFill>
                <a:effectLst>
                  <a:outerShdw blurRad="38100" dist="38100" dir="2700000" algn="tl">
                    <a:srgbClr val="C0C0C0"/>
                  </a:outerShdw>
                </a:effectLst>
                <a:cs typeface="B Nazanin" pitchFamily="2" charset="-78"/>
              </a:rPr>
              <a:t>(</a:t>
            </a:r>
            <a:r>
              <a:rPr lang="en-US" sz="2000" b="1" dirty="0">
                <a:solidFill>
                  <a:srgbClr val="CC0000"/>
                </a:solidFill>
                <a:effectLst>
                  <a:outerShdw blurRad="38100" dist="38100" dir="2700000" algn="tl">
                    <a:srgbClr val="C0C0C0"/>
                  </a:outerShdw>
                </a:effectLst>
                <a:cs typeface="B Nazanin" pitchFamily="2" charset="-78"/>
              </a:rPr>
              <a:t>Sling </a:t>
            </a:r>
            <a:r>
              <a:rPr lang="en-US" sz="2000" b="1" dirty="0" err="1">
                <a:solidFill>
                  <a:srgbClr val="CC0000"/>
                </a:solidFill>
                <a:effectLst>
                  <a:outerShdw blurRad="38100" dist="38100" dir="2700000" algn="tl">
                    <a:srgbClr val="C0C0C0"/>
                  </a:outerShdw>
                </a:effectLst>
                <a:cs typeface="B Nazanin" pitchFamily="2" charset="-78"/>
              </a:rPr>
              <a:t>Psychrometer</a:t>
            </a:r>
            <a:r>
              <a:rPr lang="ar-SA" sz="2000" b="1" dirty="0" smtClean="0">
                <a:solidFill>
                  <a:srgbClr val="CC0000"/>
                </a:solidFill>
                <a:effectLst>
                  <a:outerShdw blurRad="38100" dist="38100" dir="2700000" algn="tl">
                    <a:srgbClr val="C0C0C0"/>
                  </a:outerShdw>
                </a:effectLst>
                <a:cs typeface="B Nazanin" pitchFamily="2" charset="-78"/>
              </a:rPr>
              <a:t>)</a:t>
            </a:r>
            <a:endParaRPr lang="fa-IR" sz="2000" b="1" dirty="0" smtClean="0">
              <a:solidFill>
                <a:srgbClr val="CC0000"/>
              </a:solidFill>
              <a:effectLst>
                <a:outerShdw blurRad="38100" dist="38100" dir="2700000" algn="tl">
                  <a:srgbClr val="C0C0C0"/>
                </a:outerShdw>
              </a:effectLst>
              <a:cs typeface="B Nazanin" pitchFamily="2" charset="-78"/>
            </a:endParaRPr>
          </a:p>
          <a:p>
            <a:pPr algn="r" rtl="1">
              <a:lnSpc>
                <a:spcPct val="90000"/>
              </a:lnSpc>
              <a:buNone/>
              <a:defRPr/>
            </a:pPr>
            <a:endParaRPr lang="ar-SA" sz="2400" dirty="0">
              <a:solidFill>
                <a:srgbClr val="CC0000"/>
              </a:solidFill>
              <a:effectLst>
                <a:outerShdw blurRad="38100" dist="38100" dir="2700000" algn="tl">
                  <a:srgbClr val="C0C0C0"/>
                </a:outerShdw>
              </a:effectLst>
              <a:cs typeface="B Nazanin" pitchFamily="2" charset="-78"/>
            </a:endParaRPr>
          </a:p>
          <a:p>
            <a:pPr algn="just" rtl="1">
              <a:lnSpc>
                <a:spcPct val="150000"/>
              </a:lnSpc>
              <a:defRPr/>
            </a:pPr>
            <a:r>
              <a:rPr lang="ar-SA" sz="2600" b="1" dirty="0">
                <a:solidFill>
                  <a:srgbClr val="0070C0"/>
                </a:solidFill>
                <a:cs typeface="B Nazanin" pitchFamily="2" charset="-78"/>
              </a:rPr>
              <a:t>این وسیله از دو دماسنج تشكیل شده كه روی پایه‌ای قرار گرفته‌اند و خود پایه مجهز به یك دستگیره است كه می‌تواند به راحتی حول محور افقی بچرخد. قبل از استفاده از این وسیله برای اندازه‌گیری رطوبت ، بایستی كه </a:t>
            </a:r>
            <a:r>
              <a:rPr lang="ar-SA" sz="2600" b="1" dirty="0">
                <a:solidFill>
                  <a:srgbClr val="92D050"/>
                </a:solidFill>
                <a:cs typeface="B Nazanin" pitchFamily="2" charset="-78"/>
              </a:rPr>
              <a:t>فتیلة اطراف دماسنج تر را خیس نموده </a:t>
            </a:r>
            <a:r>
              <a:rPr lang="ar-SA" sz="2600" b="1" dirty="0">
                <a:solidFill>
                  <a:srgbClr val="0070C0"/>
                </a:solidFill>
                <a:cs typeface="B Nazanin" pitchFamily="2" charset="-78"/>
              </a:rPr>
              <a:t>و سپس از آن استفاده كنیم</a:t>
            </a:r>
            <a:r>
              <a:rPr lang="ar-SA" sz="2800" dirty="0">
                <a:cs typeface="B Nazanin" pitchFamily="2" charset="-78"/>
              </a:rPr>
              <a:t>. </a:t>
            </a:r>
            <a:endParaRPr lang="en-US" sz="2800" dirty="0">
              <a:cs typeface="B Nazanin" pitchFamily="2" charset="-78"/>
            </a:endParaRPr>
          </a:p>
        </p:txBody>
      </p:sp>
      <p:pic>
        <p:nvPicPr>
          <p:cNvPr id="56323" name="Picture 4"/>
          <p:cNvPicPr>
            <a:picLocks noChangeAspect="1" noChangeArrowheads="1"/>
          </p:cNvPicPr>
          <p:nvPr/>
        </p:nvPicPr>
        <p:blipFill>
          <a:blip r:embed="rId2">
            <a:extLst>
              <a:ext uri="{28A0092B-C50C-407E-A947-70E740481C1C}">
                <a14:useLocalDpi xmlns:a14="http://schemas.microsoft.com/office/drawing/2010/main" val="0"/>
              </a:ext>
            </a:extLst>
          </a:blip>
          <a:srcRect t="8641" r="27122"/>
          <a:stretch>
            <a:fillRect/>
          </a:stretch>
        </p:blipFill>
        <p:spPr bwMode="auto">
          <a:xfrm>
            <a:off x="0" y="0"/>
            <a:ext cx="3962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91306130"/>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9218" name="Rectangle 2"/>
          <p:cNvSpPr>
            <a:spLocks noGrp="1" noChangeArrowheads="1"/>
          </p:cNvSpPr>
          <p:nvPr>
            <p:ph type="body" idx="1"/>
          </p:nvPr>
        </p:nvSpPr>
        <p:spPr>
          <a:xfrm>
            <a:off x="228600" y="152400"/>
            <a:ext cx="8485188" cy="6248400"/>
          </a:xfrm>
        </p:spPr>
        <p:txBody>
          <a:bodyPr>
            <a:normAutofit fontScale="92500" lnSpcReduction="10000"/>
          </a:bodyPr>
          <a:lstStyle/>
          <a:p>
            <a:pPr algn="ctr" rtl="1" eaLnBrk="1" hangingPunct="1">
              <a:lnSpc>
                <a:spcPct val="150000"/>
              </a:lnSpc>
              <a:buFontTx/>
              <a:buNone/>
              <a:defRPr/>
            </a:pPr>
            <a:r>
              <a:rPr lang="ar-SA" b="1" dirty="0" smtClean="0">
                <a:solidFill>
                  <a:srgbClr val="CC0000"/>
                </a:solidFill>
                <a:effectLst>
                  <a:outerShdw blurRad="38100" dist="38100" dir="2700000" algn="tl">
                    <a:srgbClr val="C0C0C0"/>
                  </a:outerShdw>
                </a:effectLst>
                <a:cs typeface="B Nazanin" pitchFamily="2" charset="-78"/>
              </a:rPr>
              <a:t>رطوبت</a:t>
            </a:r>
            <a:r>
              <a:rPr lang="ar-SA" b="1" dirty="0" smtClean="0">
                <a:solidFill>
                  <a:srgbClr val="CC0000"/>
                </a:solidFill>
                <a:effectLst>
                  <a:outerShdw blurRad="38100" dist="38100" dir="2700000" algn="tl">
                    <a:srgbClr val="C0C0C0"/>
                  </a:outerShdw>
                </a:effectLst>
              </a:rPr>
              <a:t>‌</a:t>
            </a:r>
            <a:r>
              <a:rPr lang="ar-SA" b="1" dirty="0" smtClean="0">
                <a:solidFill>
                  <a:srgbClr val="CC0000"/>
                </a:solidFill>
                <a:effectLst>
                  <a:outerShdw blurRad="38100" dist="38100" dir="2700000" algn="tl">
                    <a:srgbClr val="C0C0C0"/>
                  </a:outerShdw>
                </a:effectLst>
                <a:cs typeface="B Nazanin" pitchFamily="2" charset="-78"/>
              </a:rPr>
              <a:t>نگار</a:t>
            </a:r>
            <a:endParaRPr lang="ar-SA" dirty="0" smtClean="0">
              <a:solidFill>
                <a:srgbClr val="CC0000"/>
              </a:solidFill>
              <a:effectLst>
                <a:outerShdw blurRad="38100" dist="38100" dir="2700000" algn="tl">
                  <a:srgbClr val="C0C0C0"/>
                </a:outerShdw>
              </a:effectLst>
              <a:cs typeface="B Nazanin" pitchFamily="2" charset="-78"/>
            </a:endParaRPr>
          </a:p>
          <a:p>
            <a:pPr algn="just" rtl="1" eaLnBrk="1" hangingPunct="1">
              <a:lnSpc>
                <a:spcPct val="150000"/>
              </a:lnSpc>
              <a:defRPr/>
            </a:pPr>
            <a:r>
              <a:rPr lang="ar-SA" sz="2600" b="1" dirty="0">
                <a:solidFill>
                  <a:srgbClr val="0070C0"/>
                </a:solidFill>
                <a:cs typeface="B Nazanin" pitchFamily="2" charset="-78"/>
              </a:rPr>
              <a:t>متداول‌ترین نوع رطوبت نگارها، رطوبت نگار موئی است كه از سه قسمت اساسی تشكیل شده است.</a:t>
            </a:r>
          </a:p>
          <a:p>
            <a:pPr algn="just" rtl="1" eaLnBrk="1" hangingPunct="1">
              <a:lnSpc>
                <a:spcPct val="150000"/>
              </a:lnSpc>
              <a:buFontTx/>
              <a:buNone/>
              <a:defRPr/>
            </a:pPr>
            <a:r>
              <a:rPr lang="ar-SA" b="1" dirty="0" smtClean="0">
                <a:solidFill>
                  <a:srgbClr val="CC0000"/>
                </a:solidFill>
                <a:cs typeface="B Nazanin" pitchFamily="2" charset="-78"/>
              </a:rPr>
              <a:t>1- سنسور حساس</a:t>
            </a:r>
            <a:r>
              <a:rPr lang="fa-IR" sz="2600" b="1" dirty="0">
                <a:solidFill>
                  <a:srgbClr val="0070C0"/>
                </a:solidFill>
                <a:cs typeface="B Nazanin" pitchFamily="2" charset="-78"/>
              </a:rPr>
              <a:t>:</a:t>
            </a:r>
            <a:r>
              <a:rPr lang="ar-SA" sz="2600" b="1" dirty="0">
                <a:solidFill>
                  <a:srgbClr val="0070C0"/>
                </a:solidFill>
                <a:cs typeface="B Nazanin" pitchFamily="2" charset="-78"/>
              </a:rPr>
              <a:t> این قسمت از چند رشته تار مو ساخته شده است كه این‌ها دراثر تغییرات رطوبتی، تغییر طول می‌دهند. </a:t>
            </a:r>
            <a:endParaRPr lang="fa-IR" sz="2600" b="1" dirty="0">
              <a:solidFill>
                <a:srgbClr val="0070C0"/>
              </a:solidFill>
              <a:cs typeface="B Nazanin" pitchFamily="2" charset="-78"/>
            </a:endParaRPr>
          </a:p>
          <a:p>
            <a:pPr algn="just" rtl="1" eaLnBrk="1" hangingPunct="1">
              <a:lnSpc>
                <a:spcPct val="150000"/>
              </a:lnSpc>
              <a:buFontTx/>
              <a:buNone/>
              <a:defRPr/>
            </a:pPr>
            <a:r>
              <a:rPr lang="ar-SA" b="1" dirty="0" smtClean="0">
                <a:solidFill>
                  <a:srgbClr val="CC0000"/>
                </a:solidFill>
                <a:cs typeface="B Nazanin" pitchFamily="2" charset="-78"/>
              </a:rPr>
              <a:t>2- اهرم</a:t>
            </a:r>
            <a:r>
              <a:rPr lang="ar-SA" b="1" dirty="0" smtClean="0">
                <a:solidFill>
                  <a:srgbClr val="CC0000"/>
                </a:solidFill>
              </a:rPr>
              <a:t>‌</a:t>
            </a:r>
            <a:r>
              <a:rPr lang="ar-SA" b="1" dirty="0" smtClean="0">
                <a:solidFill>
                  <a:srgbClr val="CC0000"/>
                </a:solidFill>
                <a:cs typeface="B Nazanin" pitchFamily="2" charset="-78"/>
              </a:rPr>
              <a:t>های رابط</a:t>
            </a:r>
            <a:r>
              <a:rPr lang="fa-IR" b="1" dirty="0" smtClean="0">
                <a:solidFill>
                  <a:srgbClr val="CC0000"/>
                </a:solidFill>
                <a:cs typeface="B Nazanin" pitchFamily="2" charset="-78"/>
              </a:rPr>
              <a:t>:</a:t>
            </a:r>
            <a:r>
              <a:rPr lang="ar-SA" dirty="0" smtClean="0">
                <a:cs typeface="B Nazanin" pitchFamily="2" charset="-78"/>
              </a:rPr>
              <a:t> </a:t>
            </a:r>
            <a:r>
              <a:rPr lang="ar-SA" sz="2600" b="1" dirty="0">
                <a:solidFill>
                  <a:srgbClr val="0070C0"/>
                </a:solidFill>
                <a:cs typeface="B Nazanin" pitchFamily="2" charset="-78"/>
              </a:rPr>
              <a:t>این اهرم‌ها اسبابی هستند كه تغییرات طولی را كه در اثر نوسانات رطوبتی در رشته‌های مو ایجاد می‌شود ، توسط یكسری مكانیزم‌هایی بزرگنمایی نموده و آن را به قلم ثبات منتقل می‌كنند.</a:t>
            </a:r>
          </a:p>
          <a:p>
            <a:pPr algn="just" rtl="1" eaLnBrk="1" hangingPunct="1">
              <a:lnSpc>
                <a:spcPct val="150000"/>
              </a:lnSpc>
              <a:buFontTx/>
              <a:buNone/>
              <a:defRPr/>
            </a:pPr>
            <a:r>
              <a:rPr lang="ar-SA" b="1" dirty="0" smtClean="0">
                <a:solidFill>
                  <a:srgbClr val="CC0000"/>
                </a:solidFill>
                <a:cs typeface="B Nazanin" pitchFamily="2" charset="-78"/>
              </a:rPr>
              <a:t>3- استوانه ثابت</a:t>
            </a:r>
            <a:r>
              <a:rPr lang="fa-IR" b="1" dirty="0" smtClean="0">
                <a:solidFill>
                  <a:srgbClr val="CC0000"/>
                </a:solidFill>
                <a:cs typeface="B Nazanin" pitchFamily="2" charset="-78"/>
              </a:rPr>
              <a:t>:</a:t>
            </a:r>
            <a:r>
              <a:rPr lang="ar-SA" dirty="0" smtClean="0">
                <a:cs typeface="B Nazanin" pitchFamily="2" charset="-78"/>
              </a:rPr>
              <a:t> </a:t>
            </a:r>
            <a:r>
              <a:rPr lang="ar-SA" sz="2600" b="1" dirty="0">
                <a:solidFill>
                  <a:srgbClr val="0070C0"/>
                </a:solidFill>
                <a:cs typeface="B Nazanin" pitchFamily="2" charset="-78"/>
              </a:rPr>
              <a:t>شامل ساعتی است كه وقتی كوك می‌شود، باعث چرخش یكنواخت آن می‌گردد. دور استوانة ثابت گرافی قرار می‌گیرد كه روی آن منحنی تغییرات رطوبت نسبی ثبت می‌گردد. </a:t>
            </a:r>
            <a:endParaRPr lang="en-US" sz="2600" b="1" dirty="0">
              <a:solidFill>
                <a:srgbClr val="0070C0"/>
              </a:solidFill>
              <a:cs typeface="B Nazanin" pitchFamily="2" charset="-78"/>
            </a:endParaRPr>
          </a:p>
        </p:txBody>
      </p:sp>
    </p:spTree>
    <p:extLst>
      <p:ext uri="{BB962C8B-B14F-4D97-AF65-F5344CB8AC3E}">
        <p14:creationId xmlns:p14="http://schemas.microsoft.com/office/powerpoint/2010/main" val="660138400"/>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2658" name="Rectangle 2"/>
          <p:cNvSpPr>
            <a:spLocks noGrp="1" noChangeArrowheads="1"/>
          </p:cNvSpPr>
          <p:nvPr>
            <p:ph type="body" idx="1"/>
          </p:nvPr>
        </p:nvSpPr>
        <p:spPr>
          <a:xfrm>
            <a:off x="457200" y="457200"/>
            <a:ext cx="8229600" cy="6248400"/>
          </a:xfrm>
        </p:spPr>
        <p:txBody>
          <a:bodyPr>
            <a:normAutofit lnSpcReduction="10000"/>
          </a:bodyPr>
          <a:lstStyle/>
          <a:p>
            <a:pPr algn="ctr" rtl="1" eaLnBrk="1" hangingPunct="1">
              <a:lnSpc>
                <a:spcPct val="90000"/>
              </a:lnSpc>
              <a:buFontTx/>
              <a:buNone/>
              <a:defRPr/>
            </a:pPr>
            <a:r>
              <a:rPr lang="fa-IR" sz="3800" b="1" dirty="0">
                <a:solidFill>
                  <a:srgbClr val="C00000"/>
                </a:solidFill>
                <a:cs typeface="B Nazanin" pitchFamily="2" charset="-78"/>
              </a:rPr>
              <a:t>توزیع افقی </a:t>
            </a:r>
            <a:r>
              <a:rPr lang="fa-IR" sz="3800" b="1" dirty="0" smtClean="0">
                <a:solidFill>
                  <a:srgbClr val="C00000"/>
                </a:solidFill>
                <a:cs typeface="B Nazanin" pitchFamily="2" charset="-78"/>
              </a:rPr>
              <a:t>دما در سطح کره زمین</a:t>
            </a:r>
            <a:endParaRPr lang="en-US" sz="3800" b="1" dirty="0">
              <a:solidFill>
                <a:srgbClr val="C00000"/>
              </a:solidFill>
              <a:cs typeface="B Nazanin" pitchFamily="2" charset="-78"/>
            </a:endParaRPr>
          </a:p>
          <a:p>
            <a:pPr algn="justLow" rtl="1" eaLnBrk="1" hangingPunct="1">
              <a:lnSpc>
                <a:spcPct val="90000"/>
              </a:lnSpc>
              <a:buFontTx/>
              <a:buNone/>
              <a:defRPr/>
            </a:pPr>
            <a:r>
              <a:rPr lang="fa-IR" sz="2400" b="1" dirty="0">
                <a:solidFill>
                  <a:srgbClr val="C00000"/>
                </a:solidFill>
                <a:cs typeface="B Nazanin" pitchFamily="2" charset="-78"/>
              </a:rPr>
              <a:t>گرادیان دما بین استوا و قطبین</a:t>
            </a:r>
            <a:endParaRPr lang="en-US" sz="2400" b="1" dirty="0">
              <a:solidFill>
                <a:srgbClr val="C00000"/>
              </a:solidFill>
              <a:cs typeface="B Nazanin" pitchFamily="2" charset="-78"/>
            </a:endParaRPr>
          </a:p>
          <a:p>
            <a:pPr algn="justLow" rtl="1" eaLnBrk="1" hangingPunct="1">
              <a:lnSpc>
                <a:spcPct val="90000"/>
              </a:lnSpc>
              <a:defRPr/>
            </a:pPr>
            <a:r>
              <a:rPr lang="fa-IR" sz="2400" b="1" dirty="0">
                <a:solidFill>
                  <a:srgbClr val="C00000"/>
                </a:solidFill>
                <a:cs typeface="B Nazanin" pitchFamily="2" charset="-78"/>
              </a:rPr>
              <a:t>خط ایزوترم یا همدما. </a:t>
            </a:r>
          </a:p>
          <a:p>
            <a:pPr algn="justLow" rtl="1" eaLnBrk="1" hangingPunct="1">
              <a:lnSpc>
                <a:spcPct val="150000"/>
              </a:lnSpc>
              <a:defRPr/>
            </a:pPr>
            <a:r>
              <a:rPr lang="fa-IR" sz="2400" b="1" dirty="0" smtClean="0">
                <a:solidFill>
                  <a:srgbClr val="0070C0"/>
                </a:solidFill>
                <a:cs typeface="B Nazanin" pitchFamily="2" charset="-78"/>
              </a:rPr>
              <a:t>تاثیر جنس </a:t>
            </a:r>
            <a:r>
              <a:rPr lang="fa-IR" sz="2400" b="1" dirty="0">
                <a:solidFill>
                  <a:srgbClr val="0070C0"/>
                </a:solidFill>
                <a:cs typeface="B Nazanin" pitchFamily="2" charset="-78"/>
              </a:rPr>
              <a:t>سطح زمین </a:t>
            </a:r>
            <a:r>
              <a:rPr lang="fa-IR" sz="2400" b="1" dirty="0" smtClean="0">
                <a:solidFill>
                  <a:srgbClr val="0070C0"/>
                </a:solidFill>
                <a:cs typeface="B Nazanin" pitchFamily="2" charset="-78"/>
              </a:rPr>
              <a:t>برخطوط همدما</a:t>
            </a:r>
            <a:endParaRPr lang="fa-IR" sz="2400" b="1" dirty="0">
              <a:solidFill>
                <a:srgbClr val="0070C0"/>
              </a:solidFill>
              <a:cs typeface="B Nazanin" pitchFamily="2" charset="-78"/>
            </a:endParaRPr>
          </a:p>
          <a:p>
            <a:pPr algn="justLow" rtl="1" eaLnBrk="1" hangingPunct="1">
              <a:lnSpc>
                <a:spcPct val="150000"/>
              </a:lnSpc>
              <a:defRPr/>
            </a:pPr>
            <a:r>
              <a:rPr lang="fa-IR" sz="2400" b="1" dirty="0" smtClean="0">
                <a:solidFill>
                  <a:srgbClr val="0070C0"/>
                </a:solidFill>
                <a:cs typeface="B Nazanin" pitchFamily="2" charset="-78"/>
              </a:rPr>
              <a:t>تغییر </a:t>
            </a:r>
            <a:r>
              <a:rPr lang="fa-IR" sz="2400" b="1" dirty="0">
                <a:solidFill>
                  <a:srgbClr val="0070C0"/>
                </a:solidFill>
                <a:cs typeface="B Nazanin" pitchFamily="2" charset="-78"/>
              </a:rPr>
              <a:t>ایزوترمها از فصلی به فصل </a:t>
            </a:r>
            <a:r>
              <a:rPr lang="fa-IR" sz="2400" b="1" dirty="0" smtClean="0">
                <a:solidFill>
                  <a:srgbClr val="0070C0"/>
                </a:solidFill>
                <a:cs typeface="B Nazanin" pitchFamily="2" charset="-78"/>
              </a:rPr>
              <a:t>دیگر</a:t>
            </a:r>
          </a:p>
          <a:p>
            <a:pPr algn="justLow" rtl="1">
              <a:lnSpc>
                <a:spcPct val="150000"/>
              </a:lnSpc>
              <a:defRPr/>
            </a:pPr>
            <a:r>
              <a:rPr lang="fa-IR" sz="2400" b="1" dirty="0">
                <a:solidFill>
                  <a:srgbClr val="0070C0"/>
                </a:solidFill>
                <a:cs typeface="B Nazanin" pitchFamily="2" charset="-78"/>
              </a:rPr>
              <a:t>تغییر ایزوترمها </a:t>
            </a:r>
            <a:r>
              <a:rPr lang="fa-IR" sz="2400" b="1" dirty="0" smtClean="0">
                <a:solidFill>
                  <a:srgbClr val="0070C0"/>
                </a:solidFill>
                <a:cs typeface="B Nazanin" pitchFamily="2" charset="-78"/>
              </a:rPr>
              <a:t>از </a:t>
            </a:r>
            <a:r>
              <a:rPr lang="fa-IR" sz="2400" b="1" dirty="0">
                <a:solidFill>
                  <a:srgbClr val="0070C0"/>
                </a:solidFill>
                <a:cs typeface="B Nazanin" pitchFamily="2" charset="-78"/>
              </a:rPr>
              <a:t>نیمكره‌ای به نیمكره دیگر تغییر می‌یابند. </a:t>
            </a:r>
          </a:p>
          <a:p>
            <a:pPr algn="justLow" rtl="1" eaLnBrk="1" hangingPunct="1">
              <a:lnSpc>
                <a:spcPct val="150000"/>
              </a:lnSpc>
              <a:defRPr/>
            </a:pPr>
            <a:r>
              <a:rPr lang="fa-IR" sz="2400" b="1" dirty="0">
                <a:solidFill>
                  <a:srgbClr val="0070C0"/>
                </a:solidFill>
                <a:cs typeface="B Nazanin" pitchFamily="2" charset="-78"/>
              </a:rPr>
              <a:t>خطوط همدما در زمستان هنگام عبور از خشکی به دریا به طرف قطبین و در تابستان به طرف استوا منحرف می شوند </a:t>
            </a:r>
          </a:p>
          <a:p>
            <a:pPr algn="justLow" rtl="1">
              <a:lnSpc>
                <a:spcPct val="150000"/>
              </a:lnSpc>
            </a:pPr>
            <a:r>
              <a:rPr lang="fa-IR" sz="2400" b="1" dirty="0">
                <a:solidFill>
                  <a:srgbClr val="C00000"/>
                </a:solidFill>
                <a:cs typeface="B Nazanin" pitchFamily="2" charset="-78"/>
              </a:rPr>
              <a:t>استوای حرارتی: </a:t>
            </a:r>
            <a:r>
              <a:rPr lang="fa-IR" sz="2400" b="1" dirty="0">
                <a:solidFill>
                  <a:srgbClr val="0070C0"/>
                </a:solidFill>
                <a:cs typeface="B Nazanin" pitchFamily="2" charset="-78"/>
              </a:rPr>
              <a:t>زمین بر استوای جغرافیایی منطبق نبوده و با حركت ظاهری خورشید در منطقه حاره جابجا می‌شود. </a:t>
            </a:r>
          </a:p>
          <a:p>
            <a:pPr algn="justLow" rtl="1">
              <a:lnSpc>
                <a:spcPct val="150000"/>
              </a:lnSpc>
            </a:pPr>
            <a:r>
              <a:rPr lang="fa-IR" sz="2400" b="1" dirty="0" smtClean="0">
                <a:solidFill>
                  <a:srgbClr val="0070C0"/>
                </a:solidFill>
                <a:cs typeface="B Nazanin" pitchFamily="2" charset="-78"/>
              </a:rPr>
              <a:t>. </a:t>
            </a:r>
            <a:r>
              <a:rPr lang="fa-IR" sz="2400" b="1" dirty="0">
                <a:solidFill>
                  <a:srgbClr val="00B050"/>
                </a:solidFill>
                <a:cs typeface="B Nazanin" pitchFamily="2" charset="-78"/>
              </a:rPr>
              <a:t>جریانات دریایی </a:t>
            </a:r>
            <a:r>
              <a:rPr lang="fa-IR" sz="2400" b="1" dirty="0">
                <a:solidFill>
                  <a:srgbClr val="0070C0"/>
                </a:solidFill>
                <a:cs typeface="B Nazanin" pitchFamily="2" charset="-78"/>
              </a:rPr>
              <a:t>(جریانات آبهای گرم و سرد) نقش بسیار مهمی در توزیع دما در زمین </a:t>
            </a:r>
            <a:r>
              <a:rPr lang="fa-IR" sz="2400" b="1" dirty="0" smtClean="0">
                <a:solidFill>
                  <a:srgbClr val="0070C0"/>
                </a:solidFill>
                <a:cs typeface="B Nazanin" pitchFamily="2" charset="-78"/>
              </a:rPr>
              <a:t>دارند</a:t>
            </a:r>
            <a:endParaRPr lang="fa-IR" sz="3400" dirty="0" smtClean="0">
              <a:cs typeface="B Zar" pitchFamily="2" charset="-78"/>
            </a:endParaRPr>
          </a:p>
        </p:txBody>
      </p:sp>
    </p:spTree>
    <p:extLst>
      <p:ext uri="{BB962C8B-B14F-4D97-AF65-F5344CB8AC3E}">
        <p14:creationId xmlns:p14="http://schemas.microsoft.com/office/powerpoint/2010/main" val="997173491"/>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body" idx="1"/>
          </p:nvPr>
        </p:nvSpPr>
        <p:spPr>
          <a:xfrm>
            <a:off x="533400" y="533400"/>
            <a:ext cx="8229600" cy="4525963"/>
          </a:xfrm>
        </p:spPr>
        <p:txBody>
          <a:bodyPr>
            <a:normAutofit/>
          </a:bodyPr>
          <a:lstStyle/>
          <a:p>
            <a:pPr algn="ctr" rtl="1" eaLnBrk="1" hangingPunct="1">
              <a:buFontTx/>
              <a:buNone/>
            </a:pPr>
            <a:r>
              <a:rPr lang="ar-SA" b="1" dirty="0">
                <a:solidFill>
                  <a:srgbClr val="CC0000"/>
                </a:solidFill>
                <a:effectLst>
                  <a:outerShdw blurRad="38100" dist="38100" dir="2700000" algn="tl">
                    <a:srgbClr val="C0C0C0"/>
                  </a:outerShdw>
                </a:effectLst>
                <a:cs typeface="B Nazanin" pitchFamily="2" charset="-78"/>
              </a:rPr>
              <a:t>رطوبت‌نگارهای موئی.</a:t>
            </a:r>
            <a:endParaRPr lang="en-US" b="1" dirty="0">
              <a:solidFill>
                <a:srgbClr val="CC0000"/>
              </a:solidFill>
              <a:effectLst>
                <a:outerShdw blurRad="38100" dist="38100" dir="2700000" algn="tl">
                  <a:srgbClr val="C0C0C0"/>
                </a:outerShdw>
              </a:effectLst>
              <a:cs typeface="B Nazanin" pitchFamily="2" charset="-78"/>
            </a:endParaRPr>
          </a:p>
        </p:txBody>
      </p:sp>
      <p:pic>
        <p:nvPicPr>
          <p:cNvPr id="58371"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295400"/>
            <a:ext cx="7035108"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7893816"/>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1010" name="Rectangle 2"/>
          <p:cNvSpPr>
            <a:spLocks noGrp="1" noChangeArrowheads="1"/>
          </p:cNvSpPr>
          <p:nvPr>
            <p:ph type="body" idx="1"/>
          </p:nvPr>
        </p:nvSpPr>
        <p:spPr>
          <a:xfrm>
            <a:off x="533400" y="228600"/>
            <a:ext cx="8229600" cy="6400800"/>
          </a:xfrm>
        </p:spPr>
        <p:txBody>
          <a:bodyPr>
            <a:normAutofit fontScale="92500" lnSpcReduction="10000"/>
          </a:bodyPr>
          <a:lstStyle/>
          <a:p>
            <a:pPr algn="justLow" rtl="1" eaLnBrk="1" hangingPunct="1">
              <a:lnSpc>
                <a:spcPct val="160000"/>
              </a:lnSpc>
              <a:buFontTx/>
              <a:buNone/>
              <a:defRPr/>
            </a:pPr>
            <a:r>
              <a:rPr lang="fa-IR" sz="2400" b="1" dirty="0">
                <a:solidFill>
                  <a:srgbClr val="00B050"/>
                </a:solidFill>
                <a:cs typeface="B Nazanin" pitchFamily="2" charset="-78"/>
              </a:rPr>
              <a:t>میعان و تصعید</a:t>
            </a:r>
          </a:p>
          <a:p>
            <a:pPr algn="justLow" rtl="1" eaLnBrk="1" hangingPunct="1">
              <a:lnSpc>
                <a:spcPct val="160000"/>
              </a:lnSpc>
              <a:buFontTx/>
              <a:buNone/>
              <a:defRPr/>
            </a:pPr>
            <a:r>
              <a:rPr lang="fa-IR" sz="2400" b="1" dirty="0">
                <a:solidFill>
                  <a:srgbClr val="00B050"/>
                </a:solidFill>
                <a:cs typeface="B Nazanin" pitchFamily="2" charset="-78"/>
              </a:rPr>
              <a:t>رابطه شعاع قطره و فشار بخار </a:t>
            </a:r>
          </a:p>
          <a:p>
            <a:pPr algn="justLow" rtl="1" eaLnBrk="1" hangingPunct="1">
              <a:lnSpc>
                <a:spcPct val="160000"/>
              </a:lnSpc>
              <a:buFontTx/>
              <a:buNone/>
              <a:defRPr/>
            </a:pPr>
            <a:r>
              <a:rPr lang="fa-IR" sz="2400" b="1" dirty="0">
                <a:solidFill>
                  <a:srgbClr val="00B050"/>
                </a:solidFill>
                <a:cs typeface="B Nazanin" pitchFamily="2" charset="-78"/>
              </a:rPr>
              <a:t>تبخیر قطرات کوچک </a:t>
            </a:r>
          </a:p>
          <a:p>
            <a:pPr algn="justLow" rtl="1" eaLnBrk="1" hangingPunct="1">
              <a:lnSpc>
                <a:spcPct val="80000"/>
              </a:lnSpc>
              <a:buFontTx/>
              <a:buNone/>
              <a:defRPr/>
            </a:pPr>
            <a:endParaRPr lang="fa-IR" sz="2400" b="1" dirty="0">
              <a:solidFill>
                <a:srgbClr val="0070C0"/>
              </a:solidFill>
              <a:cs typeface="B Nazanin" pitchFamily="2" charset="-78"/>
            </a:endParaRPr>
          </a:p>
          <a:p>
            <a:pPr algn="justLow" rtl="1" eaLnBrk="1" hangingPunct="1">
              <a:lnSpc>
                <a:spcPct val="80000"/>
              </a:lnSpc>
              <a:buFontTx/>
              <a:buNone/>
              <a:defRPr/>
            </a:pPr>
            <a:r>
              <a:rPr lang="fa-IR" sz="3000" b="1" dirty="0" smtClean="0">
                <a:solidFill>
                  <a:srgbClr val="CC0000"/>
                </a:solidFill>
                <a:effectLst>
                  <a:outerShdw blurRad="38100" dist="38100" dir="2700000" algn="tl">
                    <a:srgbClr val="C0C0C0"/>
                  </a:outerShdw>
                </a:effectLst>
                <a:cs typeface="B Nazanin" pitchFamily="2" charset="-78"/>
              </a:rPr>
              <a:t>بارندگ</a:t>
            </a:r>
            <a:r>
              <a:rPr lang="ar-SA" sz="3000" b="1" dirty="0" smtClean="0">
                <a:solidFill>
                  <a:srgbClr val="CC0000"/>
                </a:solidFill>
                <a:effectLst>
                  <a:outerShdw blurRad="38100" dist="38100" dir="2700000" algn="tl">
                    <a:srgbClr val="C0C0C0"/>
                  </a:outerShdw>
                </a:effectLst>
                <a:cs typeface="B Nazanin" pitchFamily="2" charset="-78"/>
              </a:rPr>
              <a:t>ی </a:t>
            </a:r>
            <a:endParaRPr lang="fa-IR" sz="3000" b="1" dirty="0" smtClean="0">
              <a:solidFill>
                <a:srgbClr val="CC0000"/>
              </a:solidFill>
              <a:effectLst>
                <a:outerShdw blurRad="38100" dist="38100" dir="2700000" algn="tl">
                  <a:srgbClr val="C0C0C0"/>
                </a:outerShdw>
              </a:effectLst>
              <a:cs typeface="B Nazanin" pitchFamily="2" charset="-78"/>
            </a:endParaRPr>
          </a:p>
          <a:p>
            <a:pPr algn="justLow" rtl="1" eaLnBrk="1" hangingPunct="1">
              <a:lnSpc>
                <a:spcPct val="150000"/>
              </a:lnSpc>
              <a:defRPr/>
            </a:pPr>
            <a:r>
              <a:rPr lang="ar-SA" sz="2400" b="1" dirty="0" smtClean="0">
                <a:solidFill>
                  <a:srgbClr val="0070C0"/>
                </a:solidFill>
                <a:cs typeface="B Nazanin" pitchFamily="2" charset="-78"/>
              </a:rPr>
              <a:t>برای </a:t>
            </a:r>
            <a:r>
              <a:rPr lang="ar-SA" sz="2400" b="1" dirty="0">
                <a:solidFill>
                  <a:srgbClr val="0070C0"/>
                </a:solidFill>
                <a:cs typeface="B Nazanin" pitchFamily="2" charset="-78"/>
              </a:rPr>
              <a:t>اینكه فرایند بارندگی رخ دهد لازم است كه قطركهای كوچك آب كه ابر را تشكیل داده‌اند به نحوی به هم متصل شوند تا بتدریج قطرات بزرگ را كه همان باران باشد را تشكیل دهند. </a:t>
            </a:r>
            <a:endParaRPr lang="fa-IR" sz="2400" b="1" dirty="0">
              <a:solidFill>
                <a:srgbClr val="0070C0"/>
              </a:solidFill>
              <a:cs typeface="B Nazanin" pitchFamily="2" charset="-78"/>
            </a:endParaRPr>
          </a:p>
          <a:p>
            <a:pPr algn="justLow" rtl="1" eaLnBrk="1" hangingPunct="1">
              <a:lnSpc>
                <a:spcPct val="150000"/>
              </a:lnSpc>
              <a:defRPr/>
            </a:pPr>
            <a:r>
              <a:rPr lang="ar-SA" sz="2400" b="1" dirty="0">
                <a:solidFill>
                  <a:srgbClr val="92D050"/>
                </a:solidFill>
                <a:cs typeface="B Nazanin" pitchFamily="2" charset="-78"/>
              </a:rPr>
              <a:t>وجود رطوبت </a:t>
            </a:r>
            <a:r>
              <a:rPr lang="ar-SA" sz="2400" b="1" dirty="0">
                <a:solidFill>
                  <a:srgbClr val="0070C0"/>
                </a:solidFill>
                <a:cs typeface="B Nazanin" pitchFamily="2" charset="-78"/>
              </a:rPr>
              <a:t>شرط لازم برای بارندگی است اما شرط كافی نمی‌باشد و نیاز به یك عامل اضافی می‌باشد. </a:t>
            </a:r>
            <a:endParaRPr lang="en-US" sz="2400" b="1" dirty="0">
              <a:solidFill>
                <a:srgbClr val="0070C0"/>
              </a:solidFill>
              <a:cs typeface="B Nazanin" pitchFamily="2" charset="-78"/>
            </a:endParaRPr>
          </a:p>
          <a:p>
            <a:pPr algn="justLow" rtl="1" eaLnBrk="1" hangingPunct="1">
              <a:lnSpc>
                <a:spcPct val="150000"/>
              </a:lnSpc>
              <a:defRPr/>
            </a:pPr>
            <a:r>
              <a:rPr lang="fa-IR" sz="2400" b="1" dirty="0">
                <a:solidFill>
                  <a:srgbClr val="0070C0"/>
                </a:solidFill>
                <a:cs typeface="B Nazanin" pitchFamily="2" charset="-78"/>
              </a:rPr>
              <a:t>ا</a:t>
            </a:r>
            <a:r>
              <a:rPr lang="ar-SA" sz="2400" b="1" dirty="0">
                <a:solidFill>
                  <a:srgbClr val="0070C0"/>
                </a:solidFill>
                <a:cs typeface="B Nazanin" pitchFamily="2" charset="-78"/>
              </a:rPr>
              <a:t>ین عامل اضافی، وجود </a:t>
            </a:r>
            <a:r>
              <a:rPr lang="ar-SA" sz="2400" b="1" dirty="0">
                <a:solidFill>
                  <a:srgbClr val="92D050"/>
                </a:solidFill>
                <a:cs typeface="B Nazanin" pitchFamily="2" charset="-78"/>
              </a:rPr>
              <a:t>هسته‌های تراكم </a:t>
            </a:r>
            <a:r>
              <a:rPr lang="ar-SA" sz="2400" b="1" dirty="0">
                <a:solidFill>
                  <a:srgbClr val="0070C0"/>
                </a:solidFill>
                <a:cs typeface="B Nazanin" pitchFamily="2" charset="-78"/>
              </a:rPr>
              <a:t>در جو می‌باشد كه ذرات بخار آب روی این هستك‌ها تجمع یافته و قطرك‌های باران را تشكیل می‌دهند و در اثر همامیزی این قطركها، قطركهای بزرگتر تشكیل می‌شوند</a:t>
            </a:r>
            <a:r>
              <a:rPr lang="ar-SA" sz="3000" dirty="0" smtClean="0">
                <a:cs typeface="B Nazanin" pitchFamily="2" charset="-78"/>
              </a:rPr>
              <a:t>. </a:t>
            </a:r>
            <a:endParaRPr lang="en-US" sz="3000" dirty="0" smtClean="0">
              <a:cs typeface="B Nazanin" pitchFamily="2" charset="-78"/>
            </a:endParaRPr>
          </a:p>
        </p:txBody>
      </p:sp>
    </p:spTree>
    <p:extLst>
      <p:ext uri="{BB962C8B-B14F-4D97-AF65-F5344CB8AC3E}">
        <p14:creationId xmlns:p14="http://schemas.microsoft.com/office/powerpoint/2010/main" val="1052433889"/>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body" idx="1"/>
          </p:nvPr>
        </p:nvSpPr>
        <p:spPr>
          <a:xfrm>
            <a:off x="152400" y="762000"/>
            <a:ext cx="8534400" cy="4876800"/>
          </a:xfrm>
        </p:spPr>
        <p:txBody>
          <a:bodyPr/>
          <a:lstStyle/>
          <a:p>
            <a:pPr algn="justLow" rtl="1" eaLnBrk="1" hangingPunct="1">
              <a:buFontTx/>
              <a:buNone/>
            </a:pPr>
            <a:r>
              <a:rPr lang="fa-IR" sz="2400" b="1" dirty="0" smtClean="0">
                <a:solidFill>
                  <a:srgbClr val="0070C0"/>
                </a:solidFill>
                <a:cs typeface="B Nazanin" pitchFamily="2" charset="-78"/>
              </a:rPr>
              <a:t>انواع هستك ها </a:t>
            </a:r>
            <a:r>
              <a:rPr lang="fa-IR" sz="2400" b="1" dirty="0">
                <a:solidFill>
                  <a:srgbClr val="0070C0"/>
                </a:solidFill>
                <a:cs typeface="B Nazanin" pitchFamily="2" charset="-78"/>
              </a:rPr>
              <a:t>در اتمسفر </a:t>
            </a:r>
            <a:endParaRPr lang="fa-IR" sz="2400" b="1" dirty="0" smtClean="0">
              <a:solidFill>
                <a:srgbClr val="0070C0"/>
              </a:solidFill>
              <a:cs typeface="B Nazanin" pitchFamily="2" charset="-78"/>
            </a:endParaRPr>
          </a:p>
          <a:p>
            <a:pPr algn="justLow" rtl="1" eaLnBrk="1" hangingPunct="1">
              <a:buFontTx/>
              <a:buNone/>
            </a:pPr>
            <a:r>
              <a:rPr lang="fa-IR" b="1" dirty="0" smtClean="0">
                <a:solidFill>
                  <a:srgbClr val="CC0000"/>
                </a:solidFill>
                <a:cs typeface="B Nazanin" pitchFamily="2" charset="-78"/>
              </a:rPr>
              <a:t>الف) ذرات آبدوست</a:t>
            </a:r>
            <a:r>
              <a:rPr lang="fa-IR" dirty="0" smtClean="0">
                <a:cs typeface="B Nazanin" pitchFamily="2" charset="-78"/>
              </a:rPr>
              <a:t> </a:t>
            </a:r>
            <a:r>
              <a:rPr lang="en-US" dirty="0" smtClean="0">
                <a:cs typeface="B Nazanin" pitchFamily="2" charset="-78"/>
              </a:rPr>
              <a:t>(Hygroscopic)</a:t>
            </a:r>
            <a:r>
              <a:rPr lang="fa-IR" dirty="0" smtClean="0">
                <a:cs typeface="B Nazanin" pitchFamily="2" charset="-78"/>
              </a:rPr>
              <a:t> كه تما</a:t>
            </a:r>
            <a:r>
              <a:rPr lang="ar-SA" dirty="0" smtClean="0">
                <a:cs typeface="B Nazanin" pitchFamily="2" charset="-78"/>
              </a:rPr>
              <a:t>یل فراوانی به جذب بخار آب داشته و آنرا به سطح خود جذب می</a:t>
            </a:r>
            <a:r>
              <a:rPr lang="ar-SA" dirty="0" smtClean="0"/>
              <a:t>‌</a:t>
            </a:r>
            <a:r>
              <a:rPr lang="ar-SA" dirty="0" smtClean="0">
                <a:cs typeface="B Nazanin" pitchFamily="2" charset="-78"/>
              </a:rPr>
              <a:t>نمایند. </a:t>
            </a:r>
            <a:r>
              <a:rPr lang="fa-IR" dirty="0" smtClean="0">
                <a:cs typeface="B Nazanin" pitchFamily="2" charset="-78"/>
              </a:rPr>
              <a:t>مانند</a:t>
            </a:r>
            <a:r>
              <a:rPr lang="ar-SA" dirty="0" smtClean="0">
                <a:cs typeface="B Nazanin" pitchFamily="2" charset="-78"/>
              </a:rPr>
              <a:t> ذرات نمك</a:t>
            </a:r>
            <a:r>
              <a:rPr lang="fa-IR" dirty="0" smtClean="0">
                <a:cs typeface="B Nazanin" pitchFamily="2" charset="-78"/>
              </a:rPr>
              <a:t>، مواد آلی و تری اکسید سولفور</a:t>
            </a:r>
          </a:p>
          <a:p>
            <a:pPr algn="justLow" rtl="1" eaLnBrk="1" hangingPunct="1">
              <a:buFontTx/>
              <a:buNone/>
            </a:pPr>
            <a:r>
              <a:rPr lang="fa-IR" dirty="0" smtClean="0">
                <a:solidFill>
                  <a:srgbClr val="00B050"/>
                </a:solidFill>
                <a:cs typeface="B Nazanin" pitchFamily="2" charset="-78"/>
              </a:rPr>
              <a:t>بدون این هستک ها رطوبت نسبی هوا میتواند فوق اشباع گردد</a:t>
            </a:r>
            <a:endParaRPr lang="en-US" dirty="0" smtClean="0">
              <a:solidFill>
                <a:srgbClr val="00B050"/>
              </a:solidFill>
              <a:cs typeface="B Nazanin" pitchFamily="2" charset="-78"/>
            </a:endParaRPr>
          </a:p>
          <a:p>
            <a:pPr algn="justLow" rtl="1" eaLnBrk="1" hangingPunct="1">
              <a:buFontTx/>
              <a:buNone/>
            </a:pPr>
            <a:endParaRPr lang="en-US" dirty="0" smtClean="0">
              <a:solidFill>
                <a:srgbClr val="00B050"/>
              </a:solidFill>
              <a:cs typeface="B Nazanin" pitchFamily="2" charset="-78"/>
            </a:endParaRPr>
          </a:p>
          <a:p>
            <a:pPr algn="justLow" rtl="1" eaLnBrk="1" hangingPunct="1">
              <a:buFontTx/>
              <a:buNone/>
            </a:pPr>
            <a:r>
              <a:rPr lang="fa-IR" b="1" dirty="0" smtClean="0">
                <a:solidFill>
                  <a:srgbClr val="CC0000"/>
                </a:solidFill>
                <a:cs typeface="B Nazanin" pitchFamily="2" charset="-78"/>
              </a:rPr>
              <a:t>ب) هسته</a:t>
            </a:r>
            <a:r>
              <a:rPr lang="fa-IR" b="1" dirty="0" smtClean="0">
                <a:solidFill>
                  <a:srgbClr val="CC0000"/>
                </a:solidFill>
              </a:rPr>
              <a:t>‌</a:t>
            </a:r>
            <a:r>
              <a:rPr lang="fa-IR" b="1" dirty="0" smtClean="0">
                <a:solidFill>
                  <a:srgbClr val="CC0000"/>
                </a:solidFill>
                <a:cs typeface="B Nazanin" pitchFamily="2" charset="-78"/>
              </a:rPr>
              <a:t>ها</a:t>
            </a:r>
            <a:r>
              <a:rPr lang="ar-SA" b="1" dirty="0" smtClean="0">
                <a:solidFill>
                  <a:srgbClr val="CC0000"/>
                </a:solidFill>
                <a:cs typeface="B Nazanin" pitchFamily="2" charset="-78"/>
              </a:rPr>
              <a:t>ی آبگریز</a:t>
            </a:r>
            <a:r>
              <a:rPr lang="ar-SA" dirty="0" smtClean="0">
                <a:cs typeface="B Nazanin" pitchFamily="2" charset="-78"/>
              </a:rPr>
              <a:t> </a:t>
            </a:r>
            <a:r>
              <a:rPr lang="en-US" dirty="0" smtClean="0">
                <a:cs typeface="B Nazanin" pitchFamily="2" charset="-78"/>
              </a:rPr>
              <a:t>(</a:t>
            </a:r>
            <a:r>
              <a:rPr lang="en-US" dirty="0" err="1" smtClean="0">
                <a:cs typeface="B Nazanin" pitchFamily="2" charset="-78"/>
              </a:rPr>
              <a:t>non_Hygroscopic</a:t>
            </a:r>
            <a:r>
              <a:rPr lang="en-US" dirty="0" smtClean="0">
                <a:cs typeface="B Nazanin" pitchFamily="2" charset="-78"/>
              </a:rPr>
              <a:t>)</a:t>
            </a:r>
            <a:r>
              <a:rPr lang="fa-IR" dirty="0" smtClean="0">
                <a:cs typeface="B Nazanin" pitchFamily="2" charset="-78"/>
              </a:rPr>
              <a:t> (یا معدنی) كه از ذرات گرد و غبار تشك</a:t>
            </a:r>
            <a:r>
              <a:rPr lang="ar-SA" dirty="0" smtClean="0">
                <a:cs typeface="B Nazanin" pitchFamily="2" charset="-78"/>
              </a:rPr>
              <a:t>یل شده</a:t>
            </a:r>
            <a:r>
              <a:rPr lang="ar-SA" dirty="0" smtClean="0"/>
              <a:t>‌</a:t>
            </a:r>
            <a:r>
              <a:rPr lang="ar-SA" dirty="0" smtClean="0">
                <a:cs typeface="B Nazanin" pitchFamily="2" charset="-78"/>
              </a:rPr>
              <a:t>اند و تمایلی به جذب بخار آب بر سطح خود ندارند. </a:t>
            </a:r>
            <a:endParaRPr lang="fa-IR" dirty="0" smtClean="0">
              <a:cs typeface="B Nazanin" pitchFamily="2" charset="-78"/>
            </a:endParaRPr>
          </a:p>
          <a:p>
            <a:pPr algn="justLow" rtl="1" eaLnBrk="1" hangingPunct="1">
              <a:buFontTx/>
              <a:buNone/>
            </a:pPr>
            <a:r>
              <a:rPr lang="fa-IR" dirty="0" smtClean="0">
                <a:solidFill>
                  <a:srgbClr val="00B050"/>
                </a:solidFill>
                <a:cs typeface="B Nazanin" pitchFamily="2" charset="-78"/>
              </a:rPr>
              <a:t>در فرآیند تصعید هسته های آبگریز نقش مهمی دارند</a:t>
            </a:r>
            <a:endParaRPr lang="en-US" dirty="0" smtClean="0">
              <a:solidFill>
                <a:srgbClr val="00B050"/>
              </a:solidFill>
              <a:cs typeface="B Nazanin" pitchFamily="2" charset="-78"/>
            </a:endParaRPr>
          </a:p>
        </p:txBody>
      </p:sp>
    </p:spTree>
    <p:extLst>
      <p:ext uri="{BB962C8B-B14F-4D97-AF65-F5344CB8AC3E}">
        <p14:creationId xmlns:p14="http://schemas.microsoft.com/office/powerpoint/2010/main" val="3923999927"/>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34818" name="Picture 2" descr="D:\laptop\drive D\تدریس\هوا و اقلیم\bahrami\1\7-2.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09600" y="1752600"/>
            <a:ext cx="7815987" cy="3733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771224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203778" y="1481328"/>
            <a:ext cx="3483022" cy="4525963"/>
          </a:xfrm>
        </p:spPr>
        <p:txBody>
          <a:bodyPr/>
          <a:lstStyle/>
          <a:p>
            <a:pPr algn="r" rtl="1"/>
            <a:r>
              <a:rPr lang="fa-IR" sz="3000" b="1" dirty="0">
                <a:solidFill>
                  <a:srgbClr val="CC0000"/>
                </a:solidFill>
                <a:effectLst>
                  <a:outerShdw blurRad="38100" dist="38100" dir="2700000" algn="tl">
                    <a:srgbClr val="C0C0C0"/>
                  </a:outerShdw>
                </a:effectLst>
                <a:cs typeface="B Nazanin" pitchFamily="2" charset="-78"/>
              </a:rPr>
              <a:t>چرا برخی از ابر ها باران زا نمی باشند؟ </a:t>
            </a:r>
          </a:p>
          <a:p>
            <a:pPr marL="566928" indent="-457200" algn="just" rtl="1">
              <a:buFont typeface="+mj-lt"/>
              <a:buAutoNum type="arabicPeriod"/>
            </a:pPr>
            <a:r>
              <a:rPr lang="fa-IR" sz="2400" b="1" dirty="0">
                <a:solidFill>
                  <a:srgbClr val="0070C0"/>
                </a:solidFill>
                <a:cs typeface="B Nazanin" pitchFamily="2" charset="-78"/>
              </a:rPr>
              <a:t>بایستی قطرات در اثر تراکم به اندازه ای درشت گردند که به آستانه همامیزی برسند. </a:t>
            </a:r>
            <a:endParaRPr lang="en-US" sz="2400" b="1" dirty="0" smtClean="0">
              <a:solidFill>
                <a:srgbClr val="0070C0"/>
              </a:solidFill>
              <a:cs typeface="B Nazanin" pitchFamily="2" charset="-78"/>
            </a:endParaRPr>
          </a:p>
          <a:p>
            <a:pPr marL="566928" indent="-457200" algn="just" rtl="1">
              <a:buFont typeface="+mj-lt"/>
              <a:buAutoNum type="arabicPeriod"/>
            </a:pPr>
            <a:endParaRPr lang="fa-IR" sz="2400" b="1" dirty="0">
              <a:solidFill>
                <a:srgbClr val="0070C0"/>
              </a:solidFill>
              <a:cs typeface="B Nazanin" pitchFamily="2" charset="-78"/>
            </a:endParaRPr>
          </a:p>
          <a:p>
            <a:pPr marL="566928" indent="-457200" algn="just" rtl="1">
              <a:buFont typeface="+mj-lt"/>
              <a:buAutoNum type="arabicPeriod"/>
            </a:pPr>
            <a:r>
              <a:rPr lang="fa-IR" sz="2400" b="1" dirty="0">
                <a:solidFill>
                  <a:srgbClr val="0070C0"/>
                </a:solidFill>
                <a:cs typeface="B Nazanin" pitchFamily="2" charset="-78"/>
              </a:rPr>
              <a:t>برخی ابرها دارای هستک های درشت نمی باشند  </a:t>
            </a:r>
            <a:endParaRPr lang="en-US" sz="2400" b="1" dirty="0">
              <a:solidFill>
                <a:srgbClr val="0070C0"/>
              </a:solidFill>
              <a:cs typeface="B Nazanin" pitchFamily="2" charset="-78"/>
            </a:endParaRPr>
          </a:p>
        </p:txBody>
      </p:sp>
      <p:sp>
        <p:nvSpPr>
          <p:cNvPr id="3" name="Title 2"/>
          <p:cNvSpPr>
            <a:spLocks noGrp="1"/>
          </p:cNvSpPr>
          <p:nvPr>
            <p:ph type="title"/>
          </p:nvPr>
        </p:nvSpPr>
        <p:spPr/>
        <p:txBody>
          <a:bodyPr/>
          <a:lstStyle/>
          <a:p>
            <a:endParaRPr lang="en-US" dirty="0"/>
          </a:p>
        </p:txBody>
      </p:sp>
      <p:pic>
        <p:nvPicPr>
          <p:cNvPr id="35842" name="Picture 2" descr="C:\Users\mahdi\Documents\20151024_19345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1371600"/>
            <a:ext cx="4822778" cy="55235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098326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47800"/>
            <a:ext cx="8229600" cy="4525963"/>
          </a:xfrm>
        </p:spPr>
        <p:txBody>
          <a:bodyPr>
            <a:normAutofit/>
          </a:bodyPr>
          <a:lstStyle/>
          <a:p>
            <a:pPr marL="109728" indent="0" algn="just" rtl="1">
              <a:lnSpc>
                <a:spcPct val="150000"/>
              </a:lnSpc>
              <a:buNone/>
            </a:pPr>
            <a:r>
              <a:rPr lang="fa-IR" sz="2400" b="1" dirty="0" smtClean="0">
                <a:solidFill>
                  <a:srgbClr val="0070C0"/>
                </a:solidFill>
                <a:cs typeface="B Nazanin" pitchFamily="2" charset="-78"/>
              </a:rPr>
              <a:t>در ابرهای </a:t>
            </a:r>
            <a:r>
              <a:rPr lang="fa-IR" sz="2400" b="1" dirty="0">
                <a:solidFill>
                  <a:srgbClr val="0070C0"/>
                </a:solidFill>
                <a:cs typeface="B Nazanin" pitchFamily="2" charset="-78"/>
              </a:rPr>
              <a:t>مرتفع و سرد </a:t>
            </a:r>
            <a:r>
              <a:rPr lang="fa-IR" sz="2400" b="1" dirty="0" smtClean="0">
                <a:solidFill>
                  <a:srgbClr val="0070C0"/>
                </a:solidFill>
                <a:cs typeface="B Nazanin" pitchFamily="2" charset="-78"/>
              </a:rPr>
              <a:t>(عرض </a:t>
            </a:r>
            <a:r>
              <a:rPr lang="fa-IR" sz="2400" b="1" dirty="0">
                <a:solidFill>
                  <a:srgbClr val="0070C0"/>
                </a:solidFill>
                <a:cs typeface="B Nazanin" pitchFamily="2" charset="-78"/>
              </a:rPr>
              <a:t>های میانی و  </a:t>
            </a:r>
            <a:r>
              <a:rPr lang="fa-IR" sz="2400" b="1" dirty="0" smtClean="0">
                <a:solidFill>
                  <a:srgbClr val="0070C0"/>
                </a:solidFill>
                <a:cs typeface="B Nazanin" pitchFamily="2" charset="-78"/>
              </a:rPr>
              <a:t>بالا)، قطرات کوچک آب و یخ توام وجود دارند </a:t>
            </a:r>
          </a:p>
          <a:p>
            <a:pPr marL="109728" indent="0" algn="just" rtl="1">
              <a:lnSpc>
                <a:spcPct val="150000"/>
              </a:lnSpc>
              <a:buNone/>
            </a:pPr>
            <a:r>
              <a:rPr lang="fa-IR" sz="2400" b="1" dirty="0" smtClean="0">
                <a:solidFill>
                  <a:srgbClr val="0070C0"/>
                </a:solidFill>
                <a:cs typeface="B Nazanin" pitchFamily="2" charset="-78"/>
              </a:rPr>
              <a:t>بخار </a:t>
            </a:r>
            <a:r>
              <a:rPr lang="fa-IR" sz="2400" b="1" dirty="0">
                <a:solidFill>
                  <a:srgbClr val="0070C0"/>
                </a:solidFill>
                <a:cs typeface="B Nazanin" pitchFamily="2" charset="-78"/>
              </a:rPr>
              <a:t>آب به بلورهای یخ متصل میشوند تا بلورهای یخ بزرگ و سنگین تشکیل می </a:t>
            </a:r>
            <a:r>
              <a:rPr lang="fa-IR" sz="2400" b="1" dirty="0" smtClean="0">
                <a:solidFill>
                  <a:srgbClr val="0070C0"/>
                </a:solidFill>
                <a:cs typeface="B Nazanin" pitchFamily="2" charset="-78"/>
              </a:rPr>
              <a:t>شوند و قطرات </a:t>
            </a:r>
            <a:r>
              <a:rPr lang="fa-IR" sz="2400" b="1" dirty="0">
                <a:solidFill>
                  <a:srgbClr val="0070C0"/>
                </a:solidFill>
                <a:cs typeface="B Nazanin" pitchFamily="2" charset="-78"/>
              </a:rPr>
              <a:t>کوچک تبخیر می شوند </a:t>
            </a:r>
          </a:p>
          <a:p>
            <a:pPr marL="109728" indent="0" algn="just" rtl="1">
              <a:lnSpc>
                <a:spcPct val="150000"/>
              </a:lnSpc>
              <a:buNone/>
            </a:pPr>
            <a:r>
              <a:rPr lang="fa-IR" sz="2400" b="1" dirty="0">
                <a:solidFill>
                  <a:srgbClr val="0070C0"/>
                </a:solidFill>
                <a:cs typeface="B Nazanin" pitchFamily="2" charset="-78"/>
              </a:rPr>
              <a:t>بلورهای یخ در حین سقوط ذوب می شوند و با هماویزی </a:t>
            </a:r>
            <a:r>
              <a:rPr lang="fa-IR" sz="2400" b="1" dirty="0" smtClean="0">
                <a:solidFill>
                  <a:srgbClr val="0070C0"/>
                </a:solidFill>
                <a:cs typeface="B Nazanin" pitchFamily="2" charset="-78"/>
              </a:rPr>
              <a:t>قطرات </a:t>
            </a:r>
            <a:r>
              <a:rPr lang="fa-IR" sz="2400" b="1" dirty="0">
                <a:solidFill>
                  <a:srgbClr val="0070C0"/>
                </a:solidFill>
                <a:cs typeface="B Nazanin" pitchFamily="2" charset="-78"/>
              </a:rPr>
              <a:t>درشت باران را تشکیل می دهند </a:t>
            </a:r>
          </a:p>
          <a:p>
            <a:pPr marL="109728" indent="0" algn="just" rtl="1">
              <a:buNone/>
            </a:pPr>
            <a:r>
              <a:rPr lang="fa-IR" dirty="0" smtClean="0"/>
              <a:t> </a:t>
            </a:r>
            <a:endParaRPr lang="en-US" dirty="0"/>
          </a:p>
        </p:txBody>
      </p:sp>
      <p:sp>
        <p:nvSpPr>
          <p:cNvPr id="3" name="Title 2"/>
          <p:cNvSpPr>
            <a:spLocks noGrp="1"/>
          </p:cNvSpPr>
          <p:nvPr>
            <p:ph type="title"/>
          </p:nvPr>
        </p:nvSpPr>
        <p:spPr>
          <a:xfrm>
            <a:off x="457200" y="36786"/>
            <a:ext cx="8229600" cy="1143000"/>
          </a:xfrm>
        </p:spPr>
        <p:txBody>
          <a:bodyPr>
            <a:normAutofit/>
          </a:bodyPr>
          <a:lstStyle/>
          <a:p>
            <a:pPr algn="ctr" rtl="1"/>
            <a:r>
              <a:rPr lang="fa-IR" sz="3000" dirty="0">
                <a:solidFill>
                  <a:srgbClr val="CC0000"/>
                </a:solidFill>
                <a:effectLst>
                  <a:outerShdw blurRad="38100" dist="38100" dir="2700000" algn="tl">
                    <a:srgbClr val="C0C0C0"/>
                  </a:outerShdw>
                </a:effectLst>
                <a:latin typeface="+mn-lt"/>
                <a:ea typeface="+mn-ea"/>
                <a:cs typeface="B Nazanin" pitchFamily="2" charset="-78"/>
              </a:rPr>
              <a:t>پدیده برژورن </a:t>
            </a:r>
            <a:r>
              <a:rPr lang="en-US" sz="3000" dirty="0">
                <a:solidFill>
                  <a:srgbClr val="CC0000"/>
                </a:solidFill>
                <a:effectLst>
                  <a:outerShdw blurRad="38100" dist="38100" dir="2700000" algn="tl">
                    <a:srgbClr val="C0C0C0"/>
                  </a:outerShdw>
                </a:effectLst>
                <a:latin typeface="+mn-lt"/>
                <a:ea typeface="+mn-ea"/>
                <a:cs typeface="B Nazanin" pitchFamily="2" charset="-78"/>
              </a:rPr>
              <a:t>Bergeron</a:t>
            </a:r>
          </a:p>
        </p:txBody>
      </p:sp>
    </p:spTree>
    <p:extLst>
      <p:ext uri="{BB962C8B-B14F-4D97-AF65-F5344CB8AC3E}">
        <p14:creationId xmlns:p14="http://schemas.microsoft.com/office/powerpoint/2010/main" val="88174960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body" idx="1"/>
          </p:nvPr>
        </p:nvSpPr>
        <p:spPr>
          <a:xfrm>
            <a:off x="533400" y="533400"/>
            <a:ext cx="8229600" cy="5791200"/>
          </a:xfrm>
        </p:spPr>
        <p:txBody>
          <a:bodyPr>
            <a:normAutofit/>
          </a:bodyPr>
          <a:lstStyle/>
          <a:p>
            <a:pPr marL="609600" indent="-609600" algn="ctr" rtl="1">
              <a:lnSpc>
                <a:spcPct val="90000"/>
              </a:lnSpc>
            </a:pPr>
            <a:r>
              <a:rPr lang="ar-SA" sz="3600" b="1" dirty="0" smtClean="0">
                <a:solidFill>
                  <a:srgbClr val="00B050"/>
                </a:solidFill>
                <a:cs typeface="B Nazanin" pitchFamily="2" charset="-78"/>
              </a:rPr>
              <a:t>شكل</a:t>
            </a:r>
            <a:r>
              <a:rPr lang="ar-SA" sz="3600" b="1" dirty="0" smtClean="0">
                <a:solidFill>
                  <a:srgbClr val="00B050"/>
                </a:solidFill>
              </a:rPr>
              <a:t>‌</a:t>
            </a:r>
            <a:r>
              <a:rPr lang="ar-SA" sz="3600" b="1" dirty="0" smtClean="0">
                <a:solidFill>
                  <a:srgbClr val="00B050"/>
                </a:solidFill>
                <a:cs typeface="B Nazanin" pitchFamily="2" charset="-78"/>
              </a:rPr>
              <a:t>های مختلف</a:t>
            </a:r>
            <a:r>
              <a:rPr lang="en-US" sz="3600" b="1" dirty="0" smtClean="0">
                <a:solidFill>
                  <a:srgbClr val="00B050"/>
                </a:solidFill>
                <a:cs typeface="B Nazanin" pitchFamily="2" charset="-78"/>
              </a:rPr>
              <a:t> </a:t>
            </a:r>
            <a:r>
              <a:rPr lang="ar-SA" sz="3600" b="1" dirty="0" smtClean="0">
                <a:solidFill>
                  <a:srgbClr val="00B050"/>
                </a:solidFill>
                <a:cs typeface="B Nazanin" pitchFamily="2" charset="-78"/>
              </a:rPr>
              <a:t>بارندگی  </a:t>
            </a:r>
            <a:endParaRPr lang="fa-IR" sz="3600" b="1" dirty="0" smtClean="0">
              <a:solidFill>
                <a:srgbClr val="00B050"/>
              </a:solidFill>
              <a:cs typeface="B Nazanin" pitchFamily="2" charset="-78"/>
            </a:endParaRPr>
          </a:p>
          <a:p>
            <a:pPr marL="609600" indent="-609600" algn="justLow" rtl="1">
              <a:lnSpc>
                <a:spcPct val="150000"/>
              </a:lnSpc>
            </a:pPr>
            <a:r>
              <a:rPr lang="ar-SA" sz="2800" b="1" dirty="0" smtClean="0">
                <a:solidFill>
                  <a:srgbClr val="CC0000"/>
                </a:solidFill>
                <a:effectLst>
                  <a:outerShdw blurRad="38100" dist="38100" dir="2700000" algn="tl">
                    <a:srgbClr val="C0C0C0"/>
                  </a:outerShdw>
                </a:effectLst>
                <a:latin typeface="Times New Roman" pitchFamily="18" charset="0"/>
                <a:cs typeface="B Nazanin" pitchFamily="2" charset="-78"/>
              </a:rPr>
              <a:t>باران </a:t>
            </a:r>
            <a:r>
              <a:rPr lang="en-US" sz="2800" b="1" dirty="0">
                <a:solidFill>
                  <a:srgbClr val="CC0000"/>
                </a:solidFill>
                <a:effectLst>
                  <a:outerShdw blurRad="38100" dist="38100" dir="2700000" algn="tl">
                    <a:srgbClr val="C0C0C0"/>
                  </a:outerShdw>
                </a:effectLst>
                <a:latin typeface="Times New Roman" pitchFamily="18" charset="0"/>
                <a:cs typeface="B Nazanin" pitchFamily="2" charset="-78"/>
              </a:rPr>
              <a:t>(Rain) </a:t>
            </a:r>
          </a:p>
          <a:p>
            <a:pPr marL="609600" indent="-609600" algn="justLow" rtl="1" eaLnBrk="1" hangingPunct="1">
              <a:lnSpc>
                <a:spcPct val="150000"/>
              </a:lnSpc>
              <a:buFontTx/>
              <a:buAutoNum type="arabicPeriod"/>
            </a:pPr>
            <a:r>
              <a:rPr lang="fa-IR" sz="2800" b="1" dirty="0">
                <a:solidFill>
                  <a:srgbClr val="CC0000"/>
                </a:solidFill>
                <a:effectLst>
                  <a:outerShdw blurRad="38100" dist="38100" dir="2700000" algn="tl">
                    <a:srgbClr val="C0C0C0"/>
                  </a:outerShdw>
                </a:effectLst>
                <a:latin typeface="Times New Roman" pitchFamily="18" charset="0"/>
                <a:cs typeface="B Nazanin" pitchFamily="2" charset="-78"/>
              </a:rPr>
              <a:t>باران ر</a:t>
            </a:r>
            <a:r>
              <a:rPr lang="ar-SA" sz="2800" b="1" dirty="0">
                <a:solidFill>
                  <a:srgbClr val="CC0000"/>
                </a:solidFill>
                <a:effectLst>
                  <a:outerShdw blurRad="38100" dist="38100" dir="2700000" algn="tl">
                    <a:srgbClr val="C0C0C0"/>
                  </a:outerShdw>
                </a:effectLst>
                <a:latin typeface="Times New Roman" pitchFamily="18" charset="0"/>
                <a:cs typeface="B Nazanin" pitchFamily="2" charset="-78"/>
              </a:rPr>
              <a:t>یزه </a:t>
            </a:r>
            <a:r>
              <a:rPr lang="en-US" sz="2800" b="1" dirty="0">
                <a:solidFill>
                  <a:srgbClr val="CC0000"/>
                </a:solidFill>
                <a:effectLst>
                  <a:outerShdw blurRad="38100" dist="38100" dir="2700000" algn="tl">
                    <a:srgbClr val="C0C0C0"/>
                  </a:outerShdw>
                </a:effectLst>
                <a:latin typeface="Times New Roman" pitchFamily="18" charset="0"/>
                <a:cs typeface="B Nazanin" pitchFamily="2" charset="-78"/>
              </a:rPr>
              <a:t>(Drizzle)</a:t>
            </a:r>
          </a:p>
          <a:p>
            <a:pPr marL="609600" indent="-609600" algn="justLow" rtl="1" eaLnBrk="1" hangingPunct="1">
              <a:lnSpc>
                <a:spcPct val="150000"/>
              </a:lnSpc>
              <a:buFontTx/>
              <a:buAutoNum type="arabicPeriod"/>
            </a:pPr>
            <a:r>
              <a:rPr lang="fa-IR" sz="2800" b="1" dirty="0">
                <a:solidFill>
                  <a:srgbClr val="CC0000"/>
                </a:solidFill>
                <a:effectLst>
                  <a:outerShdw blurRad="38100" dist="38100" dir="2700000" algn="tl">
                    <a:srgbClr val="C0C0C0"/>
                  </a:outerShdw>
                </a:effectLst>
                <a:latin typeface="Times New Roman" pitchFamily="18" charset="0"/>
                <a:cs typeface="B Nazanin" pitchFamily="2" charset="-78"/>
              </a:rPr>
              <a:t>برف</a:t>
            </a:r>
            <a:r>
              <a:rPr lang="en-US" sz="2800" b="1" dirty="0">
                <a:solidFill>
                  <a:srgbClr val="CC0000"/>
                </a:solidFill>
                <a:effectLst>
                  <a:outerShdw blurRad="38100" dist="38100" dir="2700000" algn="tl">
                    <a:srgbClr val="C0C0C0"/>
                  </a:outerShdw>
                </a:effectLst>
                <a:latin typeface="Times New Roman" pitchFamily="18" charset="0"/>
                <a:cs typeface="B Nazanin" pitchFamily="2" charset="-78"/>
              </a:rPr>
              <a:t>(Snow)</a:t>
            </a:r>
          </a:p>
          <a:p>
            <a:pPr marL="609600" indent="-609600" algn="justLow" rtl="1" eaLnBrk="1" hangingPunct="1">
              <a:lnSpc>
                <a:spcPct val="150000"/>
              </a:lnSpc>
              <a:buFontTx/>
              <a:buAutoNum type="arabicPeriod"/>
            </a:pPr>
            <a:r>
              <a:rPr lang="fa-IR" sz="2800" b="1" dirty="0">
                <a:solidFill>
                  <a:srgbClr val="CC0000"/>
                </a:solidFill>
                <a:effectLst>
                  <a:outerShdw blurRad="38100" dist="38100" dir="2700000" algn="tl">
                    <a:srgbClr val="C0C0C0"/>
                  </a:outerShdw>
                </a:effectLst>
                <a:latin typeface="Times New Roman" pitchFamily="18" charset="0"/>
                <a:cs typeface="B Nazanin" pitchFamily="2" charset="-78"/>
              </a:rPr>
              <a:t>برفابه</a:t>
            </a:r>
            <a:r>
              <a:rPr lang="ar-SA" sz="2800" b="1" dirty="0">
                <a:solidFill>
                  <a:srgbClr val="CC0000"/>
                </a:solidFill>
                <a:effectLst>
                  <a:outerShdw blurRad="38100" dist="38100" dir="2700000" algn="tl">
                    <a:srgbClr val="C0C0C0"/>
                  </a:outerShdw>
                </a:effectLst>
                <a:latin typeface="Times New Roman" pitchFamily="18" charset="0"/>
                <a:cs typeface="B Nazanin" pitchFamily="2" charset="-78"/>
              </a:rPr>
              <a:t> </a:t>
            </a:r>
            <a:r>
              <a:rPr lang="en-US" sz="2800" b="1" dirty="0">
                <a:solidFill>
                  <a:srgbClr val="CC0000"/>
                </a:solidFill>
                <a:effectLst>
                  <a:outerShdw blurRad="38100" dist="38100" dir="2700000" algn="tl">
                    <a:srgbClr val="C0C0C0"/>
                  </a:outerShdw>
                </a:effectLst>
                <a:latin typeface="Times New Roman" pitchFamily="18" charset="0"/>
                <a:cs typeface="B Nazanin" pitchFamily="2" charset="-78"/>
              </a:rPr>
              <a:t>(Sleet)</a:t>
            </a:r>
          </a:p>
          <a:p>
            <a:pPr marL="609600" indent="-609600" algn="justLow" rtl="1" eaLnBrk="1" hangingPunct="1">
              <a:lnSpc>
                <a:spcPct val="150000"/>
              </a:lnSpc>
              <a:buFontTx/>
              <a:buAutoNum type="arabicPeriod"/>
            </a:pPr>
            <a:r>
              <a:rPr lang="fa-IR" sz="2800" b="1" dirty="0">
                <a:solidFill>
                  <a:srgbClr val="CC0000"/>
                </a:solidFill>
                <a:effectLst>
                  <a:outerShdw blurRad="38100" dist="38100" dir="2700000" algn="tl">
                    <a:srgbClr val="C0C0C0"/>
                  </a:outerShdw>
                </a:effectLst>
                <a:latin typeface="Times New Roman" pitchFamily="18" charset="0"/>
                <a:cs typeface="B Nazanin" pitchFamily="2" charset="-78"/>
              </a:rPr>
              <a:t>تگرگ </a:t>
            </a:r>
            <a:r>
              <a:rPr lang="en-US" sz="2800" b="1" dirty="0">
                <a:solidFill>
                  <a:srgbClr val="CC0000"/>
                </a:solidFill>
                <a:effectLst>
                  <a:outerShdw blurRad="38100" dist="38100" dir="2700000" algn="tl">
                    <a:srgbClr val="C0C0C0"/>
                  </a:outerShdw>
                </a:effectLst>
                <a:latin typeface="Times New Roman" pitchFamily="18" charset="0"/>
                <a:cs typeface="B Nazanin" pitchFamily="2" charset="-78"/>
              </a:rPr>
              <a:t>(</a:t>
            </a:r>
            <a:r>
              <a:rPr lang="en-US" sz="3000" b="1" dirty="0">
                <a:solidFill>
                  <a:srgbClr val="CC0000"/>
                </a:solidFill>
                <a:effectLst>
                  <a:outerShdw blurRad="38100" dist="38100" dir="2700000" algn="tl">
                    <a:srgbClr val="C0C0C0"/>
                  </a:outerShdw>
                </a:effectLst>
                <a:cs typeface="B Nazanin" pitchFamily="2" charset="-78"/>
              </a:rPr>
              <a:t>Hail</a:t>
            </a:r>
            <a:r>
              <a:rPr lang="en-US" sz="2800" b="1" dirty="0">
                <a:solidFill>
                  <a:srgbClr val="CC0000"/>
                </a:solidFill>
                <a:effectLst>
                  <a:outerShdw blurRad="38100" dist="38100" dir="2700000" algn="tl">
                    <a:srgbClr val="C0C0C0"/>
                  </a:outerShdw>
                </a:effectLst>
                <a:latin typeface="Times New Roman" pitchFamily="18" charset="0"/>
                <a:cs typeface="B Nazanin" pitchFamily="2" charset="-78"/>
              </a:rPr>
              <a:t>)</a:t>
            </a:r>
          </a:p>
          <a:p>
            <a:pPr marL="609600" indent="-609600" algn="justLow" rtl="1" eaLnBrk="1" hangingPunct="1">
              <a:lnSpc>
                <a:spcPct val="150000"/>
              </a:lnSpc>
              <a:buFontTx/>
              <a:buAutoNum type="arabicPeriod"/>
            </a:pPr>
            <a:r>
              <a:rPr lang="fa-IR" sz="2800" b="1" dirty="0">
                <a:solidFill>
                  <a:srgbClr val="CC0000"/>
                </a:solidFill>
                <a:effectLst>
                  <a:outerShdw blurRad="38100" dist="38100" dir="2700000" algn="tl">
                    <a:srgbClr val="C0C0C0"/>
                  </a:outerShdw>
                </a:effectLst>
                <a:latin typeface="Times New Roman" pitchFamily="18" charset="0"/>
                <a:cs typeface="B Nazanin" pitchFamily="2" charset="-78"/>
              </a:rPr>
              <a:t>یخ پوشه شفاف</a:t>
            </a:r>
            <a:r>
              <a:rPr lang="ar-SA" sz="2800" b="1" dirty="0">
                <a:solidFill>
                  <a:srgbClr val="CC0000"/>
                </a:solidFill>
                <a:effectLst>
                  <a:outerShdw blurRad="38100" dist="38100" dir="2700000" algn="tl">
                    <a:srgbClr val="C0C0C0"/>
                  </a:outerShdw>
                </a:effectLst>
                <a:latin typeface="Times New Roman" pitchFamily="18" charset="0"/>
                <a:cs typeface="B Nazanin" pitchFamily="2" charset="-78"/>
              </a:rPr>
              <a:t> </a:t>
            </a:r>
            <a:r>
              <a:rPr lang="en-US" sz="2800" b="1" dirty="0">
                <a:solidFill>
                  <a:srgbClr val="CC0000"/>
                </a:solidFill>
                <a:effectLst>
                  <a:outerShdw blurRad="38100" dist="38100" dir="2700000" algn="tl">
                    <a:srgbClr val="C0C0C0"/>
                  </a:outerShdw>
                </a:effectLst>
                <a:latin typeface="Times New Roman" pitchFamily="18" charset="0"/>
                <a:cs typeface="B Nazanin" pitchFamily="2" charset="-78"/>
              </a:rPr>
              <a:t>(Glaze)</a:t>
            </a:r>
            <a:endParaRPr lang="fa-IR" sz="2800" b="1" dirty="0">
              <a:solidFill>
                <a:srgbClr val="CC0000"/>
              </a:solidFill>
              <a:effectLst>
                <a:outerShdw blurRad="38100" dist="38100" dir="2700000" algn="tl">
                  <a:srgbClr val="C0C0C0"/>
                </a:outerShdw>
              </a:effectLst>
              <a:latin typeface="Times New Roman" pitchFamily="18" charset="0"/>
              <a:cs typeface="B Nazanin" pitchFamily="2" charset="-78"/>
            </a:endParaRPr>
          </a:p>
          <a:p>
            <a:pPr marL="609600" indent="-609600" algn="justLow" rtl="1">
              <a:lnSpc>
                <a:spcPct val="150000"/>
              </a:lnSpc>
              <a:buFontTx/>
              <a:buAutoNum type="arabicPeriod"/>
            </a:pPr>
            <a:r>
              <a:rPr lang="fa-IR" sz="2800" b="1" dirty="0">
                <a:solidFill>
                  <a:srgbClr val="CC0000"/>
                </a:solidFill>
                <a:effectLst>
                  <a:outerShdw blurRad="38100" dist="38100" dir="2700000" algn="tl">
                    <a:srgbClr val="C0C0C0"/>
                  </a:outerShdw>
                </a:effectLst>
                <a:latin typeface="Times New Roman" pitchFamily="18" charset="0"/>
                <a:cs typeface="B Nazanin" pitchFamily="2" charset="-78"/>
              </a:rPr>
              <a:t>یخ پوشه مات</a:t>
            </a:r>
            <a:r>
              <a:rPr lang="en-US" sz="2800" b="1" dirty="0">
                <a:solidFill>
                  <a:srgbClr val="CC0000"/>
                </a:solidFill>
                <a:effectLst>
                  <a:outerShdw blurRad="38100" dist="38100" dir="2700000" algn="tl">
                    <a:srgbClr val="C0C0C0"/>
                  </a:outerShdw>
                </a:effectLst>
                <a:latin typeface="Times New Roman" pitchFamily="18" charset="0"/>
                <a:cs typeface="B Nazanin" pitchFamily="2" charset="-78"/>
              </a:rPr>
              <a:t>(Rime)</a:t>
            </a:r>
          </a:p>
          <a:p>
            <a:pPr marL="609600" indent="-609600" algn="justLow" rtl="1" eaLnBrk="1" hangingPunct="1">
              <a:lnSpc>
                <a:spcPct val="90000"/>
              </a:lnSpc>
              <a:buFontTx/>
              <a:buAutoNum type="arabicPeriod"/>
            </a:pPr>
            <a:endParaRPr lang="en-US" b="1" dirty="0" smtClean="0">
              <a:solidFill>
                <a:srgbClr val="CC0000"/>
              </a:solidFill>
              <a:cs typeface="B Nazanin" pitchFamily="2" charset="-78"/>
            </a:endParaRPr>
          </a:p>
        </p:txBody>
      </p:sp>
    </p:spTree>
    <p:extLst>
      <p:ext uri="{BB962C8B-B14F-4D97-AF65-F5344CB8AC3E}">
        <p14:creationId xmlns:p14="http://schemas.microsoft.com/office/powerpoint/2010/main" val="657620555"/>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body" idx="1"/>
          </p:nvPr>
        </p:nvSpPr>
        <p:spPr>
          <a:xfrm>
            <a:off x="457200" y="990600"/>
            <a:ext cx="8229600" cy="4525963"/>
          </a:xfrm>
        </p:spPr>
        <p:txBody>
          <a:bodyPr/>
          <a:lstStyle/>
          <a:p>
            <a:pPr algn="justLow" rtl="1" eaLnBrk="1" hangingPunct="1">
              <a:buFontTx/>
              <a:buNone/>
            </a:pPr>
            <a:r>
              <a:rPr lang="fa-IR" sz="3000" b="1" dirty="0" smtClean="0">
                <a:solidFill>
                  <a:srgbClr val="CC0000"/>
                </a:solidFill>
                <a:cs typeface="B Nazanin" pitchFamily="2" charset="-78"/>
              </a:rPr>
              <a:t>1- باران</a:t>
            </a:r>
            <a:endParaRPr lang="en-US" sz="3000" b="1" dirty="0" smtClean="0">
              <a:solidFill>
                <a:srgbClr val="CC0000"/>
              </a:solidFill>
              <a:cs typeface="B Nazanin" pitchFamily="2" charset="-78"/>
            </a:endParaRPr>
          </a:p>
          <a:p>
            <a:pPr algn="justLow" rtl="1" eaLnBrk="1" hangingPunct="1"/>
            <a:r>
              <a:rPr lang="fa-IR" sz="2400" b="1" dirty="0">
                <a:solidFill>
                  <a:srgbClr val="0070C0"/>
                </a:solidFill>
                <a:cs typeface="B Nazanin" pitchFamily="2" charset="-78"/>
              </a:rPr>
              <a:t>رابطه عکس مدت و شدت بارندگی</a:t>
            </a:r>
            <a:r>
              <a:rPr lang="ar-SA" sz="2400" b="1" dirty="0">
                <a:solidFill>
                  <a:srgbClr val="0070C0"/>
                </a:solidFill>
                <a:cs typeface="B Nazanin" pitchFamily="2" charset="-78"/>
              </a:rPr>
              <a:t> </a:t>
            </a:r>
            <a:endParaRPr lang="en-US" sz="2400" b="1" dirty="0">
              <a:solidFill>
                <a:srgbClr val="0070C0"/>
              </a:solidFill>
              <a:cs typeface="B Nazanin" pitchFamily="2" charset="-78"/>
            </a:endParaRPr>
          </a:p>
          <a:p>
            <a:pPr algn="justLow" rtl="1" eaLnBrk="1" hangingPunct="1"/>
            <a:endParaRPr lang="fa-IR" sz="3000" dirty="0" smtClean="0">
              <a:cs typeface="B Nazanin" pitchFamily="2" charset="-78"/>
            </a:endParaRPr>
          </a:p>
          <a:p>
            <a:pPr algn="justLow" rtl="1" eaLnBrk="1" hangingPunct="1">
              <a:buFontTx/>
              <a:buNone/>
            </a:pPr>
            <a:r>
              <a:rPr lang="fa-IR" sz="3000" b="1" dirty="0" smtClean="0">
                <a:solidFill>
                  <a:srgbClr val="CC0000"/>
                </a:solidFill>
                <a:cs typeface="B Nazanin" pitchFamily="2" charset="-78"/>
              </a:rPr>
              <a:t>2- باران ر</a:t>
            </a:r>
            <a:r>
              <a:rPr lang="ar-SA" sz="3000" b="1" dirty="0" smtClean="0">
                <a:solidFill>
                  <a:srgbClr val="CC0000"/>
                </a:solidFill>
                <a:cs typeface="B Nazanin" pitchFamily="2" charset="-78"/>
              </a:rPr>
              <a:t>یزه</a:t>
            </a:r>
            <a:r>
              <a:rPr lang="fa-IR" sz="3000" b="1" dirty="0" smtClean="0">
                <a:solidFill>
                  <a:srgbClr val="CC0000"/>
                </a:solidFill>
                <a:cs typeface="B Nazanin" pitchFamily="2" charset="-78"/>
              </a:rPr>
              <a:t>:</a:t>
            </a:r>
          </a:p>
          <a:p>
            <a:pPr algn="justLow" rtl="1" eaLnBrk="1" hangingPunct="1"/>
            <a:r>
              <a:rPr lang="fa-IR" sz="3000" b="1" dirty="0" smtClean="0">
                <a:cs typeface="B Nazanin" pitchFamily="2" charset="-78"/>
              </a:rPr>
              <a:t> </a:t>
            </a:r>
            <a:r>
              <a:rPr lang="fa-IR" sz="2400" b="1" dirty="0">
                <a:solidFill>
                  <a:srgbClr val="0070C0"/>
                </a:solidFill>
                <a:cs typeface="B Nazanin" pitchFamily="2" charset="-78"/>
              </a:rPr>
              <a:t>نوع</a:t>
            </a:r>
            <a:r>
              <a:rPr lang="ar-SA" sz="2400" b="1" dirty="0">
                <a:solidFill>
                  <a:srgbClr val="0070C0"/>
                </a:solidFill>
                <a:cs typeface="B Nazanin" pitchFamily="2" charset="-78"/>
              </a:rPr>
              <a:t>ی از بارندگی است كه در آن قطر قطرات باران بسیار كوچك است. این نوع باران قبل از اینكه به سطح زمین برسد، تبخیر شده و مجدداً وارد اتمسفر می‌شود. </a:t>
            </a:r>
            <a:endParaRPr lang="fa-IR" sz="2400" b="1" dirty="0">
              <a:solidFill>
                <a:srgbClr val="0070C0"/>
              </a:solidFill>
              <a:cs typeface="B Nazanin" pitchFamily="2" charset="-78"/>
            </a:endParaRPr>
          </a:p>
          <a:p>
            <a:pPr algn="justLow" rtl="1" eaLnBrk="1" hangingPunct="1"/>
            <a:r>
              <a:rPr lang="fa-IR" sz="3000" b="1" dirty="0">
                <a:solidFill>
                  <a:srgbClr val="CC0000"/>
                </a:solidFill>
                <a:cs typeface="B Nazanin" pitchFamily="2" charset="-78"/>
              </a:rPr>
              <a:t>3- برف: </a:t>
            </a:r>
            <a:r>
              <a:rPr lang="fa-IR" sz="2400" b="1" dirty="0">
                <a:solidFill>
                  <a:srgbClr val="0070C0"/>
                </a:solidFill>
                <a:cs typeface="B Nazanin" pitchFamily="2" charset="-78"/>
              </a:rPr>
              <a:t>وقتی که دمای توده صعود کننده به زیر نقطه انجماد برسد</a:t>
            </a:r>
            <a:endParaRPr lang="en-US" sz="2400" b="1" dirty="0">
              <a:solidFill>
                <a:srgbClr val="0070C0"/>
              </a:solidFill>
              <a:cs typeface="B Nazanin" pitchFamily="2" charset="-78"/>
            </a:endParaRPr>
          </a:p>
        </p:txBody>
      </p:sp>
    </p:spTree>
    <p:extLst>
      <p:ext uri="{BB962C8B-B14F-4D97-AF65-F5344CB8AC3E}">
        <p14:creationId xmlns:p14="http://schemas.microsoft.com/office/powerpoint/2010/main" val="1545772796"/>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body" idx="1"/>
          </p:nvPr>
        </p:nvSpPr>
        <p:spPr>
          <a:xfrm>
            <a:off x="609600" y="228600"/>
            <a:ext cx="8229600" cy="6400800"/>
          </a:xfrm>
        </p:spPr>
        <p:txBody>
          <a:bodyPr/>
          <a:lstStyle/>
          <a:p>
            <a:pPr algn="justLow" rtl="1" eaLnBrk="1" hangingPunct="1">
              <a:lnSpc>
                <a:spcPct val="80000"/>
              </a:lnSpc>
              <a:buFontTx/>
              <a:buNone/>
            </a:pPr>
            <a:r>
              <a:rPr lang="fa-IR" b="1" dirty="0" smtClean="0">
                <a:solidFill>
                  <a:srgbClr val="CC0000"/>
                </a:solidFill>
                <a:cs typeface="B Nazanin" pitchFamily="2" charset="-78"/>
              </a:rPr>
              <a:t>4- برفابه (باران یخ زده): </a:t>
            </a:r>
          </a:p>
          <a:p>
            <a:pPr algn="justLow" rtl="1" eaLnBrk="1" hangingPunct="1">
              <a:lnSpc>
                <a:spcPct val="80000"/>
              </a:lnSpc>
              <a:buFontTx/>
              <a:buNone/>
            </a:pPr>
            <a:r>
              <a:rPr lang="fa-IR" sz="2400" b="1" dirty="0" smtClean="0">
                <a:solidFill>
                  <a:srgbClr val="0070C0"/>
                </a:solidFill>
                <a:cs typeface="B Nazanin" pitchFamily="2" charset="-78"/>
              </a:rPr>
              <a:t>حاصل </a:t>
            </a:r>
            <a:r>
              <a:rPr lang="fa-IR" sz="2400" b="1" dirty="0">
                <a:solidFill>
                  <a:srgbClr val="0070C0"/>
                </a:solidFill>
                <a:cs typeface="B Nazanin" pitchFamily="2" charset="-78"/>
              </a:rPr>
              <a:t>از وارونگی دما در زیر ابرهای باران زاست </a:t>
            </a:r>
          </a:p>
          <a:p>
            <a:pPr algn="justLow" rtl="1" eaLnBrk="1" hangingPunct="1">
              <a:lnSpc>
                <a:spcPct val="80000"/>
              </a:lnSpc>
              <a:buFontTx/>
              <a:buNone/>
            </a:pPr>
            <a:r>
              <a:rPr lang="fa-IR" sz="2400" b="1" dirty="0">
                <a:solidFill>
                  <a:srgbClr val="0070C0"/>
                </a:solidFill>
                <a:cs typeface="B Nazanin" pitchFamily="2" charset="-78"/>
              </a:rPr>
              <a:t>انجماد برف ذوب شده </a:t>
            </a:r>
          </a:p>
          <a:p>
            <a:pPr algn="justLow" rtl="1" eaLnBrk="1" hangingPunct="1">
              <a:lnSpc>
                <a:spcPct val="80000"/>
              </a:lnSpc>
              <a:buFontTx/>
              <a:buNone/>
            </a:pPr>
            <a:endParaRPr lang="fa-IR" b="1" dirty="0" smtClean="0">
              <a:solidFill>
                <a:srgbClr val="CC0000"/>
              </a:solidFill>
              <a:cs typeface="B Nazanin" pitchFamily="2" charset="-78"/>
            </a:endParaRPr>
          </a:p>
          <a:p>
            <a:pPr algn="justLow" rtl="1" eaLnBrk="1" hangingPunct="1">
              <a:lnSpc>
                <a:spcPct val="80000"/>
              </a:lnSpc>
              <a:buFontTx/>
              <a:buNone/>
            </a:pPr>
            <a:r>
              <a:rPr lang="fa-IR" b="1" dirty="0" smtClean="0">
                <a:solidFill>
                  <a:srgbClr val="CC0000"/>
                </a:solidFill>
                <a:cs typeface="B Nazanin" pitchFamily="2" charset="-78"/>
              </a:rPr>
              <a:t>5- تگرگ:</a:t>
            </a:r>
            <a:endParaRPr lang="en-US" b="1" dirty="0" smtClean="0">
              <a:solidFill>
                <a:srgbClr val="CC0000"/>
              </a:solidFill>
              <a:cs typeface="B Nazanin" pitchFamily="2" charset="-78"/>
            </a:endParaRPr>
          </a:p>
          <a:p>
            <a:pPr algn="justLow" rtl="1" eaLnBrk="1" hangingPunct="1">
              <a:lnSpc>
                <a:spcPct val="80000"/>
              </a:lnSpc>
            </a:pPr>
            <a:r>
              <a:rPr lang="fa-IR" sz="2400" b="1" dirty="0">
                <a:solidFill>
                  <a:srgbClr val="0070C0"/>
                </a:solidFill>
                <a:cs typeface="B Nazanin" pitchFamily="2" charset="-78"/>
              </a:rPr>
              <a:t> تگرگ محصول </a:t>
            </a:r>
            <a:r>
              <a:rPr lang="fa-IR" sz="2400" b="1" dirty="0">
                <a:solidFill>
                  <a:srgbClr val="00B050"/>
                </a:solidFill>
                <a:cs typeface="B Nazanin" pitchFamily="2" charset="-78"/>
              </a:rPr>
              <a:t>صعود و نزول </a:t>
            </a:r>
            <a:r>
              <a:rPr lang="fa-IR" sz="2400" b="1" dirty="0">
                <a:solidFill>
                  <a:srgbClr val="0070C0"/>
                </a:solidFill>
                <a:cs typeface="B Nazanin" pitchFamily="2" charset="-78"/>
              </a:rPr>
              <a:t>قطرات باران و </a:t>
            </a:r>
            <a:r>
              <a:rPr lang="fa-IR" sz="2400" b="1" dirty="0">
                <a:solidFill>
                  <a:srgbClr val="00B050"/>
                </a:solidFill>
                <a:cs typeface="B Nazanin" pitchFamily="2" charset="-78"/>
              </a:rPr>
              <a:t>ادغام با برف</a:t>
            </a:r>
            <a:r>
              <a:rPr lang="fa-IR" sz="2400" b="1" dirty="0">
                <a:solidFill>
                  <a:srgbClr val="0070C0"/>
                </a:solidFill>
                <a:cs typeface="B Nazanin" pitchFamily="2" charset="-78"/>
              </a:rPr>
              <a:t> در داخل ابر كومولون</a:t>
            </a:r>
            <a:r>
              <a:rPr lang="ar-SA" sz="2400" b="1" dirty="0">
                <a:solidFill>
                  <a:srgbClr val="0070C0"/>
                </a:solidFill>
                <a:cs typeface="B Nazanin" pitchFamily="2" charset="-78"/>
              </a:rPr>
              <a:t>یمبوس است</a:t>
            </a:r>
            <a:r>
              <a:rPr lang="ar-SA" dirty="0" smtClean="0">
                <a:cs typeface="B Nazanin" pitchFamily="2" charset="-78"/>
              </a:rPr>
              <a:t>.</a:t>
            </a:r>
            <a:endParaRPr lang="en-US" dirty="0" smtClean="0">
              <a:cs typeface="B Nazanin" pitchFamily="2" charset="-78"/>
            </a:endParaRPr>
          </a:p>
          <a:p>
            <a:pPr algn="justLow" rtl="1" eaLnBrk="1" hangingPunct="1">
              <a:lnSpc>
                <a:spcPct val="80000"/>
              </a:lnSpc>
            </a:pPr>
            <a:endParaRPr lang="en-US" dirty="0" smtClean="0">
              <a:cs typeface="B Nazanin" pitchFamily="2" charset="-78"/>
            </a:endParaRPr>
          </a:p>
          <a:p>
            <a:pPr algn="justLow" rtl="1" eaLnBrk="1" hangingPunct="1">
              <a:lnSpc>
                <a:spcPct val="80000"/>
              </a:lnSpc>
              <a:buFontTx/>
              <a:buNone/>
            </a:pPr>
            <a:r>
              <a:rPr lang="fa-IR" b="1" dirty="0" smtClean="0">
                <a:solidFill>
                  <a:srgbClr val="CC0000"/>
                </a:solidFill>
                <a:cs typeface="B Nazanin" pitchFamily="2" charset="-78"/>
              </a:rPr>
              <a:t>6- یخ پوشه شفاف: </a:t>
            </a:r>
            <a:endParaRPr lang="en-US" b="1" dirty="0" smtClean="0">
              <a:solidFill>
                <a:srgbClr val="CC0000"/>
              </a:solidFill>
              <a:cs typeface="B Nazanin" pitchFamily="2" charset="-78"/>
            </a:endParaRPr>
          </a:p>
          <a:p>
            <a:pPr algn="justLow" rtl="1" eaLnBrk="1" hangingPunct="1">
              <a:lnSpc>
                <a:spcPct val="80000"/>
              </a:lnSpc>
            </a:pPr>
            <a:r>
              <a:rPr lang="fa-IR" sz="2400" b="1" dirty="0">
                <a:solidFill>
                  <a:srgbClr val="0070C0"/>
                </a:solidFill>
                <a:cs typeface="B Nazanin" pitchFamily="2" charset="-78"/>
              </a:rPr>
              <a:t> در صورت</a:t>
            </a:r>
            <a:r>
              <a:rPr lang="ar-SA" sz="2400" b="1" dirty="0">
                <a:solidFill>
                  <a:srgbClr val="0070C0"/>
                </a:solidFill>
                <a:cs typeface="B Nazanin" pitchFamily="2" charset="-78"/>
              </a:rPr>
              <a:t>ی كه بارندگی بر روی سطح زمین یا سطح هر شئی دیگری كه دمای آن پائین‌تر از دمای نقطة انجماد است ببارد، تشكیل یك لایه یخ شفافی را می‌دهد كه تحت عنوان گلیز شناخته می‌شود.  </a:t>
            </a:r>
            <a:endParaRPr lang="fa-IR" sz="2400" b="1" dirty="0">
              <a:solidFill>
                <a:srgbClr val="0070C0"/>
              </a:solidFill>
              <a:cs typeface="B Nazanin" pitchFamily="2" charset="-78"/>
            </a:endParaRPr>
          </a:p>
          <a:p>
            <a:pPr algn="justLow" rtl="1" eaLnBrk="1" hangingPunct="1">
              <a:lnSpc>
                <a:spcPct val="80000"/>
              </a:lnSpc>
            </a:pPr>
            <a:endParaRPr lang="fa-IR" dirty="0">
              <a:cs typeface="B Nazanin" pitchFamily="2" charset="-78"/>
            </a:endParaRPr>
          </a:p>
          <a:p>
            <a:pPr algn="justLow" rtl="1">
              <a:lnSpc>
                <a:spcPct val="80000"/>
              </a:lnSpc>
            </a:pPr>
            <a:r>
              <a:rPr lang="fa-IR" b="1" dirty="0">
                <a:solidFill>
                  <a:srgbClr val="CC0000"/>
                </a:solidFill>
                <a:cs typeface="B Nazanin" pitchFamily="2" charset="-78"/>
              </a:rPr>
              <a:t>6- یخ پوشه </a:t>
            </a:r>
            <a:r>
              <a:rPr lang="fa-IR" b="1" dirty="0" smtClean="0">
                <a:solidFill>
                  <a:srgbClr val="CC0000"/>
                </a:solidFill>
                <a:cs typeface="B Nazanin" pitchFamily="2" charset="-78"/>
              </a:rPr>
              <a:t>مات: </a:t>
            </a:r>
          </a:p>
          <a:p>
            <a:pPr algn="justLow" rtl="1">
              <a:lnSpc>
                <a:spcPct val="80000"/>
              </a:lnSpc>
            </a:pPr>
            <a:r>
              <a:rPr lang="fa-IR" sz="2400" b="1" dirty="0">
                <a:solidFill>
                  <a:srgbClr val="0070C0"/>
                </a:solidFill>
                <a:cs typeface="B Nazanin" pitchFamily="2" charset="-78"/>
              </a:rPr>
              <a:t>وقتی شکل میگیرد که اجسام سرد در مه قرار میگیرند مانند دکلها  و جلو هواپیما  </a:t>
            </a:r>
            <a:endParaRPr lang="en-US" sz="2400" b="1" dirty="0">
              <a:solidFill>
                <a:srgbClr val="0070C0"/>
              </a:solidFill>
              <a:cs typeface="B Nazanin" pitchFamily="2" charset="-78"/>
            </a:endParaRPr>
          </a:p>
          <a:p>
            <a:pPr algn="justLow" rtl="1" eaLnBrk="1" hangingPunct="1">
              <a:lnSpc>
                <a:spcPct val="80000"/>
              </a:lnSpc>
            </a:pPr>
            <a:endParaRPr lang="fa-IR" dirty="0" smtClean="0">
              <a:cs typeface="B Nazanin" pitchFamily="2" charset="-78"/>
            </a:endParaRPr>
          </a:p>
          <a:p>
            <a:pPr algn="justLow" rtl="1" eaLnBrk="1" hangingPunct="1">
              <a:lnSpc>
                <a:spcPct val="80000"/>
              </a:lnSpc>
            </a:pPr>
            <a:endParaRPr lang="en-US" dirty="0" smtClean="0">
              <a:cs typeface="B Nazanin" pitchFamily="2" charset="-78"/>
            </a:endParaRPr>
          </a:p>
        </p:txBody>
      </p:sp>
    </p:spTree>
    <p:extLst>
      <p:ext uri="{BB962C8B-B14F-4D97-AF65-F5344CB8AC3E}">
        <p14:creationId xmlns:p14="http://schemas.microsoft.com/office/powerpoint/2010/main" val="3272548163"/>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475" y="0"/>
            <a:ext cx="9261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76683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0663"/>
            <a:ext cx="9144000" cy="641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Oval 1"/>
          <p:cNvSpPr/>
          <p:nvPr/>
        </p:nvSpPr>
        <p:spPr>
          <a:xfrm rot="1638927">
            <a:off x="2514600" y="2514600"/>
            <a:ext cx="533400" cy="914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rot="1638927">
            <a:off x="2770865" y="4186205"/>
            <a:ext cx="533400" cy="914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2574236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35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087855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35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2818707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79102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219200"/>
            <a:ext cx="4824248" cy="460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1211317"/>
            <a:ext cx="2938462" cy="4564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953425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02" name="Rectangle 2"/>
          <p:cNvSpPr>
            <a:spLocks noGrp="1" noChangeArrowheads="1"/>
          </p:cNvSpPr>
          <p:nvPr>
            <p:ph type="body" idx="1"/>
          </p:nvPr>
        </p:nvSpPr>
        <p:spPr>
          <a:xfrm>
            <a:off x="533400" y="1219200"/>
            <a:ext cx="8229600" cy="4525963"/>
          </a:xfrm>
        </p:spPr>
        <p:txBody>
          <a:bodyPr>
            <a:normAutofit/>
          </a:bodyPr>
          <a:lstStyle/>
          <a:p>
            <a:pPr algn="justLow" rtl="1" eaLnBrk="1" hangingPunct="1">
              <a:lnSpc>
                <a:spcPct val="90000"/>
              </a:lnSpc>
              <a:buFontTx/>
              <a:buNone/>
              <a:defRPr/>
            </a:pPr>
            <a:r>
              <a:rPr lang="fa-IR" sz="2800" b="1" dirty="0" smtClean="0">
                <a:solidFill>
                  <a:srgbClr val="CC0000"/>
                </a:solidFill>
                <a:effectLst>
                  <a:outerShdw blurRad="38100" dist="38100" dir="2700000" algn="tl">
                    <a:srgbClr val="C0C0C0"/>
                  </a:outerShdw>
                </a:effectLst>
                <a:cs typeface="B Nazanin" pitchFamily="2" charset="-78"/>
              </a:rPr>
              <a:t>باران</a:t>
            </a:r>
            <a:r>
              <a:rPr lang="fa-IR" sz="2800" b="1" dirty="0" smtClean="0">
                <a:solidFill>
                  <a:srgbClr val="CC0000"/>
                </a:solidFill>
                <a:effectLst>
                  <a:outerShdw blurRad="38100" dist="38100" dir="2700000" algn="tl">
                    <a:srgbClr val="C0C0C0"/>
                  </a:outerShdw>
                </a:effectLst>
              </a:rPr>
              <a:t>‌</a:t>
            </a:r>
            <a:r>
              <a:rPr lang="fa-IR" sz="2800" b="1" dirty="0" smtClean="0">
                <a:solidFill>
                  <a:srgbClr val="CC0000"/>
                </a:solidFill>
                <a:effectLst>
                  <a:outerShdw blurRad="38100" dist="38100" dir="2700000" algn="tl">
                    <a:srgbClr val="C0C0C0"/>
                  </a:outerShdw>
                </a:effectLst>
                <a:cs typeface="B Nazanin" pitchFamily="2" charset="-78"/>
              </a:rPr>
              <a:t>سنج 8 ا</a:t>
            </a:r>
            <a:r>
              <a:rPr lang="ar-SA" sz="2800" b="1" dirty="0" smtClean="0">
                <a:solidFill>
                  <a:srgbClr val="CC0000"/>
                </a:solidFill>
                <a:effectLst>
                  <a:outerShdw blurRad="38100" dist="38100" dir="2700000" algn="tl">
                    <a:srgbClr val="C0C0C0"/>
                  </a:outerShdw>
                </a:effectLst>
                <a:cs typeface="B Nazanin" pitchFamily="2" charset="-78"/>
              </a:rPr>
              <a:t>ینچی </a:t>
            </a:r>
            <a:endParaRPr lang="ar-SA" sz="2800" dirty="0" smtClean="0">
              <a:solidFill>
                <a:srgbClr val="CC0000"/>
              </a:solidFill>
              <a:effectLst>
                <a:outerShdw blurRad="38100" dist="38100" dir="2700000" algn="tl">
                  <a:srgbClr val="C0C0C0"/>
                </a:outerShdw>
              </a:effectLst>
              <a:cs typeface="B Nazanin" pitchFamily="2" charset="-78"/>
            </a:endParaRPr>
          </a:p>
          <a:p>
            <a:pPr algn="justLow" rtl="1" eaLnBrk="1" hangingPunct="1">
              <a:lnSpc>
                <a:spcPct val="90000"/>
              </a:lnSpc>
              <a:defRPr/>
            </a:pPr>
            <a:r>
              <a:rPr lang="ar-SA" sz="2400" b="1" dirty="0">
                <a:solidFill>
                  <a:srgbClr val="0070C0"/>
                </a:solidFill>
                <a:cs typeface="B Nazanin" pitchFamily="2" charset="-78"/>
              </a:rPr>
              <a:t>این باران‌سنج از سه بخش اصلی تشكیل شده است كه عبارتند از: </a:t>
            </a:r>
          </a:p>
          <a:p>
            <a:pPr algn="justLow" rtl="1" eaLnBrk="1" hangingPunct="1">
              <a:lnSpc>
                <a:spcPct val="90000"/>
              </a:lnSpc>
              <a:buFontTx/>
              <a:buNone/>
              <a:defRPr/>
            </a:pPr>
            <a:r>
              <a:rPr lang="ar-SA" sz="2800" dirty="0" smtClean="0">
                <a:solidFill>
                  <a:srgbClr val="CC0000"/>
                </a:solidFill>
                <a:cs typeface="B Nazanin" pitchFamily="2" charset="-78"/>
              </a:rPr>
              <a:t>الف) دهانة جمع كننده </a:t>
            </a:r>
          </a:p>
          <a:p>
            <a:pPr algn="justLow" rtl="1" eaLnBrk="1" hangingPunct="1">
              <a:lnSpc>
                <a:spcPct val="90000"/>
              </a:lnSpc>
              <a:buFontTx/>
              <a:buNone/>
              <a:defRPr/>
            </a:pPr>
            <a:r>
              <a:rPr lang="ar-SA" sz="2800" dirty="0" smtClean="0">
                <a:solidFill>
                  <a:srgbClr val="CC0000"/>
                </a:solidFill>
                <a:cs typeface="B Nazanin" pitchFamily="2" charset="-78"/>
              </a:rPr>
              <a:t>ب) استوانه داخلی </a:t>
            </a:r>
            <a:r>
              <a:rPr lang="fa-IR" sz="2800" dirty="0" smtClean="0">
                <a:solidFill>
                  <a:srgbClr val="CC0000"/>
                </a:solidFill>
                <a:cs typeface="B Nazanin" pitchFamily="2" charset="-78"/>
              </a:rPr>
              <a:t>با </a:t>
            </a:r>
            <a:r>
              <a:rPr lang="fa-IR" sz="2800" dirty="0" smtClean="0">
                <a:solidFill>
                  <a:srgbClr val="00B050"/>
                </a:solidFill>
                <a:cs typeface="B Nazanin" pitchFamily="2" charset="-78"/>
              </a:rPr>
              <a:t>ارتفاع 50 سانتیمتر</a:t>
            </a:r>
            <a:endParaRPr lang="ar-SA" sz="2800" dirty="0" smtClean="0">
              <a:solidFill>
                <a:srgbClr val="00B050"/>
              </a:solidFill>
              <a:cs typeface="B Nazanin" pitchFamily="2" charset="-78"/>
            </a:endParaRPr>
          </a:p>
          <a:p>
            <a:pPr algn="justLow" rtl="1" eaLnBrk="1" hangingPunct="1">
              <a:lnSpc>
                <a:spcPct val="90000"/>
              </a:lnSpc>
              <a:buFontTx/>
              <a:buNone/>
              <a:defRPr/>
            </a:pPr>
            <a:r>
              <a:rPr lang="ar-SA" sz="2800" dirty="0" smtClean="0">
                <a:solidFill>
                  <a:srgbClr val="CC0000"/>
                </a:solidFill>
                <a:cs typeface="B Nazanin" pitchFamily="2" charset="-78"/>
              </a:rPr>
              <a:t>ج) بدنه اصلی </a:t>
            </a:r>
            <a:endParaRPr lang="fa-IR" sz="2800" dirty="0" smtClean="0">
              <a:solidFill>
                <a:srgbClr val="CC0000"/>
              </a:solidFill>
              <a:cs typeface="B Nazanin" pitchFamily="2" charset="-78"/>
            </a:endParaRPr>
          </a:p>
          <a:p>
            <a:pPr algn="justLow" rtl="1">
              <a:lnSpc>
                <a:spcPct val="90000"/>
              </a:lnSpc>
              <a:buNone/>
              <a:defRPr/>
            </a:pPr>
            <a:r>
              <a:rPr lang="fa-IR" sz="2800" dirty="0" smtClean="0">
                <a:solidFill>
                  <a:srgbClr val="CC0000"/>
                </a:solidFill>
                <a:cs typeface="B Nazanin" pitchFamily="2" charset="-78"/>
              </a:rPr>
              <a:t>د) </a:t>
            </a:r>
            <a:r>
              <a:rPr lang="fa-IR" sz="2800" dirty="0">
                <a:solidFill>
                  <a:srgbClr val="CC0000"/>
                </a:solidFill>
                <a:cs typeface="B Nazanin" pitchFamily="2" charset="-78"/>
              </a:rPr>
              <a:t>خط کش مخصوص</a:t>
            </a:r>
            <a:endParaRPr lang="ar-SA" sz="2800" dirty="0" smtClean="0">
              <a:solidFill>
                <a:srgbClr val="CC0000"/>
              </a:solidFill>
              <a:cs typeface="B Nazanin" pitchFamily="2" charset="-78"/>
            </a:endParaRPr>
          </a:p>
          <a:p>
            <a:pPr algn="justLow" rtl="1" eaLnBrk="1" hangingPunct="1">
              <a:lnSpc>
                <a:spcPct val="90000"/>
              </a:lnSpc>
              <a:defRPr/>
            </a:pPr>
            <a:r>
              <a:rPr lang="ar-SA" sz="2400" b="1" dirty="0">
                <a:solidFill>
                  <a:srgbClr val="0070C0"/>
                </a:solidFill>
                <a:cs typeface="B Nazanin" pitchFamily="2" charset="-78"/>
              </a:rPr>
              <a:t>در باران‌سنج 8 اینچی دهانه جمع كننده از یك قیف با طرح مخصوص و به قطر 8 اینچ تشكیل یافته است. معمولاً لبه‌های قیف به صورت تیز ساخته می‌شوند. وظیفه اصلی این قیف جمع كننده این است كه بارش را در یك سطح دایره‌ای به قطر 8 اینچ جمع نموده و آنرا به استوانة داخلی انتقال دهد. </a:t>
            </a:r>
            <a:endParaRPr lang="en-US" sz="2400" b="1" dirty="0">
              <a:solidFill>
                <a:srgbClr val="0070C0"/>
              </a:solidFill>
              <a:cs typeface="B Nazanin" pitchFamily="2" charset="-78"/>
            </a:endParaRPr>
          </a:p>
        </p:txBody>
      </p:sp>
      <p:sp>
        <p:nvSpPr>
          <p:cNvPr id="2" name="Rectangle 1"/>
          <p:cNvSpPr/>
          <p:nvPr/>
        </p:nvSpPr>
        <p:spPr>
          <a:xfrm>
            <a:off x="1823764" y="228600"/>
            <a:ext cx="4475905" cy="490904"/>
          </a:xfrm>
          <a:prstGeom prst="rect">
            <a:avLst/>
          </a:prstGeom>
        </p:spPr>
        <p:txBody>
          <a:bodyPr wrap="none">
            <a:spAutoFit/>
          </a:bodyPr>
          <a:lstStyle/>
          <a:p>
            <a:pPr algn="justLow" rtl="1">
              <a:lnSpc>
                <a:spcPct val="90000"/>
              </a:lnSpc>
              <a:defRPr/>
            </a:pPr>
            <a:r>
              <a:rPr lang="fa-IR" sz="2800" b="1" dirty="0">
                <a:solidFill>
                  <a:srgbClr val="CC0000"/>
                </a:solidFill>
                <a:effectLst>
                  <a:outerShdw blurRad="38100" dist="38100" dir="2700000" algn="tl">
                    <a:srgbClr val="C0C0C0"/>
                  </a:outerShdw>
                </a:effectLst>
                <a:cs typeface="B Nazanin" pitchFamily="2" charset="-78"/>
              </a:rPr>
              <a:t>اندازه</a:t>
            </a:r>
            <a:r>
              <a:rPr lang="fa-IR" sz="2800" b="1" dirty="0">
                <a:solidFill>
                  <a:srgbClr val="CC0000"/>
                </a:solidFill>
                <a:effectLst>
                  <a:outerShdw blurRad="38100" dist="38100" dir="2700000" algn="tl">
                    <a:srgbClr val="C0C0C0"/>
                  </a:outerShdw>
                </a:effectLst>
              </a:rPr>
              <a:t>‌</a:t>
            </a:r>
            <a:r>
              <a:rPr lang="fa-IR" sz="2800" b="1" dirty="0">
                <a:solidFill>
                  <a:srgbClr val="CC0000"/>
                </a:solidFill>
                <a:effectLst>
                  <a:outerShdw blurRad="38100" dist="38100" dir="2700000" algn="tl">
                    <a:srgbClr val="C0C0C0"/>
                  </a:outerShdw>
                </a:effectLst>
                <a:cs typeface="B Nazanin" pitchFamily="2" charset="-78"/>
              </a:rPr>
              <a:t>گ</a:t>
            </a:r>
            <a:r>
              <a:rPr lang="ar-SA" sz="2800" b="1" dirty="0">
                <a:solidFill>
                  <a:srgbClr val="CC0000"/>
                </a:solidFill>
                <a:effectLst>
                  <a:outerShdw blurRad="38100" dist="38100" dir="2700000" algn="tl">
                    <a:srgbClr val="C0C0C0"/>
                  </a:outerShdw>
                </a:effectLst>
                <a:cs typeface="B Nazanin" pitchFamily="2" charset="-78"/>
              </a:rPr>
              <a:t>یری</a:t>
            </a:r>
            <a:r>
              <a:rPr lang="ar-SA" sz="2800" b="1" dirty="0">
                <a:solidFill>
                  <a:srgbClr val="CC0000"/>
                </a:solidFill>
                <a:effectLst>
                  <a:outerShdw blurRad="38100" dist="38100" dir="2700000" algn="tl">
                    <a:srgbClr val="C0C0C0"/>
                  </a:outerShdw>
                </a:effectLst>
              </a:rPr>
              <a:t>‌</a:t>
            </a:r>
            <a:r>
              <a:rPr lang="ar-SA" sz="2800" b="1" dirty="0">
                <a:solidFill>
                  <a:srgbClr val="CC0000"/>
                </a:solidFill>
                <a:effectLst>
                  <a:outerShdw blurRad="38100" dist="38100" dir="2700000" algn="tl">
                    <a:srgbClr val="C0C0C0"/>
                  </a:outerShdw>
                </a:effectLst>
                <a:cs typeface="B Nazanin" pitchFamily="2" charset="-78"/>
              </a:rPr>
              <a:t> باران</a:t>
            </a:r>
            <a:r>
              <a:rPr lang="fa-IR" sz="2800" b="1" dirty="0">
                <a:solidFill>
                  <a:srgbClr val="CC0000"/>
                </a:solidFill>
                <a:effectLst>
                  <a:outerShdw blurRad="38100" dist="38100" dir="2700000" algn="tl">
                    <a:srgbClr val="C0C0C0"/>
                  </a:outerShdw>
                </a:effectLst>
                <a:cs typeface="B Nazanin" pitchFamily="2" charset="-78"/>
              </a:rPr>
              <a:t> </a:t>
            </a:r>
            <a:r>
              <a:rPr lang="en-US" sz="2800" dirty="0">
                <a:solidFill>
                  <a:srgbClr val="CC0000"/>
                </a:solidFill>
                <a:cs typeface="B Nazanin" pitchFamily="2" charset="-78"/>
              </a:rPr>
              <a:t>(Rain Gauge)</a:t>
            </a:r>
            <a:endParaRPr lang="en-US" sz="2800" dirty="0">
              <a:cs typeface="B Nazanin" pitchFamily="2" charset="-78"/>
            </a:endParaRPr>
          </a:p>
        </p:txBody>
      </p:sp>
    </p:spTree>
    <p:extLst>
      <p:ext uri="{BB962C8B-B14F-4D97-AF65-F5344CB8AC3E}">
        <p14:creationId xmlns:p14="http://schemas.microsoft.com/office/powerpoint/2010/main" val="618916450"/>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body" idx="1"/>
          </p:nvPr>
        </p:nvSpPr>
        <p:spPr>
          <a:xfrm>
            <a:off x="914400" y="533400"/>
            <a:ext cx="8229600" cy="4525963"/>
          </a:xfrm>
        </p:spPr>
        <p:txBody>
          <a:bodyPr>
            <a:normAutofit/>
          </a:bodyPr>
          <a:lstStyle/>
          <a:p>
            <a:pPr algn="justLow" rtl="1" eaLnBrk="1" hangingPunct="1">
              <a:buFontTx/>
              <a:buNone/>
            </a:pPr>
            <a:r>
              <a:rPr lang="ar-SA" sz="2800" b="1" dirty="0">
                <a:solidFill>
                  <a:srgbClr val="CC0000"/>
                </a:solidFill>
                <a:effectLst>
                  <a:outerShdw blurRad="38100" dist="38100" dir="2700000" algn="tl">
                    <a:srgbClr val="C0C0C0"/>
                  </a:outerShdw>
                </a:effectLst>
                <a:cs typeface="B Nazanin" pitchFamily="2" charset="-78"/>
              </a:rPr>
              <a:t>باران‌سنج معمولی</a:t>
            </a:r>
            <a:endParaRPr lang="en-US" sz="2800" b="1" dirty="0">
              <a:solidFill>
                <a:srgbClr val="CC0000"/>
              </a:solidFill>
              <a:effectLst>
                <a:outerShdw blurRad="38100" dist="38100" dir="2700000" algn="tl">
                  <a:srgbClr val="C0C0C0"/>
                </a:outerShdw>
              </a:effectLst>
              <a:cs typeface="B Nazanin" pitchFamily="2" charset="-78"/>
            </a:endParaRPr>
          </a:p>
        </p:txBody>
      </p:sp>
      <p:pic>
        <p:nvPicPr>
          <p:cNvPr id="522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2161" y="2743199"/>
            <a:ext cx="3525638" cy="2649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876" y="1735038"/>
            <a:ext cx="2954338" cy="3932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194" y="1676400"/>
            <a:ext cx="1836738" cy="3991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5950744"/>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1250" name="Rectangle 2"/>
          <p:cNvSpPr>
            <a:spLocks noGrp="1" noChangeArrowheads="1"/>
          </p:cNvSpPr>
          <p:nvPr>
            <p:ph type="body" idx="1"/>
          </p:nvPr>
        </p:nvSpPr>
        <p:spPr>
          <a:xfrm>
            <a:off x="457200" y="762000"/>
            <a:ext cx="8229600" cy="5638800"/>
          </a:xfrm>
        </p:spPr>
        <p:txBody>
          <a:bodyPr>
            <a:normAutofit/>
          </a:bodyPr>
          <a:lstStyle/>
          <a:p>
            <a:pPr algn="justLow" rtl="1" eaLnBrk="1" hangingPunct="1">
              <a:buFontTx/>
              <a:buNone/>
              <a:defRPr/>
            </a:pPr>
            <a:r>
              <a:rPr lang="fa-IR" sz="2800" b="1" dirty="0" smtClean="0">
                <a:solidFill>
                  <a:srgbClr val="CC0000"/>
                </a:solidFill>
                <a:effectLst>
                  <a:outerShdw blurRad="38100" dist="38100" dir="2700000" algn="tl">
                    <a:srgbClr val="C0C0C0"/>
                  </a:outerShdw>
                </a:effectLst>
                <a:cs typeface="B Nazanin" pitchFamily="2" charset="-78"/>
              </a:rPr>
              <a:t>باران</a:t>
            </a:r>
            <a:r>
              <a:rPr lang="fa-IR" sz="2800" b="1" dirty="0" smtClean="0">
                <a:solidFill>
                  <a:srgbClr val="CC0000"/>
                </a:solidFill>
                <a:effectLst>
                  <a:outerShdw blurRad="38100" dist="38100" dir="2700000" algn="tl">
                    <a:srgbClr val="C0C0C0"/>
                  </a:outerShdw>
                </a:effectLst>
              </a:rPr>
              <a:t>‌</a:t>
            </a:r>
            <a:r>
              <a:rPr lang="fa-IR" sz="2800" b="1" dirty="0" smtClean="0">
                <a:solidFill>
                  <a:srgbClr val="CC0000"/>
                </a:solidFill>
                <a:effectLst>
                  <a:outerShdw blurRad="38100" dist="38100" dir="2700000" algn="tl">
                    <a:srgbClr val="C0C0C0"/>
                  </a:outerShdw>
                </a:effectLst>
                <a:cs typeface="B Nazanin" pitchFamily="2" charset="-78"/>
              </a:rPr>
              <a:t>نگار </a:t>
            </a:r>
          </a:p>
          <a:p>
            <a:pPr algn="justLow" rtl="1" eaLnBrk="1" hangingPunct="1">
              <a:buFontTx/>
              <a:buNone/>
              <a:defRPr/>
            </a:pPr>
            <a:endParaRPr lang="fa-IR" sz="2800" dirty="0" smtClean="0">
              <a:solidFill>
                <a:srgbClr val="CC0000"/>
              </a:solidFill>
              <a:effectLst>
                <a:outerShdw blurRad="38100" dist="38100" dir="2700000" algn="tl">
                  <a:srgbClr val="C0C0C0"/>
                </a:outerShdw>
              </a:effectLst>
              <a:cs typeface="B Nazanin" pitchFamily="2" charset="-78"/>
            </a:endParaRPr>
          </a:p>
          <a:p>
            <a:pPr algn="justLow" rtl="1" eaLnBrk="1" hangingPunct="1">
              <a:lnSpc>
                <a:spcPct val="150000"/>
              </a:lnSpc>
              <a:defRPr/>
            </a:pPr>
            <a:r>
              <a:rPr lang="ar-SA" sz="2400" b="1" dirty="0" smtClean="0">
                <a:solidFill>
                  <a:srgbClr val="0070C0"/>
                </a:solidFill>
                <a:cs typeface="B Nazanin" pitchFamily="2" charset="-78"/>
              </a:rPr>
              <a:t>این </a:t>
            </a:r>
            <a:r>
              <a:rPr lang="ar-SA" sz="2400" b="1" dirty="0">
                <a:solidFill>
                  <a:srgbClr val="0070C0"/>
                </a:solidFill>
                <a:cs typeface="B Nazanin" pitchFamily="2" charset="-78"/>
              </a:rPr>
              <a:t>گروه وسایل علاوه بر ثبت میزان بارندگی</a:t>
            </a:r>
            <a:r>
              <a:rPr lang="ar-SA" sz="2400" b="1" dirty="0">
                <a:solidFill>
                  <a:srgbClr val="00B050"/>
                </a:solidFill>
                <a:cs typeface="B Nazanin" pitchFamily="2" charset="-78"/>
              </a:rPr>
              <a:t>، زمان شروع و خاتمه </a:t>
            </a:r>
            <a:r>
              <a:rPr lang="ar-SA" sz="2400" b="1" dirty="0">
                <a:solidFill>
                  <a:srgbClr val="0070C0"/>
                </a:solidFill>
                <a:cs typeface="B Nazanin" pitchFamily="2" charset="-78"/>
              </a:rPr>
              <a:t>بارندگی را هم نشان می‌دهند. در نتیجه به كمك آنها می‌توان </a:t>
            </a:r>
            <a:r>
              <a:rPr lang="ar-SA" sz="2400" b="1" dirty="0">
                <a:solidFill>
                  <a:srgbClr val="00B050"/>
                </a:solidFill>
                <a:cs typeface="B Nazanin" pitchFamily="2" charset="-78"/>
              </a:rPr>
              <a:t>شدت بارندگی </a:t>
            </a:r>
            <a:r>
              <a:rPr lang="ar-SA" sz="2400" b="1" dirty="0">
                <a:solidFill>
                  <a:srgbClr val="0070C0"/>
                </a:solidFill>
                <a:cs typeface="B Nazanin" pitchFamily="2" charset="-78"/>
              </a:rPr>
              <a:t>را در هر دوره‌ای بدست آورد. </a:t>
            </a:r>
            <a:endParaRPr lang="fa-IR" sz="2400" b="1" dirty="0" smtClean="0">
              <a:solidFill>
                <a:srgbClr val="0070C0"/>
              </a:solidFill>
              <a:cs typeface="B Nazanin" pitchFamily="2" charset="-78"/>
            </a:endParaRPr>
          </a:p>
          <a:p>
            <a:pPr algn="justLow" rtl="1" eaLnBrk="1" hangingPunct="1">
              <a:defRPr/>
            </a:pPr>
            <a:endParaRPr lang="fa-IR" sz="2400" b="1" dirty="0">
              <a:solidFill>
                <a:srgbClr val="0070C0"/>
              </a:solidFill>
              <a:cs typeface="B Nazanin" pitchFamily="2" charset="-78"/>
            </a:endParaRPr>
          </a:p>
          <a:p>
            <a:pPr algn="justLow" rtl="1" eaLnBrk="1" hangingPunct="1">
              <a:buFontTx/>
              <a:buNone/>
              <a:defRPr/>
            </a:pPr>
            <a:r>
              <a:rPr lang="fa-IR" sz="2800" b="1" dirty="0" smtClean="0">
                <a:solidFill>
                  <a:srgbClr val="CC0000"/>
                </a:solidFill>
                <a:cs typeface="B Nazanin" pitchFamily="2" charset="-78"/>
              </a:rPr>
              <a:t>الف) باران</a:t>
            </a:r>
            <a:r>
              <a:rPr lang="fa-IR" sz="2800" b="1" dirty="0" smtClean="0">
                <a:solidFill>
                  <a:srgbClr val="CC0000"/>
                </a:solidFill>
              </a:rPr>
              <a:t>‌</a:t>
            </a:r>
            <a:r>
              <a:rPr lang="fa-IR" sz="2800" b="1" dirty="0" smtClean="0">
                <a:solidFill>
                  <a:srgbClr val="CC0000"/>
                </a:solidFill>
                <a:cs typeface="B Nazanin" pitchFamily="2" charset="-78"/>
              </a:rPr>
              <a:t>نگار وزن</a:t>
            </a:r>
            <a:r>
              <a:rPr lang="ar-SA" sz="2800" b="1" dirty="0" smtClean="0">
                <a:solidFill>
                  <a:srgbClr val="CC0000"/>
                </a:solidFill>
                <a:cs typeface="B Nazanin" pitchFamily="2" charset="-78"/>
              </a:rPr>
              <a:t>ی</a:t>
            </a:r>
            <a:r>
              <a:rPr lang="ar-SA" sz="2800" dirty="0" smtClean="0">
                <a:solidFill>
                  <a:srgbClr val="CC0000"/>
                </a:solidFill>
                <a:cs typeface="B Nazanin" pitchFamily="2" charset="-78"/>
              </a:rPr>
              <a:t> </a:t>
            </a:r>
            <a:endParaRPr lang="en-US" sz="2800" dirty="0" smtClean="0">
              <a:solidFill>
                <a:srgbClr val="CC0000"/>
              </a:solidFill>
              <a:cs typeface="B Nazanin" pitchFamily="2" charset="-78"/>
            </a:endParaRPr>
          </a:p>
          <a:p>
            <a:pPr algn="justLow" rtl="1" eaLnBrk="1" hangingPunct="1">
              <a:buFontTx/>
              <a:buNone/>
              <a:defRPr/>
            </a:pPr>
            <a:r>
              <a:rPr lang="fa-IR" sz="2800" b="1" dirty="0" smtClean="0">
                <a:solidFill>
                  <a:srgbClr val="CC0000"/>
                </a:solidFill>
                <a:cs typeface="B Nazanin" pitchFamily="2" charset="-78"/>
              </a:rPr>
              <a:t>ب) باران</a:t>
            </a:r>
            <a:r>
              <a:rPr lang="fa-IR" sz="2800" b="1" dirty="0" smtClean="0">
                <a:solidFill>
                  <a:srgbClr val="CC0000"/>
                </a:solidFill>
              </a:rPr>
              <a:t>‌</a:t>
            </a:r>
            <a:r>
              <a:rPr lang="fa-IR" sz="2800" b="1" dirty="0" smtClean="0">
                <a:solidFill>
                  <a:srgbClr val="CC0000"/>
                </a:solidFill>
                <a:cs typeface="B Nazanin" pitchFamily="2" charset="-78"/>
              </a:rPr>
              <a:t>نگار </a:t>
            </a:r>
            <a:r>
              <a:rPr lang="ar-SA" sz="2800" b="1" dirty="0" smtClean="0">
                <a:solidFill>
                  <a:srgbClr val="CC0000"/>
                </a:solidFill>
                <a:cs typeface="B Nazanin" pitchFamily="2" charset="-78"/>
              </a:rPr>
              <a:t>شناور</a:t>
            </a:r>
            <a:endParaRPr lang="en-US" sz="2800" dirty="0" smtClean="0">
              <a:solidFill>
                <a:srgbClr val="CC0000"/>
              </a:solidFill>
              <a:cs typeface="B Nazanin" pitchFamily="2" charset="-78"/>
            </a:endParaRPr>
          </a:p>
          <a:p>
            <a:pPr algn="justLow" rtl="1" eaLnBrk="1" hangingPunct="1">
              <a:buFontTx/>
              <a:buNone/>
              <a:defRPr/>
            </a:pPr>
            <a:r>
              <a:rPr lang="fa-IR" sz="2800" b="1" dirty="0" smtClean="0">
                <a:solidFill>
                  <a:srgbClr val="CC0000"/>
                </a:solidFill>
                <a:cs typeface="B Nazanin" pitchFamily="2" charset="-78"/>
              </a:rPr>
              <a:t>ج) باران</a:t>
            </a:r>
            <a:r>
              <a:rPr lang="fa-IR" sz="2800" b="1" dirty="0" smtClean="0">
                <a:solidFill>
                  <a:srgbClr val="CC0000"/>
                </a:solidFill>
              </a:rPr>
              <a:t>‌</a:t>
            </a:r>
            <a:r>
              <a:rPr lang="fa-IR" sz="2800" b="1" dirty="0" smtClean="0">
                <a:solidFill>
                  <a:srgbClr val="CC0000"/>
                </a:solidFill>
                <a:cs typeface="B Nazanin" pitchFamily="2" charset="-78"/>
              </a:rPr>
              <a:t>نگار نوع ظرف ما</a:t>
            </a:r>
            <a:r>
              <a:rPr lang="ar-SA" sz="2800" b="1" dirty="0" smtClean="0">
                <a:solidFill>
                  <a:srgbClr val="CC0000"/>
                </a:solidFill>
                <a:cs typeface="B Nazanin" pitchFamily="2" charset="-78"/>
              </a:rPr>
              <a:t>یل (ترازویی)</a:t>
            </a:r>
            <a:r>
              <a:rPr lang="ar-SA" sz="2800" dirty="0" smtClean="0">
                <a:solidFill>
                  <a:srgbClr val="CC0000"/>
                </a:solidFill>
                <a:cs typeface="B Nazanin" pitchFamily="2" charset="-78"/>
              </a:rPr>
              <a:t> </a:t>
            </a:r>
            <a:endParaRPr lang="en-US" sz="2800" dirty="0" smtClean="0">
              <a:solidFill>
                <a:srgbClr val="CC0000"/>
              </a:solidFill>
              <a:cs typeface="B Nazanin" pitchFamily="2" charset="-78"/>
            </a:endParaRPr>
          </a:p>
        </p:txBody>
      </p:sp>
    </p:spTree>
    <p:extLst>
      <p:ext uri="{BB962C8B-B14F-4D97-AF65-F5344CB8AC3E}">
        <p14:creationId xmlns:p14="http://schemas.microsoft.com/office/powerpoint/2010/main" val="1060783191"/>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2274" name="Rectangle 2"/>
          <p:cNvSpPr>
            <a:spLocks noGrp="1" noChangeArrowheads="1"/>
          </p:cNvSpPr>
          <p:nvPr>
            <p:ph type="body" idx="1"/>
          </p:nvPr>
        </p:nvSpPr>
        <p:spPr>
          <a:xfrm>
            <a:off x="381000" y="228600"/>
            <a:ext cx="8763000" cy="6400800"/>
          </a:xfrm>
        </p:spPr>
        <p:txBody>
          <a:bodyPr/>
          <a:lstStyle/>
          <a:p>
            <a:pPr algn="justLow" rtl="1" eaLnBrk="1" hangingPunct="1">
              <a:buFontTx/>
              <a:buNone/>
              <a:defRPr/>
            </a:pPr>
            <a:r>
              <a:rPr lang="fa-IR" sz="3400" b="1" dirty="0" smtClean="0">
                <a:solidFill>
                  <a:srgbClr val="CC0000"/>
                </a:solidFill>
                <a:effectLst>
                  <a:outerShdw blurRad="38100" dist="38100" dir="2700000" algn="tl">
                    <a:srgbClr val="C0C0C0"/>
                  </a:outerShdw>
                </a:effectLst>
                <a:cs typeface="B Nazanin" pitchFamily="2" charset="-78"/>
              </a:rPr>
              <a:t>الف) باران</a:t>
            </a:r>
            <a:r>
              <a:rPr lang="fa-IR" sz="3400" b="1" dirty="0" smtClean="0">
                <a:solidFill>
                  <a:srgbClr val="CC0000"/>
                </a:solidFill>
                <a:effectLst>
                  <a:outerShdw blurRad="38100" dist="38100" dir="2700000" algn="tl">
                    <a:srgbClr val="C0C0C0"/>
                  </a:outerShdw>
                </a:effectLst>
              </a:rPr>
              <a:t>‌</a:t>
            </a:r>
            <a:r>
              <a:rPr lang="fa-IR" sz="3400" b="1" dirty="0" smtClean="0">
                <a:solidFill>
                  <a:srgbClr val="CC0000"/>
                </a:solidFill>
                <a:effectLst>
                  <a:outerShdw blurRad="38100" dist="38100" dir="2700000" algn="tl">
                    <a:srgbClr val="C0C0C0"/>
                  </a:outerShdw>
                </a:effectLst>
                <a:cs typeface="B Nazanin" pitchFamily="2" charset="-78"/>
              </a:rPr>
              <a:t>نگار وزن</a:t>
            </a:r>
            <a:r>
              <a:rPr lang="ar-SA" sz="3400" b="1" dirty="0" smtClean="0">
                <a:solidFill>
                  <a:srgbClr val="CC0000"/>
                </a:solidFill>
                <a:effectLst>
                  <a:outerShdw blurRad="38100" dist="38100" dir="2700000" algn="tl">
                    <a:srgbClr val="C0C0C0"/>
                  </a:outerShdw>
                </a:effectLst>
                <a:cs typeface="B Nazanin" pitchFamily="2" charset="-78"/>
              </a:rPr>
              <a:t>ی </a:t>
            </a:r>
            <a:endParaRPr lang="fa-IR" sz="3400" b="1" dirty="0" smtClean="0">
              <a:solidFill>
                <a:srgbClr val="CC0000"/>
              </a:solidFill>
              <a:effectLst>
                <a:outerShdw blurRad="38100" dist="38100" dir="2700000" algn="tl">
                  <a:srgbClr val="C0C0C0"/>
                </a:outerShdw>
              </a:effectLst>
              <a:cs typeface="B Nazanin" pitchFamily="2" charset="-78"/>
            </a:endParaRPr>
          </a:p>
          <a:p>
            <a:pPr algn="justLow" rtl="1" eaLnBrk="1" hangingPunct="1">
              <a:buFontTx/>
              <a:buNone/>
              <a:defRPr/>
            </a:pPr>
            <a:endParaRPr lang="fa-IR" sz="3400" b="1" dirty="0" smtClean="0">
              <a:solidFill>
                <a:srgbClr val="CC0000"/>
              </a:solidFill>
              <a:effectLst>
                <a:outerShdw blurRad="38100" dist="38100" dir="2700000" algn="tl">
                  <a:srgbClr val="C0C0C0"/>
                </a:outerShdw>
              </a:effectLst>
              <a:cs typeface="B Nazanin" pitchFamily="2" charset="-78"/>
            </a:endParaRPr>
          </a:p>
          <a:p>
            <a:pPr algn="justLow" rtl="1" eaLnBrk="1" hangingPunct="1">
              <a:lnSpc>
                <a:spcPct val="150000"/>
              </a:lnSpc>
              <a:defRPr/>
            </a:pPr>
            <a:r>
              <a:rPr lang="ar-SA" sz="2400" b="1" dirty="0" smtClean="0">
                <a:solidFill>
                  <a:srgbClr val="0070C0"/>
                </a:solidFill>
                <a:cs typeface="B Nazanin" pitchFamily="2" charset="-78"/>
              </a:rPr>
              <a:t>مكانیزم </a:t>
            </a:r>
            <a:r>
              <a:rPr lang="ar-SA" sz="2400" b="1" dirty="0">
                <a:solidFill>
                  <a:srgbClr val="0070C0"/>
                </a:solidFill>
                <a:cs typeface="B Nazanin" pitchFamily="2" charset="-78"/>
              </a:rPr>
              <a:t>عمل به این ترتیب است كه آب باران از طریق یك دهانة گیرنده وارد یك سطلی كه بر روی كفة ترازویی قرار دارد،  می‌شود. این مجموعه به یكسری وزنه‌های تعادل متصل است كه حركت این كفه را متناسب با وزن آب جمع شده در داخل سطل می‌سازند. در اثر وزن آب جمع شده در داخل سطل، كفه ترازو به سمت پائین حركت می‌كند و با حركت خود، قلم ثباتی را كه توسط اهرمهایی به این مجموعه متصل است را حركت می‌دهد. قلم ثبات نیز ضمن حركت، میزان بارندگی را بر روی گراف باران‌نگار، ترسیم می‌كند. </a:t>
            </a:r>
            <a:endParaRPr lang="en-US" sz="2400" b="1" dirty="0">
              <a:solidFill>
                <a:srgbClr val="0070C0"/>
              </a:solidFill>
              <a:cs typeface="B Nazanin" pitchFamily="2" charset="-78"/>
            </a:endParaRPr>
          </a:p>
        </p:txBody>
      </p:sp>
    </p:spTree>
    <p:extLst>
      <p:ext uri="{BB962C8B-B14F-4D97-AF65-F5344CB8AC3E}">
        <p14:creationId xmlns:p14="http://schemas.microsoft.com/office/powerpoint/2010/main" val="12933338"/>
      </p:ext>
    </p:extLst>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body" idx="1"/>
          </p:nvPr>
        </p:nvSpPr>
        <p:spPr>
          <a:xfrm>
            <a:off x="6629400" y="381000"/>
            <a:ext cx="2209800" cy="838200"/>
          </a:xfrm>
        </p:spPr>
        <p:txBody>
          <a:bodyPr>
            <a:noAutofit/>
          </a:bodyPr>
          <a:lstStyle/>
          <a:p>
            <a:pPr algn="justLow" rtl="1" eaLnBrk="1" hangingPunct="1">
              <a:buFontTx/>
              <a:buNone/>
            </a:pPr>
            <a:r>
              <a:rPr lang="ar-SA" sz="2800" b="1" dirty="0" smtClean="0">
                <a:solidFill>
                  <a:srgbClr val="0070C0"/>
                </a:solidFill>
                <a:cs typeface="B Nazanin" pitchFamily="2" charset="-78"/>
              </a:rPr>
              <a:t>باران‌نگار وزنی</a:t>
            </a:r>
            <a:endParaRPr lang="en-US" sz="2800" b="1" dirty="0">
              <a:solidFill>
                <a:srgbClr val="0070C0"/>
              </a:solidFill>
              <a:cs typeface="B Nazanin" pitchFamily="2" charset="-78"/>
            </a:endParaRPr>
          </a:p>
        </p:txBody>
      </p:sp>
      <p:pic>
        <p:nvPicPr>
          <p:cNvPr id="5529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9648"/>
            <a:ext cx="6071288" cy="6877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19269537"/>
      </p:ext>
    </p:ext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322" name="Rectangle 2"/>
          <p:cNvSpPr>
            <a:spLocks noGrp="1" noChangeArrowheads="1"/>
          </p:cNvSpPr>
          <p:nvPr>
            <p:ph type="body" idx="1"/>
          </p:nvPr>
        </p:nvSpPr>
        <p:spPr>
          <a:xfrm>
            <a:off x="609600" y="914400"/>
            <a:ext cx="8229600" cy="5181600"/>
          </a:xfrm>
        </p:spPr>
        <p:txBody>
          <a:bodyPr/>
          <a:lstStyle/>
          <a:p>
            <a:pPr algn="justLow" rtl="1" eaLnBrk="1" hangingPunct="1">
              <a:lnSpc>
                <a:spcPct val="90000"/>
              </a:lnSpc>
              <a:buFontTx/>
              <a:buNone/>
              <a:defRPr/>
            </a:pPr>
            <a:r>
              <a:rPr lang="fa-IR" b="1" dirty="0" smtClean="0">
                <a:solidFill>
                  <a:srgbClr val="CC0000"/>
                </a:solidFill>
                <a:effectLst>
                  <a:outerShdw blurRad="38100" dist="38100" dir="2700000" algn="tl">
                    <a:srgbClr val="C0C0C0"/>
                  </a:outerShdw>
                </a:effectLst>
                <a:cs typeface="B Nazanin" pitchFamily="2" charset="-78"/>
              </a:rPr>
              <a:t>ب) باران</a:t>
            </a:r>
            <a:r>
              <a:rPr lang="fa-IR" b="1" dirty="0" smtClean="0">
                <a:solidFill>
                  <a:srgbClr val="CC0000"/>
                </a:solidFill>
                <a:effectLst>
                  <a:outerShdw blurRad="38100" dist="38100" dir="2700000" algn="tl">
                    <a:srgbClr val="C0C0C0"/>
                  </a:outerShdw>
                </a:effectLst>
              </a:rPr>
              <a:t>‌</a:t>
            </a:r>
            <a:r>
              <a:rPr lang="fa-IR" b="1" dirty="0" smtClean="0">
                <a:solidFill>
                  <a:srgbClr val="CC0000"/>
                </a:solidFill>
                <a:effectLst>
                  <a:outerShdw blurRad="38100" dist="38100" dir="2700000" algn="tl">
                    <a:srgbClr val="C0C0C0"/>
                  </a:outerShdw>
                </a:effectLst>
                <a:cs typeface="B Nazanin" pitchFamily="2" charset="-78"/>
              </a:rPr>
              <a:t>نگار </a:t>
            </a:r>
            <a:r>
              <a:rPr lang="ar-SA" b="1" dirty="0" smtClean="0">
                <a:solidFill>
                  <a:srgbClr val="CC0000"/>
                </a:solidFill>
                <a:effectLst>
                  <a:outerShdw blurRad="38100" dist="38100" dir="2700000" algn="tl">
                    <a:srgbClr val="C0C0C0"/>
                  </a:outerShdw>
                </a:effectLst>
                <a:cs typeface="B Nazanin" pitchFamily="2" charset="-78"/>
              </a:rPr>
              <a:t>شناور</a:t>
            </a:r>
            <a:endParaRPr lang="fa-IR" b="1" dirty="0" smtClean="0">
              <a:solidFill>
                <a:srgbClr val="CC0000"/>
              </a:solidFill>
              <a:effectLst>
                <a:outerShdw blurRad="38100" dist="38100" dir="2700000" algn="tl">
                  <a:srgbClr val="C0C0C0"/>
                </a:outerShdw>
              </a:effectLst>
              <a:cs typeface="B Nazanin" pitchFamily="2" charset="-78"/>
            </a:endParaRPr>
          </a:p>
          <a:p>
            <a:pPr algn="justLow" rtl="1" eaLnBrk="1" hangingPunct="1">
              <a:lnSpc>
                <a:spcPct val="90000"/>
              </a:lnSpc>
              <a:buFontTx/>
              <a:buNone/>
              <a:defRPr/>
            </a:pPr>
            <a:endParaRPr lang="ar-SA" dirty="0" smtClean="0">
              <a:solidFill>
                <a:srgbClr val="CC0000"/>
              </a:solidFill>
              <a:effectLst>
                <a:outerShdw blurRad="38100" dist="38100" dir="2700000" algn="tl">
                  <a:srgbClr val="C0C0C0"/>
                </a:outerShdw>
              </a:effectLst>
              <a:cs typeface="B Nazanin" pitchFamily="2" charset="-78"/>
            </a:endParaRPr>
          </a:p>
          <a:p>
            <a:pPr algn="justLow" rtl="1" eaLnBrk="1" hangingPunct="1">
              <a:lnSpc>
                <a:spcPct val="150000"/>
              </a:lnSpc>
              <a:defRPr/>
            </a:pPr>
            <a:r>
              <a:rPr lang="ar-SA" sz="2400" b="1" dirty="0" smtClean="0">
                <a:solidFill>
                  <a:srgbClr val="0070C0"/>
                </a:solidFill>
                <a:cs typeface="B Nazanin" pitchFamily="2" charset="-78"/>
              </a:rPr>
              <a:t>آب </a:t>
            </a:r>
            <a:r>
              <a:rPr lang="ar-SA" sz="2400" b="1" dirty="0">
                <a:solidFill>
                  <a:srgbClr val="0070C0"/>
                </a:solidFill>
                <a:cs typeface="B Nazanin" pitchFamily="2" charset="-78"/>
              </a:rPr>
              <a:t>حاصل از بارندگی از طریق دهانة گیرنده وارد یك استوانه‌ای كه درون آن یك شناور سبك تعبیه شده است، می‌گردد. این شناور توسط یكسری اهرمها به قلم ثبات متصل می‌شود. در اثر بارندگی سطح آب داخل استوانه به سمت بالا حركت می‌كند و ضمن حركت خود، جسم شناور را به بالا انتقال می‌دهد. در نتیجه جسم شناور هم این حركت را به قلم ثبت منتقل می‌نماید و قلم ثبات آن را بر روی گراف مربوط به این باران نگار،  ثبت می‌كند</a:t>
            </a:r>
            <a:r>
              <a:rPr lang="ar-SA" dirty="0" smtClean="0">
                <a:cs typeface="B Nazanin" pitchFamily="2" charset="-78"/>
              </a:rPr>
              <a:t>. </a:t>
            </a:r>
            <a:endParaRPr lang="en-US" dirty="0" smtClean="0">
              <a:cs typeface="B Nazanin" pitchFamily="2" charset="-78"/>
            </a:endParaRPr>
          </a:p>
        </p:txBody>
      </p:sp>
    </p:spTree>
    <p:extLst>
      <p:ext uri="{BB962C8B-B14F-4D97-AF65-F5344CB8AC3E}">
        <p14:creationId xmlns:p14="http://schemas.microsoft.com/office/powerpoint/2010/main" val="3090204069"/>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body" sz="half" idx="1"/>
          </p:nvPr>
        </p:nvSpPr>
        <p:spPr>
          <a:xfrm>
            <a:off x="250825" y="381000"/>
            <a:ext cx="8497888" cy="5711825"/>
          </a:xfrm>
        </p:spPr>
        <p:txBody>
          <a:bodyPr/>
          <a:lstStyle/>
          <a:p>
            <a:pPr algn="ctr" rtl="1"/>
            <a:r>
              <a:rPr lang="fa-IR" sz="2800" b="1" dirty="0">
                <a:solidFill>
                  <a:srgbClr val="CC0000"/>
                </a:solidFill>
                <a:effectLst>
                  <a:outerShdw blurRad="38100" dist="38100" dir="2700000" algn="tl">
                    <a:srgbClr val="C0C0C0"/>
                  </a:outerShdw>
                </a:effectLst>
                <a:cs typeface="B Zar" pitchFamily="2" charset="-78"/>
              </a:rPr>
              <a:t>توزیع قائم </a:t>
            </a:r>
            <a:r>
              <a:rPr lang="fa-IR" sz="2800" b="1" dirty="0" smtClean="0">
                <a:solidFill>
                  <a:srgbClr val="CC0000"/>
                </a:solidFill>
                <a:effectLst>
                  <a:outerShdw blurRad="38100" dist="38100" dir="2700000" algn="tl">
                    <a:srgbClr val="C0C0C0"/>
                  </a:outerShdw>
                </a:effectLst>
                <a:cs typeface="B Zar" pitchFamily="2" charset="-78"/>
              </a:rPr>
              <a:t>دما- افتاهنگ دما </a:t>
            </a:r>
            <a:r>
              <a:rPr lang="fa-IR" sz="2800" b="1" dirty="0">
                <a:solidFill>
                  <a:srgbClr val="CC0000"/>
                </a:solidFill>
                <a:effectLst>
                  <a:outerShdw blurRad="38100" dist="38100" dir="2700000" algn="tl">
                    <a:srgbClr val="C0C0C0"/>
                  </a:outerShdw>
                </a:effectLst>
                <a:latin typeface="Times New Roman" pitchFamily="18" charset="0"/>
                <a:cs typeface="Times New Roman" pitchFamily="18" charset="0"/>
              </a:rPr>
              <a:t>(</a:t>
            </a:r>
            <a:r>
              <a:rPr lang="en-US" sz="2800" b="1" dirty="0">
                <a:solidFill>
                  <a:srgbClr val="CC0000"/>
                </a:solidFill>
                <a:effectLst>
                  <a:outerShdw blurRad="38100" dist="38100" dir="2700000" algn="tl">
                    <a:srgbClr val="C0C0C0"/>
                  </a:outerShdw>
                </a:effectLst>
                <a:latin typeface="Times New Roman" pitchFamily="18" charset="0"/>
                <a:cs typeface="Times New Roman" pitchFamily="18" charset="0"/>
              </a:rPr>
              <a:t>(Lapse rate</a:t>
            </a:r>
            <a:endParaRPr lang="fa-IR" sz="2800" b="1" dirty="0">
              <a:solidFill>
                <a:srgbClr val="CC0000"/>
              </a:solidFill>
              <a:effectLst>
                <a:outerShdw blurRad="38100" dist="38100" dir="2700000" algn="tl">
                  <a:srgbClr val="C0C0C0"/>
                </a:outerShdw>
              </a:effectLst>
              <a:latin typeface="Times New Roman" pitchFamily="18" charset="0"/>
              <a:cs typeface="Times New Roman" pitchFamily="18" charset="0"/>
            </a:endParaRPr>
          </a:p>
          <a:p>
            <a:pPr algn="justLow" rtl="1"/>
            <a:endParaRPr lang="fa-IR" dirty="0" smtClean="0">
              <a:cs typeface="B Zar" pitchFamily="2" charset="-78"/>
            </a:endParaRPr>
          </a:p>
          <a:p>
            <a:pPr algn="justLow" rtl="1"/>
            <a:r>
              <a:rPr lang="fa-IR" sz="2200" b="1" dirty="0">
                <a:solidFill>
                  <a:srgbClr val="0070C0"/>
                </a:solidFill>
                <a:cs typeface="B Nazanin" pitchFamily="2" charset="-78"/>
              </a:rPr>
              <a:t>میزان كاهش دما با ارتفاع ثابت نبوده و بسته به شرایط مختلف، متغیر است. </a:t>
            </a:r>
          </a:p>
          <a:p>
            <a:pPr algn="justLow" rtl="1"/>
            <a:endParaRPr lang="en-US" sz="2200" b="1" dirty="0" smtClean="0">
              <a:solidFill>
                <a:srgbClr val="0070C0"/>
              </a:solidFill>
              <a:cs typeface="B Nazanin" pitchFamily="2" charset="-78"/>
            </a:endParaRPr>
          </a:p>
          <a:p>
            <a:pPr algn="justLow" rtl="1"/>
            <a:r>
              <a:rPr lang="fa-IR" sz="2800" b="1" dirty="0">
                <a:solidFill>
                  <a:srgbClr val="00B050"/>
                </a:solidFill>
                <a:cs typeface="B Nazanin" pitchFamily="2" charset="-78"/>
              </a:rPr>
              <a:t>دلایل افتاهنگ دما</a:t>
            </a:r>
          </a:p>
          <a:p>
            <a:pPr marL="624078" indent="-514350" algn="justLow" rtl="1">
              <a:buFont typeface="+mj-lt"/>
              <a:buAutoNum type="arabicPeriod"/>
            </a:pPr>
            <a:r>
              <a:rPr lang="fa-IR" sz="2200" b="1" dirty="0">
                <a:solidFill>
                  <a:srgbClr val="0070C0"/>
                </a:solidFill>
                <a:cs typeface="B Nazanin" pitchFamily="2" charset="-78"/>
              </a:rPr>
              <a:t>دور شدن از از زمین به عنوان منبع گرما</a:t>
            </a:r>
          </a:p>
          <a:p>
            <a:pPr marL="624078" indent="-514350" algn="justLow" rtl="1">
              <a:buFont typeface="+mj-lt"/>
              <a:buAutoNum type="arabicPeriod"/>
            </a:pPr>
            <a:r>
              <a:rPr lang="fa-IR" sz="2200" b="1" dirty="0">
                <a:solidFill>
                  <a:srgbClr val="0070C0"/>
                </a:solidFill>
                <a:cs typeface="B Nazanin" pitchFamily="2" charset="-78"/>
              </a:rPr>
              <a:t>كاهش بخار آب موجود در اتمسفر با افزایش ارتفاع </a:t>
            </a:r>
          </a:p>
          <a:p>
            <a:pPr marL="624078" indent="-514350" algn="justLow" rtl="1">
              <a:buFont typeface="+mj-lt"/>
              <a:buAutoNum type="arabicPeriod"/>
            </a:pPr>
            <a:r>
              <a:rPr lang="fa-IR" sz="2200" b="1" dirty="0">
                <a:solidFill>
                  <a:srgbClr val="0070C0"/>
                </a:solidFill>
                <a:cs typeface="B Nazanin" pitchFamily="2" charset="-78"/>
              </a:rPr>
              <a:t>کاهش فشار با افزایش ارتفاع و انبساط هوا در اثر صعود هوای گرم و کاهش دمای آن (به دلیل گرماگیر بودن فرآیند انبساط </a:t>
            </a:r>
            <a:r>
              <a:rPr lang="fa-IR" sz="2200" b="1" dirty="0" smtClean="0">
                <a:solidFill>
                  <a:srgbClr val="0070C0"/>
                </a:solidFill>
                <a:cs typeface="B Nazanin" pitchFamily="2" charset="-78"/>
              </a:rPr>
              <a:t>)</a:t>
            </a:r>
          </a:p>
          <a:p>
            <a:pPr marL="624078" indent="-514350" algn="justLow" rtl="1">
              <a:buFont typeface="+mj-lt"/>
              <a:buAutoNum type="arabicPeriod"/>
            </a:pPr>
            <a:endParaRPr lang="fa-IR" sz="2200" b="1" dirty="0">
              <a:solidFill>
                <a:srgbClr val="0070C0"/>
              </a:solidFill>
              <a:cs typeface="B Nazanin" pitchFamily="2" charset="-78"/>
            </a:endParaRPr>
          </a:p>
          <a:p>
            <a:pPr marL="624078" indent="-514350" algn="justLow" rtl="1">
              <a:buFont typeface="+mj-lt"/>
              <a:buAutoNum type="arabicPeriod"/>
            </a:pPr>
            <a:r>
              <a:rPr lang="fa-IR" sz="2800" b="1" dirty="0">
                <a:solidFill>
                  <a:srgbClr val="CC0000"/>
                </a:solidFill>
                <a:effectLst>
                  <a:outerShdw blurRad="38100" dist="38100" dir="2700000" algn="tl">
                    <a:srgbClr val="C0C0C0"/>
                  </a:outerShdw>
                </a:effectLst>
                <a:cs typeface="B Zar" pitchFamily="2" charset="-78"/>
              </a:rPr>
              <a:t>افتاهنگ </a:t>
            </a:r>
            <a:r>
              <a:rPr lang="fa-IR" sz="2800" b="1" dirty="0" smtClean="0">
                <a:solidFill>
                  <a:srgbClr val="CC0000"/>
                </a:solidFill>
                <a:effectLst>
                  <a:outerShdw blurRad="38100" dist="38100" dir="2700000" algn="tl">
                    <a:srgbClr val="C0C0C0"/>
                  </a:outerShdw>
                </a:effectLst>
                <a:cs typeface="B Zar" pitchFamily="2" charset="-78"/>
              </a:rPr>
              <a:t>نرمال دما: </a:t>
            </a:r>
            <a:r>
              <a:rPr lang="fa-IR" sz="2200" b="1" dirty="0">
                <a:solidFill>
                  <a:srgbClr val="0070C0"/>
                </a:solidFill>
                <a:cs typeface="B Nazanin" pitchFamily="2" charset="-78"/>
              </a:rPr>
              <a:t>متوسط کاهش دما نسبت به </a:t>
            </a:r>
            <a:r>
              <a:rPr lang="fa-IR" sz="2200" b="1" dirty="0" smtClean="0">
                <a:solidFill>
                  <a:srgbClr val="0070C0"/>
                </a:solidFill>
                <a:cs typeface="B Nazanin" pitchFamily="2" charset="-78"/>
              </a:rPr>
              <a:t>ارتفاع در صورتی که هیچگونه حرکت عمودی هوا نداشته باشیم، که </a:t>
            </a:r>
            <a:r>
              <a:rPr lang="fa-IR" sz="2200" b="1" dirty="0">
                <a:solidFill>
                  <a:srgbClr val="0070C0"/>
                </a:solidFill>
                <a:cs typeface="B Nazanin" pitchFamily="2" charset="-78"/>
              </a:rPr>
              <a:t>مقدار آن برای جو آزاد 6.5- درجه به ازای هر </a:t>
            </a:r>
            <a:r>
              <a:rPr lang="fa-IR" sz="2200" b="1" dirty="0" smtClean="0">
                <a:solidFill>
                  <a:srgbClr val="0070C0"/>
                </a:solidFill>
                <a:cs typeface="B Nazanin" pitchFamily="2" charset="-78"/>
              </a:rPr>
              <a:t>کیلومتر افزایش ارتفاع</a:t>
            </a:r>
            <a:endParaRPr lang="en-US" sz="2200" b="1" dirty="0">
              <a:solidFill>
                <a:srgbClr val="0070C0"/>
              </a:solidFill>
              <a:cs typeface="B Nazanin" pitchFamily="2" charset="-78"/>
            </a:endParaRPr>
          </a:p>
          <a:p>
            <a:pPr marL="624078" indent="-514350" algn="justLow" rtl="1">
              <a:buFont typeface="+mj-lt"/>
              <a:buAutoNum type="arabicPeriod"/>
            </a:pPr>
            <a:endParaRPr lang="en-US" dirty="0" smtClean="0">
              <a:cs typeface="B Zar" pitchFamily="2" charset="-78"/>
            </a:endParaRPr>
          </a:p>
        </p:txBody>
      </p:sp>
    </p:spTree>
    <p:extLst>
      <p:ext uri="{BB962C8B-B14F-4D97-AF65-F5344CB8AC3E}">
        <p14:creationId xmlns:p14="http://schemas.microsoft.com/office/powerpoint/2010/main" val="1415138208"/>
      </p:ext>
    </p:ext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70" name="Rectangle 2"/>
          <p:cNvSpPr>
            <a:spLocks noGrp="1" noChangeArrowheads="1"/>
          </p:cNvSpPr>
          <p:nvPr>
            <p:ph type="body" idx="1"/>
          </p:nvPr>
        </p:nvSpPr>
        <p:spPr>
          <a:xfrm>
            <a:off x="457200" y="533400"/>
            <a:ext cx="8229600" cy="6172200"/>
          </a:xfrm>
        </p:spPr>
        <p:txBody>
          <a:bodyPr>
            <a:normAutofit lnSpcReduction="10000"/>
          </a:bodyPr>
          <a:lstStyle/>
          <a:p>
            <a:pPr algn="justLow" rtl="1" eaLnBrk="1" hangingPunct="1">
              <a:lnSpc>
                <a:spcPct val="150000"/>
              </a:lnSpc>
              <a:buFontTx/>
              <a:buNone/>
              <a:defRPr/>
            </a:pPr>
            <a:r>
              <a:rPr lang="fa-IR" b="1" dirty="0" smtClean="0">
                <a:solidFill>
                  <a:srgbClr val="CC0000"/>
                </a:solidFill>
                <a:effectLst>
                  <a:outerShdw blurRad="38100" dist="38100" dir="2700000" algn="tl">
                    <a:srgbClr val="C0C0C0"/>
                  </a:outerShdw>
                </a:effectLst>
                <a:cs typeface="B Nazanin" pitchFamily="2" charset="-78"/>
              </a:rPr>
              <a:t>ج) باران</a:t>
            </a:r>
            <a:r>
              <a:rPr lang="fa-IR" b="1" dirty="0" smtClean="0">
                <a:solidFill>
                  <a:srgbClr val="CC0000"/>
                </a:solidFill>
                <a:effectLst>
                  <a:outerShdw blurRad="38100" dist="38100" dir="2700000" algn="tl">
                    <a:srgbClr val="C0C0C0"/>
                  </a:outerShdw>
                </a:effectLst>
              </a:rPr>
              <a:t>‌</a:t>
            </a:r>
            <a:r>
              <a:rPr lang="fa-IR" b="1" dirty="0" smtClean="0">
                <a:solidFill>
                  <a:srgbClr val="CC0000"/>
                </a:solidFill>
                <a:effectLst>
                  <a:outerShdw blurRad="38100" dist="38100" dir="2700000" algn="tl">
                    <a:srgbClr val="C0C0C0"/>
                  </a:outerShdw>
                </a:effectLst>
                <a:cs typeface="B Nazanin" pitchFamily="2" charset="-78"/>
              </a:rPr>
              <a:t>نگار نوع ظرف ما</a:t>
            </a:r>
            <a:r>
              <a:rPr lang="ar-SA" b="1" dirty="0" smtClean="0">
                <a:solidFill>
                  <a:srgbClr val="CC0000"/>
                </a:solidFill>
                <a:effectLst>
                  <a:outerShdw blurRad="38100" dist="38100" dir="2700000" algn="tl">
                    <a:srgbClr val="C0C0C0"/>
                  </a:outerShdw>
                </a:effectLst>
                <a:cs typeface="B Nazanin" pitchFamily="2" charset="-78"/>
              </a:rPr>
              <a:t>یل (ترازویی) </a:t>
            </a:r>
            <a:endParaRPr lang="ar-SA" dirty="0" smtClean="0">
              <a:solidFill>
                <a:srgbClr val="CC0000"/>
              </a:solidFill>
              <a:effectLst>
                <a:outerShdw blurRad="38100" dist="38100" dir="2700000" algn="tl">
                  <a:srgbClr val="C0C0C0"/>
                </a:outerShdw>
              </a:effectLst>
              <a:cs typeface="B Nazanin" pitchFamily="2" charset="-78"/>
            </a:endParaRPr>
          </a:p>
          <a:p>
            <a:pPr algn="justLow" rtl="1" eaLnBrk="1" hangingPunct="1">
              <a:lnSpc>
                <a:spcPct val="150000"/>
              </a:lnSpc>
              <a:defRPr/>
            </a:pPr>
            <a:r>
              <a:rPr lang="ar-SA" sz="2400" b="1" dirty="0">
                <a:solidFill>
                  <a:srgbClr val="0070C0"/>
                </a:solidFill>
                <a:cs typeface="B Nazanin" pitchFamily="2" charset="-78"/>
              </a:rPr>
              <a:t>این نوع باران‌نگار از یك ظرف فلزی تشكیل یافته است كه توسط یك دیوارة میانی به دو بخش یا پیمانه تقسیم شده است و این مجموعه در حالت تعادل ناپایدار بر روی یك محور قرار گرفته و می‌تواند روی آن محور نوسان نماید. همیشه یكی از این پیمانه‌ها مقابل محل جمع‌آوری آب باران قرار می‌گیرد. وقتی كه حجم داخل این پیمانه به یك حد مشخصی برسد، در اثر نیروی وزن از حالت تعادل خارج شده و به سمت پائین سرازیر می‌شود و آب داخل آن تخلیه می‌گردد. همزمان با این كار، پیمانه دیگر به سمت بالا حركت كرده و در مقابل لوله مرتبط با دهانة جمع كنندة بارندگی قرار می‌گیرد. </a:t>
            </a:r>
          </a:p>
          <a:p>
            <a:pPr algn="justLow" rtl="1" eaLnBrk="1" hangingPunct="1">
              <a:lnSpc>
                <a:spcPct val="150000"/>
              </a:lnSpc>
              <a:defRPr/>
            </a:pPr>
            <a:r>
              <a:rPr lang="ar-SA" sz="2400" b="1" dirty="0">
                <a:solidFill>
                  <a:srgbClr val="00B050"/>
                </a:solidFill>
                <a:cs typeface="B Nazanin" pitchFamily="2" charset="-78"/>
              </a:rPr>
              <a:t>در این وسیله تعداد نوبتهای خالی شدن پیمانه‌ها ثبت می‌گردد. </a:t>
            </a:r>
            <a:endParaRPr lang="en-US" sz="2400" b="1" dirty="0">
              <a:solidFill>
                <a:srgbClr val="00B050"/>
              </a:solidFill>
              <a:cs typeface="B Nazanin" pitchFamily="2" charset="-78"/>
            </a:endParaRPr>
          </a:p>
        </p:txBody>
      </p:sp>
    </p:spTree>
    <p:extLst>
      <p:ext uri="{BB962C8B-B14F-4D97-AF65-F5344CB8AC3E}">
        <p14:creationId xmlns:p14="http://schemas.microsoft.com/office/powerpoint/2010/main" val="1195721844"/>
      </p:ext>
    </p:ext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body" idx="1"/>
          </p:nvPr>
        </p:nvSpPr>
        <p:spPr>
          <a:xfrm>
            <a:off x="6858000" y="228600"/>
            <a:ext cx="2286000" cy="609600"/>
          </a:xfrm>
        </p:spPr>
        <p:txBody>
          <a:bodyPr/>
          <a:lstStyle/>
          <a:p>
            <a:pPr algn="justLow" rtl="1" eaLnBrk="1" hangingPunct="1">
              <a:buFontTx/>
              <a:buNone/>
            </a:pPr>
            <a:r>
              <a:rPr lang="ar-SA" sz="2400" b="1" dirty="0" smtClean="0">
                <a:solidFill>
                  <a:srgbClr val="0070C0"/>
                </a:solidFill>
                <a:cs typeface="B Nazanin" pitchFamily="2" charset="-78"/>
              </a:rPr>
              <a:t>باران‌نگار ترازویی</a:t>
            </a:r>
            <a:endParaRPr lang="en-US" sz="2400" b="1" dirty="0" smtClean="0">
              <a:cs typeface="B Nazanin" pitchFamily="2" charset="-78"/>
            </a:endParaRPr>
          </a:p>
        </p:txBody>
      </p:sp>
      <p:pic>
        <p:nvPicPr>
          <p:cNvPr id="5939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766" y="304800"/>
            <a:ext cx="6977195" cy="6369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9313288"/>
      </p:ext>
    </p:extLst>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8418" name="Rectangle 2"/>
          <p:cNvSpPr>
            <a:spLocks noGrp="1" noChangeArrowheads="1"/>
          </p:cNvSpPr>
          <p:nvPr>
            <p:ph type="body" idx="1"/>
          </p:nvPr>
        </p:nvSpPr>
        <p:spPr>
          <a:xfrm>
            <a:off x="457200" y="381000"/>
            <a:ext cx="8229600" cy="5867400"/>
          </a:xfrm>
        </p:spPr>
        <p:txBody>
          <a:bodyPr>
            <a:normAutofit/>
          </a:bodyPr>
          <a:lstStyle/>
          <a:p>
            <a:pPr algn="ctr" rtl="1" eaLnBrk="1" hangingPunct="1">
              <a:lnSpc>
                <a:spcPct val="90000"/>
              </a:lnSpc>
              <a:buFontTx/>
              <a:buNone/>
              <a:defRPr/>
            </a:pPr>
            <a:r>
              <a:rPr lang="fa-IR" sz="3000" b="1" dirty="0" smtClean="0">
                <a:solidFill>
                  <a:srgbClr val="CC0000"/>
                </a:solidFill>
                <a:effectLst>
                  <a:outerShdw blurRad="38100" dist="38100" dir="2700000" algn="tl">
                    <a:srgbClr val="C0C0C0"/>
                  </a:outerShdw>
                </a:effectLst>
                <a:cs typeface="B Nazanin" pitchFamily="2" charset="-78"/>
              </a:rPr>
              <a:t>اندازه</a:t>
            </a:r>
            <a:r>
              <a:rPr lang="fa-IR" sz="3000" b="1" dirty="0" smtClean="0">
                <a:solidFill>
                  <a:srgbClr val="CC0000"/>
                </a:solidFill>
                <a:effectLst>
                  <a:outerShdw blurRad="38100" dist="38100" dir="2700000" algn="tl">
                    <a:srgbClr val="C0C0C0"/>
                  </a:outerShdw>
                </a:effectLst>
              </a:rPr>
              <a:t>‌</a:t>
            </a:r>
            <a:r>
              <a:rPr lang="fa-IR" sz="3000" b="1" dirty="0" smtClean="0">
                <a:solidFill>
                  <a:srgbClr val="CC0000"/>
                </a:solidFill>
                <a:effectLst>
                  <a:outerShdw blurRad="38100" dist="38100" dir="2700000" algn="tl">
                    <a:srgbClr val="C0C0C0"/>
                  </a:outerShdw>
                </a:effectLst>
                <a:cs typeface="B Nazanin" pitchFamily="2" charset="-78"/>
              </a:rPr>
              <a:t>گ</a:t>
            </a:r>
            <a:r>
              <a:rPr lang="ar-SA" sz="3000" b="1" dirty="0" smtClean="0">
                <a:solidFill>
                  <a:srgbClr val="CC0000"/>
                </a:solidFill>
                <a:effectLst>
                  <a:outerShdw blurRad="38100" dist="38100" dir="2700000" algn="tl">
                    <a:srgbClr val="C0C0C0"/>
                  </a:outerShdw>
                </a:effectLst>
                <a:cs typeface="B Nazanin" pitchFamily="2" charset="-78"/>
              </a:rPr>
              <a:t>یری برف</a:t>
            </a:r>
            <a:r>
              <a:rPr lang="ar-SA" sz="3000" dirty="0" smtClean="0">
                <a:solidFill>
                  <a:srgbClr val="CC0000"/>
                </a:solidFill>
                <a:effectLst>
                  <a:outerShdw blurRad="38100" dist="38100" dir="2700000" algn="tl">
                    <a:srgbClr val="C0C0C0"/>
                  </a:outerShdw>
                </a:effectLst>
                <a:cs typeface="B Nazanin" pitchFamily="2" charset="-78"/>
              </a:rPr>
              <a:t> </a:t>
            </a:r>
            <a:endParaRPr lang="fa-IR" sz="3000" dirty="0" smtClean="0">
              <a:solidFill>
                <a:srgbClr val="CC0000"/>
              </a:solidFill>
              <a:effectLst>
                <a:outerShdw blurRad="38100" dist="38100" dir="2700000" algn="tl">
                  <a:srgbClr val="C0C0C0"/>
                </a:outerShdw>
              </a:effectLst>
              <a:cs typeface="B Nazanin" pitchFamily="2" charset="-78"/>
            </a:endParaRPr>
          </a:p>
          <a:p>
            <a:pPr algn="justLow" rtl="1" eaLnBrk="1" hangingPunct="1">
              <a:lnSpc>
                <a:spcPct val="90000"/>
              </a:lnSpc>
              <a:buFontTx/>
              <a:buNone/>
              <a:defRPr/>
            </a:pPr>
            <a:endParaRPr lang="ar-SA" sz="3000" dirty="0" smtClean="0">
              <a:solidFill>
                <a:srgbClr val="CC0000"/>
              </a:solidFill>
              <a:effectLst>
                <a:outerShdw blurRad="38100" dist="38100" dir="2700000" algn="tl">
                  <a:srgbClr val="C0C0C0"/>
                </a:outerShdw>
              </a:effectLst>
              <a:cs typeface="B Nazanin" pitchFamily="2" charset="-78"/>
            </a:endParaRPr>
          </a:p>
          <a:p>
            <a:pPr algn="justLow" rtl="1" eaLnBrk="1" hangingPunct="1">
              <a:lnSpc>
                <a:spcPct val="150000"/>
              </a:lnSpc>
              <a:buFontTx/>
              <a:buNone/>
              <a:defRPr/>
            </a:pPr>
            <a:r>
              <a:rPr lang="ar-SA" sz="3000" b="1" dirty="0" smtClean="0">
                <a:solidFill>
                  <a:srgbClr val="CC0000"/>
                </a:solidFill>
                <a:cs typeface="B Nazanin" pitchFamily="2" charset="-78"/>
              </a:rPr>
              <a:t>الف) روش سنجش مستقیم برف</a:t>
            </a:r>
            <a:r>
              <a:rPr lang="fa-IR" sz="2400" b="1" dirty="0" smtClean="0">
                <a:solidFill>
                  <a:srgbClr val="0070C0"/>
                </a:solidFill>
                <a:cs typeface="B Nazanin" pitchFamily="2" charset="-78"/>
              </a:rPr>
              <a:t>: در </a:t>
            </a:r>
            <a:r>
              <a:rPr lang="fa-IR" sz="2400" b="1" dirty="0">
                <a:solidFill>
                  <a:srgbClr val="0070C0"/>
                </a:solidFill>
                <a:cs typeface="B Nazanin" pitchFamily="2" charset="-78"/>
              </a:rPr>
              <a:t>این روش از خط‌كش‌ها</a:t>
            </a:r>
            <a:r>
              <a:rPr lang="ar-SA" sz="2400" b="1" dirty="0">
                <a:solidFill>
                  <a:srgbClr val="0070C0"/>
                </a:solidFill>
                <a:cs typeface="B Nazanin" pitchFamily="2" charset="-78"/>
              </a:rPr>
              <a:t>ی مخصوص اندازه‌گیری برف استفاده می‌شود. این خط‌كش‌ها را به طور قائم بر روی صفحات كاملاً تخت و افقی كه برای همین منظور تعبیه شده‌اند، فرو می‌برند و ارتفاع برف را روی این خط‌كش قرائت می‌نمایند. معمولاً برای بالا بردن دقت كار، اندازه‌گیری‌ها را در چند نقطه انجام می‌دهند</a:t>
            </a:r>
            <a:r>
              <a:rPr lang="ar-SA" sz="3000" dirty="0" smtClean="0">
                <a:cs typeface="B Nazanin" pitchFamily="2" charset="-78"/>
              </a:rPr>
              <a:t>. </a:t>
            </a:r>
          </a:p>
          <a:p>
            <a:pPr algn="justLow" rtl="1" eaLnBrk="1" hangingPunct="1">
              <a:lnSpc>
                <a:spcPct val="150000"/>
              </a:lnSpc>
              <a:buFontTx/>
              <a:buNone/>
              <a:defRPr/>
            </a:pPr>
            <a:r>
              <a:rPr lang="ar-SA" sz="3000" b="1" dirty="0" smtClean="0">
                <a:solidFill>
                  <a:srgbClr val="CC0000"/>
                </a:solidFill>
                <a:cs typeface="B Nazanin" pitchFamily="2" charset="-78"/>
              </a:rPr>
              <a:t>ب) روش حجمی</a:t>
            </a:r>
            <a:r>
              <a:rPr lang="fa-IR" sz="3000" b="1" dirty="0" smtClean="0">
                <a:solidFill>
                  <a:srgbClr val="CC0000"/>
                </a:solidFill>
                <a:cs typeface="B Nazanin" pitchFamily="2" charset="-78"/>
              </a:rPr>
              <a:t>:</a:t>
            </a:r>
            <a:r>
              <a:rPr lang="fa-IR" sz="3000" dirty="0" smtClean="0">
                <a:cs typeface="B Nazanin" pitchFamily="2" charset="-78"/>
              </a:rPr>
              <a:t> </a:t>
            </a:r>
            <a:r>
              <a:rPr lang="fa-IR" sz="2400" b="1" dirty="0">
                <a:solidFill>
                  <a:srgbClr val="0070C0"/>
                </a:solidFill>
                <a:cs typeface="B Nazanin" pitchFamily="2" charset="-78"/>
              </a:rPr>
              <a:t>در این روش، آب حاصله از ذوب برف</a:t>
            </a:r>
            <a:r>
              <a:rPr lang="ar-SA" sz="2400" b="1" dirty="0">
                <a:solidFill>
                  <a:srgbClr val="0070C0"/>
                </a:solidFill>
                <a:cs typeface="B Nazanin" pitchFamily="2" charset="-78"/>
              </a:rPr>
              <a:t>ی را كه بر روی باران سنج نشسته است، اندازه‌گیری می‌كنند تا آب معادل برف به دست آید.</a:t>
            </a:r>
            <a:endParaRPr lang="en-US" sz="2400" b="1" dirty="0">
              <a:solidFill>
                <a:srgbClr val="0070C0"/>
              </a:solidFill>
              <a:cs typeface="B Nazanin" pitchFamily="2" charset="-78"/>
            </a:endParaRPr>
          </a:p>
        </p:txBody>
      </p:sp>
    </p:spTree>
    <p:extLst>
      <p:ext uri="{BB962C8B-B14F-4D97-AF65-F5344CB8AC3E}">
        <p14:creationId xmlns:p14="http://schemas.microsoft.com/office/powerpoint/2010/main" val="1429460374"/>
      </p:ext>
    </p:extLst>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993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98242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690" name="Rectangle 2"/>
          <p:cNvSpPr>
            <a:spLocks noGrp="1" noChangeArrowheads="1"/>
          </p:cNvSpPr>
          <p:nvPr>
            <p:ph type="body" idx="1"/>
          </p:nvPr>
        </p:nvSpPr>
        <p:spPr>
          <a:xfrm>
            <a:off x="609600" y="304801"/>
            <a:ext cx="8229600" cy="1600200"/>
          </a:xfrm>
        </p:spPr>
        <p:txBody>
          <a:bodyPr/>
          <a:lstStyle/>
          <a:p>
            <a:pPr algn="ctr" rtl="1">
              <a:buFontTx/>
              <a:buNone/>
              <a:defRPr/>
            </a:pPr>
            <a:r>
              <a:rPr lang="fa-IR" sz="2800" b="1" dirty="0">
                <a:solidFill>
                  <a:srgbClr val="CC0000"/>
                </a:solidFill>
                <a:effectLst>
                  <a:outerShdw blurRad="38100" dist="38100" dir="2700000" algn="tl">
                    <a:srgbClr val="C0C0C0"/>
                  </a:outerShdw>
                </a:effectLst>
                <a:cs typeface="B Zar" pitchFamily="2" charset="-78"/>
              </a:rPr>
              <a:t>وارونگی دما </a:t>
            </a:r>
            <a:r>
              <a:rPr lang="en-US" sz="2800" b="1" dirty="0">
                <a:solidFill>
                  <a:srgbClr val="CC0000"/>
                </a:solidFill>
                <a:effectLst>
                  <a:outerShdw blurRad="38100" dist="38100" dir="2700000" algn="tl">
                    <a:srgbClr val="C0C0C0"/>
                  </a:outerShdw>
                </a:effectLst>
                <a:cs typeface="B Zar" pitchFamily="2" charset="-78"/>
              </a:rPr>
              <a:t>inversion</a:t>
            </a:r>
            <a:endParaRPr lang="fa-IR" sz="2800" b="1" dirty="0">
              <a:solidFill>
                <a:srgbClr val="CC0000"/>
              </a:solidFill>
              <a:effectLst>
                <a:outerShdw blurRad="38100" dist="38100" dir="2700000" algn="tl">
                  <a:srgbClr val="C0C0C0"/>
                </a:outerShdw>
              </a:effectLst>
              <a:cs typeface="B Zar" pitchFamily="2" charset="-78"/>
            </a:endParaRPr>
          </a:p>
          <a:p>
            <a:pPr algn="ctr" rtl="1">
              <a:buFontTx/>
              <a:buNone/>
              <a:defRPr/>
            </a:pPr>
            <a:endParaRPr lang="fa-IR" dirty="0">
              <a:solidFill>
                <a:srgbClr val="CC0000"/>
              </a:solidFill>
              <a:effectLst>
                <a:outerShdw blurRad="38100" dist="38100" dir="2700000" algn="tl">
                  <a:srgbClr val="000000"/>
                </a:outerShdw>
              </a:effectLst>
              <a:cs typeface="B Zar" pitchFamily="2" charset="-78"/>
            </a:endParaRPr>
          </a:p>
          <a:p>
            <a:pPr algn="justLow" rtl="1">
              <a:defRPr/>
            </a:pPr>
            <a:r>
              <a:rPr lang="fa-IR" dirty="0" smtClean="0">
                <a:cs typeface="B Zar" pitchFamily="2" charset="-78"/>
              </a:rPr>
              <a:t>افزایش دما با افزاش ارتفاع را </a:t>
            </a:r>
            <a:r>
              <a:rPr lang="fa-IR" dirty="0">
                <a:solidFill>
                  <a:srgbClr val="CC0000"/>
                </a:solidFill>
                <a:cs typeface="B Zar" pitchFamily="2" charset="-78"/>
              </a:rPr>
              <a:t>پدیدة وارونگی</a:t>
            </a:r>
            <a:r>
              <a:rPr lang="fa-IR" dirty="0">
                <a:cs typeface="B Zar" pitchFamily="2" charset="-78"/>
              </a:rPr>
              <a:t> می‌نامند. </a:t>
            </a:r>
            <a:endParaRPr lang="en-US" dirty="0" smtClean="0">
              <a:cs typeface="B Zar" pitchFamily="2" charset="-78"/>
            </a:endParaRPr>
          </a:p>
          <a:p>
            <a:pPr algn="justLow" rtl="1">
              <a:defRPr/>
            </a:pPr>
            <a:endParaRPr lang="en-US" dirty="0">
              <a:cs typeface="B Zar" pitchFamily="2" charset="-78"/>
            </a:endParaRPr>
          </a:p>
        </p:txBody>
      </p:sp>
      <p:pic>
        <p:nvPicPr>
          <p:cNvPr id="3" name="Picture 3" descr="oftahang"/>
          <p:cNvPicPr>
            <a:picLocks noChangeAspect="1" noChangeArrowheads="1"/>
          </p:cNvPicPr>
          <p:nvPr/>
        </p:nvPicPr>
        <p:blipFill>
          <a:blip r:embed="rId2" cstate="print">
            <a:clrChange>
              <a:clrFrom>
                <a:srgbClr val="FFFFFF"/>
              </a:clrFrom>
              <a:clrTo>
                <a:srgbClr val="FFFFFF">
                  <a:alpha val="0"/>
                </a:srgbClr>
              </a:clrTo>
            </a:clrChange>
            <a:lum bright="100000" contrast="-70000"/>
            <a:extLst>
              <a:ext uri="{28A0092B-C50C-407E-A947-70E740481C1C}">
                <a14:useLocalDpi xmlns:a14="http://schemas.microsoft.com/office/drawing/2010/main" val="0"/>
              </a:ext>
            </a:extLst>
          </a:blip>
          <a:srcRect/>
          <a:stretch>
            <a:fillRect/>
          </a:stretch>
        </p:blipFill>
        <p:spPr>
          <a:xfrm>
            <a:off x="106255" y="1676400"/>
            <a:ext cx="5863621" cy="5181600"/>
          </a:xfrm>
          <a:prstGeom prst="rect">
            <a:avLst/>
          </a:prstGeom>
          <a:solidFill>
            <a:srgbClr val="0070C0"/>
          </a:solidFill>
        </p:spPr>
      </p:pic>
    </p:spTree>
    <p:extLst>
      <p:ext uri="{BB962C8B-B14F-4D97-AF65-F5344CB8AC3E}">
        <p14:creationId xmlns:p14="http://schemas.microsoft.com/office/powerpoint/2010/main" val="3862086031"/>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066800"/>
            <a:ext cx="8229600" cy="4711891"/>
          </a:xfrm>
        </p:spPr>
        <p:txBody>
          <a:bodyPr/>
          <a:lstStyle/>
          <a:p>
            <a:pPr algn="r" rtl="1"/>
            <a:r>
              <a:rPr lang="fa-IR" sz="2200" b="1" dirty="0">
                <a:solidFill>
                  <a:srgbClr val="0070C0"/>
                </a:solidFill>
                <a:cs typeface="B Nazanin" pitchFamily="2" charset="-78"/>
              </a:rPr>
              <a:t>الف- گرم و سرد شدن موضعی هوا( در داخل یک توده</a:t>
            </a:r>
            <a:r>
              <a:rPr lang="fa-IR" sz="2200" b="1" dirty="0" smtClean="0">
                <a:solidFill>
                  <a:srgbClr val="0070C0"/>
                </a:solidFill>
                <a:cs typeface="B Nazanin" pitchFamily="2" charset="-78"/>
              </a:rPr>
              <a:t>)</a:t>
            </a:r>
          </a:p>
          <a:p>
            <a:pPr algn="r" rtl="1"/>
            <a:r>
              <a:rPr lang="fa-IR" sz="2400" dirty="0">
                <a:solidFill>
                  <a:srgbClr val="0070C0"/>
                </a:solidFill>
                <a:cs typeface="B Nazanin" pitchFamily="2" charset="-78"/>
              </a:rPr>
              <a:t>چاه های هوایی</a:t>
            </a:r>
            <a:r>
              <a:rPr lang="fa-IR" sz="2200" b="1" dirty="0" smtClean="0">
                <a:solidFill>
                  <a:srgbClr val="0070C0"/>
                </a:solidFill>
                <a:cs typeface="B Nazanin" pitchFamily="2" charset="-78"/>
              </a:rPr>
              <a:t> </a:t>
            </a:r>
            <a:endParaRPr lang="fa-IR" sz="2200" b="1" dirty="0">
              <a:solidFill>
                <a:srgbClr val="0070C0"/>
              </a:solidFill>
              <a:cs typeface="B Nazanin" pitchFamily="2" charset="-78"/>
            </a:endParaRPr>
          </a:p>
          <a:p>
            <a:pPr algn="r" rtl="1"/>
            <a:endParaRPr lang="en-US" dirty="0"/>
          </a:p>
        </p:txBody>
      </p:sp>
      <p:sp>
        <p:nvSpPr>
          <p:cNvPr id="3" name="Title 2"/>
          <p:cNvSpPr>
            <a:spLocks noGrp="1"/>
          </p:cNvSpPr>
          <p:nvPr>
            <p:ph type="title"/>
          </p:nvPr>
        </p:nvSpPr>
        <p:spPr>
          <a:xfrm>
            <a:off x="381000" y="152400"/>
            <a:ext cx="8229600" cy="1143000"/>
          </a:xfrm>
        </p:spPr>
        <p:txBody>
          <a:bodyPr>
            <a:normAutofit/>
          </a:bodyPr>
          <a:lstStyle/>
          <a:p>
            <a:pPr algn="ctr"/>
            <a:r>
              <a:rPr lang="fa-IR" sz="2800" dirty="0">
                <a:solidFill>
                  <a:srgbClr val="CC0000"/>
                </a:solidFill>
                <a:effectLst>
                  <a:outerShdw blurRad="38100" dist="38100" dir="2700000" algn="tl">
                    <a:srgbClr val="C0C0C0"/>
                  </a:outerShdw>
                </a:effectLst>
                <a:latin typeface="+mn-lt"/>
                <a:ea typeface="+mn-ea"/>
                <a:cs typeface="B Zar" pitchFamily="2" charset="-78"/>
              </a:rPr>
              <a:t>حرکات عمودی هوا و دلایل آن </a:t>
            </a:r>
            <a:endParaRPr lang="en-US" sz="2800" dirty="0">
              <a:solidFill>
                <a:srgbClr val="CC0000"/>
              </a:solidFill>
              <a:effectLst>
                <a:outerShdw blurRad="38100" dist="38100" dir="2700000" algn="tl">
                  <a:srgbClr val="C0C0C0"/>
                </a:outerShdw>
              </a:effectLst>
              <a:latin typeface="+mn-lt"/>
              <a:ea typeface="+mn-ea"/>
              <a:cs typeface="B Zar" pitchFamily="2" charset="-78"/>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981200"/>
            <a:ext cx="6895253"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02211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lgn="r" rtl="1"/>
            <a:r>
              <a:rPr lang="fa-IR" sz="2800" dirty="0">
                <a:solidFill>
                  <a:srgbClr val="CC0000"/>
                </a:solidFill>
                <a:effectLst>
                  <a:outerShdw blurRad="38100" dist="38100" dir="2700000" algn="tl">
                    <a:srgbClr val="C0C0C0"/>
                  </a:outerShdw>
                </a:effectLst>
                <a:latin typeface="+mn-lt"/>
                <a:ea typeface="+mn-ea"/>
                <a:cs typeface="B Zar" pitchFamily="2" charset="-78"/>
              </a:rPr>
              <a:t>ب- صعود هوا به دلیل برخورد با کوه و </a:t>
            </a:r>
            <a:r>
              <a:rPr lang="fa-IR" sz="2800" dirty="0" smtClean="0">
                <a:solidFill>
                  <a:srgbClr val="CC0000"/>
                </a:solidFill>
                <a:effectLst>
                  <a:outerShdw blurRad="38100" dist="38100" dir="2700000" algn="tl">
                    <a:srgbClr val="C0C0C0"/>
                  </a:outerShdw>
                </a:effectLst>
                <a:latin typeface="+mn-lt"/>
                <a:ea typeface="+mn-ea"/>
                <a:cs typeface="B Zar" pitchFamily="2" charset="-78"/>
              </a:rPr>
              <a:t>تپه</a:t>
            </a:r>
            <a:br>
              <a:rPr lang="fa-IR" sz="2800" dirty="0" smtClean="0">
                <a:solidFill>
                  <a:srgbClr val="CC0000"/>
                </a:solidFill>
                <a:effectLst>
                  <a:outerShdw blurRad="38100" dist="38100" dir="2700000" algn="tl">
                    <a:srgbClr val="C0C0C0"/>
                  </a:outerShdw>
                </a:effectLst>
                <a:latin typeface="+mn-lt"/>
                <a:ea typeface="+mn-ea"/>
                <a:cs typeface="B Zar" pitchFamily="2" charset="-78"/>
              </a:rPr>
            </a:br>
            <a:r>
              <a:rPr lang="fa-IR" sz="2800" dirty="0">
                <a:solidFill>
                  <a:srgbClr val="CC0000"/>
                </a:solidFill>
                <a:effectLst>
                  <a:outerShdw blurRad="38100" dist="38100" dir="2700000" algn="tl">
                    <a:srgbClr val="C0C0C0"/>
                  </a:outerShdw>
                </a:effectLst>
                <a:latin typeface="+mn-lt"/>
                <a:ea typeface="+mn-ea"/>
                <a:cs typeface="B Zar" pitchFamily="2" charset="-78"/>
              </a:rPr>
              <a:t/>
            </a:r>
            <a:br>
              <a:rPr lang="fa-IR" sz="2800" dirty="0">
                <a:solidFill>
                  <a:srgbClr val="CC0000"/>
                </a:solidFill>
                <a:effectLst>
                  <a:outerShdw blurRad="38100" dist="38100" dir="2700000" algn="tl">
                    <a:srgbClr val="C0C0C0"/>
                  </a:outerShdw>
                </a:effectLst>
                <a:latin typeface="+mn-lt"/>
                <a:ea typeface="+mn-ea"/>
                <a:cs typeface="B Zar" pitchFamily="2" charset="-78"/>
              </a:rPr>
            </a:br>
            <a:r>
              <a:rPr lang="fa-IR" sz="2700" dirty="0">
                <a:solidFill>
                  <a:srgbClr val="0070C0"/>
                </a:solidFill>
                <a:latin typeface="+mn-lt"/>
                <a:ea typeface="+mn-ea"/>
                <a:cs typeface="B Nazanin" pitchFamily="2" charset="-78"/>
              </a:rPr>
              <a:t>نزول هوا به دلیل سردی و </a:t>
            </a:r>
            <a:r>
              <a:rPr lang="fa-IR" sz="2700" dirty="0" smtClean="0">
                <a:solidFill>
                  <a:srgbClr val="0070C0"/>
                </a:solidFill>
                <a:latin typeface="+mn-lt"/>
                <a:ea typeface="+mn-ea"/>
                <a:cs typeface="B Nazanin" pitchFamily="2" charset="-78"/>
              </a:rPr>
              <a:t>سنگینی</a:t>
            </a:r>
            <a:r>
              <a:rPr lang="en-US" sz="2700" dirty="0" smtClean="0">
                <a:solidFill>
                  <a:srgbClr val="0070C0"/>
                </a:solidFill>
                <a:latin typeface="+mn-lt"/>
                <a:ea typeface="+mn-ea"/>
                <a:cs typeface="B Nazanin" pitchFamily="2" charset="-78"/>
              </a:rPr>
              <a:t/>
            </a:r>
            <a:br>
              <a:rPr lang="en-US" sz="2700" dirty="0" smtClean="0">
                <a:solidFill>
                  <a:srgbClr val="0070C0"/>
                </a:solidFill>
                <a:latin typeface="+mn-lt"/>
                <a:ea typeface="+mn-ea"/>
                <a:cs typeface="B Nazanin" pitchFamily="2" charset="-78"/>
              </a:rPr>
            </a:br>
            <a:r>
              <a:rPr lang="fa-IR" sz="2700" dirty="0" smtClean="0">
                <a:solidFill>
                  <a:srgbClr val="0070C0"/>
                </a:solidFill>
                <a:latin typeface="+mn-lt"/>
                <a:ea typeface="+mn-ea"/>
                <a:cs typeface="B Nazanin" pitchFamily="2" charset="-78"/>
              </a:rPr>
              <a:t>  </a:t>
            </a:r>
            <a:endParaRPr lang="en-US" sz="2700" dirty="0">
              <a:solidFill>
                <a:srgbClr val="0070C0"/>
              </a:solidFill>
              <a:latin typeface="+mn-lt"/>
              <a:ea typeface="+mn-ea"/>
              <a:cs typeface="B Nazanin" pitchFamily="2" charset="-78"/>
            </a:endParaRPr>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46366" y="1676400"/>
            <a:ext cx="8658892"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2295385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13087</TotalTime>
  <Words>2815</Words>
  <Application>Microsoft Office PowerPoint</Application>
  <PresentationFormat>On-screen Show (4:3)</PresentationFormat>
  <Paragraphs>271</Paragraphs>
  <Slides>63</Slides>
  <Notes>0</Notes>
  <HiddenSlides>2</HiddenSlides>
  <MMClips>0</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63</vt:i4>
      </vt:variant>
    </vt:vector>
  </HeadingPairs>
  <TitlesOfParts>
    <vt:vector size="67" baseType="lpstr">
      <vt:lpstr>Concourse</vt:lpstr>
      <vt:lpstr>Equation</vt:lpstr>
      <vt:lpstr>Image</vt:lpstr>
      <vt:lpstr>Worksheet</vt:lpstr>
      <vt:lpstr>تغییرات روزانه دما </vt:lpstr>
      <vt:lpstr>PowerPoint Presentation</vt:lpstr>
      <vt:lpstr>تغییرات سالانه دما </vt:lpstr>
      <vt:lpstr>PowerPoint Presentation</vt:lpstr>
      <vt:lpstr>PowerPoint Presentation</vt:lpstr>
      <vt:lpstr>PowerPoint Presentation</vt:lpstr>
      <vt:lpstr>PowerPoint Presentation</vt:lpstr>
      <vt:lpstr>حرکات عمودی هوا و دلایل آن </vt:lpstr>
      <vt:lpstr>ب- صعود هوا به دلیل برخورد با کوه و تپه  نزول هوا به دلیل سردی و سنگینی   </vt:lpstr>
      <vt:lpstr>تاثیر جبهه های (front )هوای سرد </vt:lpstr>
      <vt:lpstr>همگرایی و واگرایی </vt:lpstr>
      <vt:lpstr>تغییرات بی دررو و افتاهنگ بی دررو </vt:lpstr>
      <vt:lpstr>PowerPoint Presentation</vt:lpstr>
      <vt:lpstr>PowerPoint Presentation</vt:lpstr>
      <vt:lpstr>فرآیند تبخیر و میعان </vt:lpstr>
      <vt:lpstr>PowerPoint Presentation</vt:lpstr>
      <vt:lpstr>PowerPoint Presentation</vt:lpstr>
      <vt:lpstr>PowerPoint Presentation</vt:lpstr>
      <vt:lpstr>PowerPoint Presentation</vt:lpstr>
      <vt:lpstr>PowerPoint Presentation</vt:lpstr>
      <vt:lpstr>: نیروی وارد بر واحد سطح Pressure فشار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پدیده برژورن Bergeron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mahdi</dc:creator>
  <cp:lastModifiedBy>Mahdi</cp:lastModifiedBy>
  <cp:revision>176</cp:revision>
  <dcterms:created xsi:type="dcterms:W3CDTF">2015-09-10T09:43:32Z</dcterms:created>
  <dcterms:modified xsi:type="dcterms:W3CDTF">2017-05-09T12:59:11Z</dcterms:modified>
</cp:coreProperties>
</file>