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6"/>
  </p:notesMasterIdLst>
  <p:sldIdLst>
    <p:sldId id="256" r:id="rId2"/>
    <p:sldId id="358" r:id="rId3"/>
    <p:sldId id="286" r:id="rId4"/>
    <p:sldId id="359" r:id="rId5"/>
    <p:sldId id="360" r:id="rId6"/>
    <p:sldId id="361" r:id="rId7"/>
    <p:sldId id="362" r:id="rId8"/>
    <p:sldId id="363" r:id="rId9"/>
    <p:sldId id="364" r:id="rId10"/>
    <p:sldId id="370" r:id="rId11"/>
    <p:sldId id="365" r:id="rId12"/>
    <p:sldId id="366" r:id="rId13"/>
    <p:sldId id="367" r:id="rId14"/>
    <p:sldId id="368" r:id="rId15"/>
    <p:sldId id="369" r:id="rId16"/>
    <p:sldId id="371" r:id="rId17"/>
    <p:sldId id="372" r:id="rId18"/>
    <p:sldId id="373" r:id="rId19"/>
    <p:sldId id="374" r:id="rId20"/>
    <p:sldId id="376" r:id="rId21"/>
    <p:sldId id="377" r:id="rId22"/>
    <p:sldId id="378" r:id="rId23"/>
    <p:sldId id="379" r:id="rId24"/>
    <p:sldId id="282" r:id="rId25"/>
  </p:sldIdLst>
  <p:sldSz cx="12192000" cy="6858000"/>
  <p:notesSz cx="7315200" cy="96012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3366FF"/>
    <a:srgbClr val="DF41CC"/>
    <a:srgbClr val="70F03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38" autoAdjust="0"/>
    <p:restoredTop sz="94660"/>
  </p:normalViewPr>
  <p:slideViewPr>
    <p:cSldViewPr snapToGrid="0">
      <p:cViewPr varScale="1">
        <p:scale>
          <a:sx n="65" d="100"/>
          <a:sy n="65" d="100"/>
        </p:scale>
        <p:origin x="78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61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7935E221-91A7-4BBE-9A0E-C571B92DBE6B}" type="datetimeFigureOut">
              <a:rPr lang="en-US" smtClean="0"/>
              <a:t>3/31/2021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C7024FBD-1A93-4C9B-AA79-BF2D26BE6F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013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24FBD-1A93-4C9B-AA79-BF2D26BE6F80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427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AD334-13B5-4DFC-A23F-B62E042A78BE}" type="datetime1">
              <a:rPr lang="en-US" smtClean="0"/>
              <a:t>3/31/2021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764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3D618-F6F2-49B5-934B-12B6A17551A8}" type="datetime1">
              <a:rPr lang="en-US" smtClean="0"/>
              <a:t>3/31/2021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453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E5151-1677-442F-9A29-4241B96991D1}" type="datetime1">
              <a:rPr lang="en-US" smtClean="0"/>
              <a:t>3/31/2021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414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00D4A-C1BB-4DBE-BF91-43F3F2D53D7E}" type="datetime1">
              <a:rPr lang="en-US" smtClean="0"/>
              <a:t>3/31/2021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424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14CBE-0960-4E27-B684-DDBA3AEE2575}" type="datetime1">
              <a:rPr lang="en-US" smtClean="0"/>
              <a:t>3/31/2021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488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02F9B-BD6C-43B4-BA04-0914EAD34256}" type="datetime1">
              <a:rPr lang="en-US" smtClean="0"/>
              <a:t>3/31/2021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865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AFF36-3236-4FC1-B55F-FAFA820431C2}" type="datetime1">
              <a:rPr lang="en-US" smtClean="0"/>
              <a:t>3/31/2021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59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86047-E0C3-44A1-B57A-56430BAD3E6A}" type="datetime1">
              <a:rPr lang="en-US" smtClean="0"/>
              <a:t>3/31/2021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794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A6BAE-2335-44CE-9E5F-690C4CC0B863}" type="datetime1">
              <a:rPr lang="en-US" smtClean="0"/>
              <a:t>3/31/2021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26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6B7E6-69A7-45DC-986B-045255D817F0}" type="datetime1">
              <a:rPr lang="en-US" smtClean="0"/>
              <a:t>3/31/2021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559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AAF17-E5F1-4D1D-829B-1863166D0046}" type="datetime1">
              <a:rPr lang="en-US" smtClean="0"/>
              <a:t>3/31/2021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778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AA709A-68BE-4CAA-A9E9-E9E41FCA7FED}" type="datetime1">
              <a:rPr lang="en-US" smtClean="0"/>
              <a:t>3/31/2021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427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g"/><Relationship Id="rId4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jpeg"/><Relationship Id="rId4" Type="http://schemas.openxmlformats.org/officeDocument/2006/relationships/image" Target="../media/image41.jpeg"/><Relationship Id="rId9" Type="http://schemas.openxmlformats.org/officeDocument/2006/relationships/image" Target="../media/image4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70F030"/>
            </a:gs>
            <a:gs pos="100000">
              <a:schemeClr val="accent4">
                <a:lumMod val="0"/>
                <a:lumOff val="100000"/>
              </a:schemeClr>
            </a:gs>
            <a:gs pos="100000">
              <a:schemeClr val="accent4">
                <a:lumMod val="10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593D9-4DBA-4BDF-A9FD-4A74D74593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29039"/>
            <a:ext cx="9144000" cy="1542321"/>
          </a:xfrm>
        </p:spPr>
        <p:txBody>
          <a:bodyPr>
            <a:normAutofit/>
          </a:bodyPr>
          <a:lstStyle/>
          <a:p>
            <a:r>
              <a:rPr lang="fa-IR" dirty="0">
                <a:cs typeface="B Titr" panose="00000700000000000000" pitchFamily="2" charset="-78"/>
              </a:rPr>
              <a:t>مکانیک سیالات 2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7F67D8-14BA-4D5C-A6EA-C54E863D19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02080" y="2563319"/>
            <a:ext cx="9387840" cy="3822241"/>
          </a:xfrm>
        </p:spPr>
        <p:txBody>
          <a:bodyPr>
            <a:normAutofit/>
          </a:bodyPr>
          <a:lstStyle/>
          <a:p>
            <a:r>
              <a:rPr lang="fa-IR" dirty="0">
                <a:cs typeface="B Titr" panose="00000700000000000000" pitchFamily="2" charset="-78"/>
              </a:rPr>
              <a:t>دانشگاه صنعتی شاهرود</a:t>
            </a:r>
          </a:p>
          <a:p>
            <a:r>
              <a:rPr lang="fa-IR" dirty="0">
                <a:cs typeface="B Titr" panose="00000700000000000000" pitchFamily="2" charset="-78"/>
              </a:rPr>
              <a:t>دانشکده مهندسی مکانیک</a:t>
            </a:r>
          </a:p>
          <a:p>
            <a:endParaRPr lang="fa-IR" dirty="0">
              <a:cs typeface="B Titr" panose="00000700000000000000" pitchFamily="2" charset="-78"/>
            </a:endParaRPr>
          </a:p>
          <a:p>
            <a:r>
              <a:rPr lang="fa-IR" sz="2800" dirty="0">
                <a:cs typeface="B Titr" panose="00000700000000000000" pitchFamily="2" charset="-78"/>
              </a:rPr>
              <a:t>فصل چهارم: معادلات دیفرانسیل حاکم بر جریان سیالات</a:t>
            </a:r>
          </a:p>
          <a:p>
            <a:r>
              <a:rPr lang="fa-IR" sz="2800" dirty="0">
                <a:cs typeface="B Titr" panose="00000700000000000000" pitchFamily="2" charset="-78"/>
              </a:rPr>
              <a:t>بخش اول: سینماتیک جریان سیالات</a:t>
            </a:r>
          </a:p>
          <a:p>
            <a:endParaRPr lang="fa-IR" sz="2800" dirty="0">
              <a:cs typeface="B Titr" panose="00000700000000000000" pitchFamily="2" charset="-78"/>
            </a:endParaRPr>
          </a:p>
          <a:p>
            <a:r>
              <a:rPr lang="fa-IR" dirty="0">
                <a:cs typeface="B Titr" panose="00000700000000000000" pitchFamily="2" charset="-78"/>
              </a:rPr>
              <a:t>کلاس درس دکتر نوروزی</a:t>
            </a:r>
          </a:p>
          <a:p>
            <a:r>
              <a:rPr lang="fa-IR" dirty="0">
                <a:cs typeface="B Titr" panose="00000700000000000000" pitchFamily="2" charset="-78"/>
              </a:rPr>
              <a:t>فروردین 1400</a:t>
            </a:r>
            <a:endParaRPr lang="en-US" dirty="0">
              <a:cs typeface="B Titr" panose="00000700000000000000" pitchFamily="2" charset="-78"/>
            </a:endParaRPr>
          </a:p>
        </p:txBody>
      </p:sp>
      <p:pic>
        <p:nvPicPr>
          <p:cNvPr id="18434" name="Picture 2" descr="نتیجه تصویری برای Fluid Mechanics White">
            <a:extLst>
              <a:ext uri="{FF2B5EF4-FFF2-40B4-BE49-F238E27FC236}">
                <a16:creationId xmlns:a16="http://schemas.microsoft.com/office/drawing/2014/main" id="{B140B32B-0624-4514-9D76-436F61C4C7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142874"/>
            <a:ext cx="2476500" cy="291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نتیجه تصویری برای لوگو دانشگاه صنعتی شاهرود">
            <a:extLst>
              <a:ext uri="{FF2B5EF4-FFF2-40B4-BE49-F238E27FC236}">
                <a16:creationId xmlns:a16="http://schemas.microsoft.com/office/drawing/2014/main" id="{66DAB097-6C63-4843-A29B-BE88906534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8912" y="596999"/>
            <a:ext cx="2627338" cy="1966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19751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79E53C0-D2AB-4DD1-AD65-02FFD9F8CF4A}"/>
              </a:ext>
            </a:extLst>
          </p:cNvPr>
          <p:cNvGrpSpPr/>
          <p:nvPr/>
        </p:nvGrpSpPr>
        <p:grpSpPr>
          <a:xfrm>
            <a:off x="742382" y="1452508"/>
            <a:ext cx="2783839" cy="2956318"/>
            <a:chOff x="502749" y="1500650"/>
            <a:chExt cx="2783839" cy="2956318"/>
          </a:xfrm>
        </p:grpSpPr>
        <p:pic>
          <p:nvPicPr>
            <p:cNvPr id="6" name="Picture 2">
              <a:extLst>
                <a:ext uri="{FF2B5EF4-FFF2-40B4-BE49-F238E27FC236}">
                  <a16:creationId xmlns:a16="http://schemas.microsoft.com/office/drawing/2014/main" id="{CB7D2145-648E-47CB-ADFB-B38E6C07619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1420" y="1500650"/>
              <a:ext cx="2095500" cy="2543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D47545F-4895-4D4F-949D-3D3C99981268}"/>
                </a:ext>
              </a:extLst>
            </p:cNvPr>
            <p:cNvSpPr/>
            <p:nvPr/>
          </p:nvSpPr>
          <p:spPr>
            <a:xfrm>
              <a:off x="502749" y="4087636"/>
              <a:ext cx="27838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0000"/>
                  </a:solidFill>
                  <a:latin typeface="Arial" panose="020B0604020202020204" pitchFamily="34" charset="0"/>
                </a:rPr>
                <a:t>Brook Taylor (1685-1731)</a:t>
              </a:r>
              <a:endParaRPr lang="en-US" dirty="0"/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CC1F4197-0B80-4FF0-8913-F0FCCA828C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6992" y="383256"/>
            <a:ext cx="7292626" cy="6091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8136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7" descr="نتیجه تصویری برای shear deformation">
            <a:extLst>
              <a:ext uri="{FF2B5EF4-FFF2-40B4-BE49-F238E27FC236}">
                <a16:creationId xmlns:a16="http://schemas.microsoft.com/office/drawing/2014/main" id="{F165901B-D138-4CD8-9601-67AE244770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653" y="4163580"/>
            <a:ext cx="3186063" cy="1960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7" descr="C:\Users\mnorouzi\Desktop\6.jpg">
            <a:extLst>
              <a:ext uri="{FF2B5EF4-FFF2-40B4-BE49-F238E27FC236}">
                <a16:creationId xmlns:a16="http://schemas.microsoft.com/office/drawing/2014/main" id="{17C45C09-1895-4149-A462-AE7ED29B65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0334" y="4035244"/>
            <a:ext cx="6167891" cy="1960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89421D5A-F992-43AC-9C64-8E27C1F7AEA2}"/>
              </a:ext>
            </a:extLst>
          </p:cNvPr>
          <p:cNvSpPr/>
          <p:nvPr/>
        </p:nvSpPr>
        <p:spPr>
          <a:xfrm>
            <a:off x="6497053" y="6079014"/>
            <a:ext cx="4170947" cy="399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07000"/>
              </a:lnSpc>
              <a:spcAft>
                <a:spcPts val="800"/>
              </a:spcAft>
            </a:pP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Simple Shear Flow (Couette Flow)</a:t>
            </a:r>
            <a:endParaRPr lang="en-US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7878FA0-339D-46A4-A605-F846CAF1C2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325" y="379581"/>
            <a:ext cx="11027350" cy="2936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8650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F3DE2C7-3023-48F1-9755-4912D69B89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5861" y="5181600"/>
            <a:ext cx="3391673" cy="16764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DB6DBD67-278D-4ACE-AA8C-D769179FDAA1}"/>
              </a:ext>
            </a:extLst>
          </p:cNvPr>
          <p:cNvSpPr/>
          <p:nvPr/>
        </p:nvSpPr>
        <p:spPr>
          <a:xfrm>
            <a:off x="274320" y="5991986"/>
            <a:ext cx="1931541" cy="728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>
              <a:lnSpc>
                <a:spcPct val="107000"/>
              </a:lnSpc>
              <a:spcAft>
                <a:spcPts val="800"/>
              </a:spcAft>
            </a:pPr>
            <a:r>
              <a:rPr lang="en-US" sz="2000" dirty="0">
                <a:solidFill>
                  <a:srgbClr val="0066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Example of 2D Flow: Step Flow</a:t>
            </a:r>
            <a:endParaRPr lang="en-US" sz="2000" dirty="0">
              <a:solidFill>
                <a:srgbClr val="0066FF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27C591E-6033-49BE-991A-F613DD696C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8747" y="209941"/>
            <a:ext cx="5818934" cy="614640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5AC5F31-EE2D-4063-AADF-795D6B543C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21" y="137288"/>
            <a:ext cx="5989652" cy="4861432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CBCA3627-B344-48FD-B223-99BDD5AB416A}"/>
              </a:ext>
            </a:extLst>
          </p:cNvPr>
          <p:cNvSpPr/>
          <p:nvPr/>
        </p:nvSpPr>
        <p:spPr>
          <a:xfrm>
            <a:off x="2229243" y="4154860"/>
            <a:ext cx="3747585" cy="399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>
              <a:lnSpc>
                <a:spcPct val="107000"/>
              </a:lnSpc>
              <a:spcAft>
                <a:spcPts val="800"/>
              </a:spcAft>
            </a:pPr>
            <a:r>
              <a:rPr lang="en-US" sz="2000" dirty="0">
                <a:solidFill>
                  <a:srgbClr val="DF41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Shear Deformation of 2D-Flow </a:t>
            </a:r>
            <a:endParaRPr lang="en-US" sz="2000" dirty="0">
              <a:solidFill>
                <a:srgbClr val="DF41CC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5188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97E10A8-DAF4-4276-ABF1-14FD09CEC9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479" y="136526"/>
            <a:ext cx="11359041" cy="1825793"/>
          </a:xfrm>
          <a:prstGeom prst="rect">
            <a:avLst/>
          </a:prstGeom>
        </p:spPr>
      </p:pic>
      <p:pic>
        <p:nvPicPr>
          <p:cNvPr id="4" name="Picture 14" descr="نتیجه تصویری برای type of shear deformation">
            <a:extLst>
              <a:ext uri="{FF2B5EF4-FFF2-40B4-BE49-F238E27FC236}">
                <a16:creationId xmlns:a16="http://schemas.microsoft.com/office/drawing/2014/main" id="{42EA918E-5F84-4523-989C-39BC6D5B17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558" y="2084714"/>
            <a:ext cx="4297637" cy="4420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D52C28E-EFAD-40B6-9049-6F2FCAD39C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4105" y="1988241"/>
            <a:ext cx="6401415" cy="4489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43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0" name="Picture 4">
            <a:extLst>
              <a:ext uri="{FF2B5EF4-FFF2-40B4-BE49-F238E27FC236}">
                <a16:creationId xmlns:a16="http://schemas.microsoft.com/office/drawing/2014/main" id="{F70AA041-2803-4DA5-BEDD-A3040B96B35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0570" y="3199883"/>
            <a:ext cx="3561347" cy="2671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36F6A8A-2BCB-4AB5-B468-243FBF998D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0484" y="554954"/>
            <a:ext cx="5441521" cy="234624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C3AF661-10BE-48C3-9DCA-9C5EA78ECEB6}"/>
              </a:ext>
            </a:extLst>
          </p:cNvPr>
          <p:cNvSpPr/>
          <p:nvPr/>
        </p:nvSpPr>
        <p:spPr>
          <a:xfrm>
            <a:off x="7663488" y="6163311"/>
            <a:ext cx="22191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rigid-body vortex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05B10380-0DF9-4CDA-883D-2C41392EFC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0140" y="2504333"/>
            <a:ext cx="4496440" cy="3658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3CD62D4-F279-4E41-ADF1-83733C9365C2}"/>
              </a:ext>
            </a:extLst>
          </p:cNvPr>
          <p:cNvSpPr/>
          <p:nvPr/>
        </p:nvSpPr>
        <p:spPr>
          <a:xfrm>
            <a:off x="152400" y="6303046"/>
            <a:ext cx="65102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Vortex created by the passage of an aircraft wing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F96025C-20D4-414E-AAF6-27961D08A48B}"/>
              </a:ext>
            </a:extLst>
          </p:cNvPr>
          <p:cNvGrpSpPr/>
          <p:nvPr/>
        </p:nvGrpSpPr>
        <p:grpSpPr>
          <a:xfrm>
            <a:off x="1381455" y="276596"/>
            <a:ext cx="4001963" cy="1936020"/>
            <a:chOff x="1413561" y="398516"/>
            <a:chExt cx="4001963" cy="1936020"/>
          </a:xfrm>
        </p:grpSpPr>
        <p:pic>
          <p:nvPicPr>
            <p:cNvPr id="2" name="Picture 2">
              <a:extLst>
                <a:ext uri="{FF2B5EF4-FFF2-40B4-BE49-F238E27FC236}">
                  <a16:creationId xmlns:a16="http://schemas.microsoft.com/office/drawing/2014/main" id="{4B4CC0AA-04FA-49E0-A654-5B454882365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13561" y="398516"/>
              <a:ext cx="4001963" cy="15359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4A8F00A3-75FB-4251-809C-416308218637}"/>
                </a:ext>
              </a:extLst>
            </p:cNvPr>
            <p:cNvSpPr/>
            <p:nvPr/>
          </p:nvSpPr>
          <p:spPr>
            <a:xfrm>
              <a:off x="1494302" y="1934426"/>
              <a:ext cx="384047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000" dirty="0">
                  <a:solidFill>
                    <a:srgbClr val="22222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Irrotational and rotational motion</a:t>
              </a:r>
              <a:endParaRPr 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620970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BF32F55-CFC4-4981-91B4-751C7F16FA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244266"/>
            <a:ext cx="6390104" cy="511208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D3EAD69-971F-4FA0-810D-672F2141DE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7794" y="501651"/>
            <a:ext cx="5550003" cy="5735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0181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17BDA44-0283-4E10-856F-F5EE285897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035" y="68263"/>
            <a:ext cx="11079930" cy="6721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108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45C3AE7-1CD7-4B42-BDB2-B7E4236A51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649" y="535304"/>
            <a:ext cx="11316702" cy="5271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1399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45DF9B2-2722-4CAF-B7A6-AA4909F86B11}"/>
              </a:ext>
            </a:extLst>
          </p:cNvPr>
          <p:cNvGrpSpPr/>
          <p:nvPr/>
        </p:nvGrpSpPr>
        <p:grpSpPr>
          <a:xfrm>
            <a:off x="536389" y="2355777"/>
            <a:ext cx="2646718" cy="3216316"/>
            <a:chOff x="536389" y="2355777"/>
            <a:chExt cx="2646718" cy="3216316"/>
          </a:xfrm>
        </p:grpSpPr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C998F83F-1CDC-4DD6-B1E2-8488732DDC3D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6389" y="2355777"/>
              <a:ext cx="2646718" cy="26467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9F96DC0-5E4C-42FB-9D11-C43F2FE73556}"/>
                </a:ext>
              </a:extLst>
            </p:cNvPr>
            <p:cNvSpPr/>
            <p:nvPr/>
          </p:nvSpPr>
          <p:spPr>
            <a:xfrm>
              <a:off x="750181" y="5171983"/>
              <a:ext cx="221913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dirty="0">
                  <a:solidFill>
                    <a:srgbClr val="22222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 rigid-body vortex</a:t>
              </a:r>
              <a:endParaRPr 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F53CDBA8-0391-450A-8014-175B7F368669}"/>
              </a:ext>
            </a:extLst>
          </p:cNvPr>
          <p:cNvGrpSpPr/>
          <p:nvPr/>
        </p:nvGrpSpPr>
        <p:grpSpPr>
          <a:xfrm>
            <a:off x="3699607" y="2355777"/>
            <a:ext cx="2660461" cy="3216316"/>
            <a:chOff x="3699607" y="2355777"/>
            <a:chExt cx="2660461" cy="3216316"/>
          </a:xfrm>
        </p:grpSpPr>
        <p:pic>
          <p:nvPicPr>
            <p:cNvPr id="1028" name="Picture 4">
              <a:extLst>
                <a:ext uri="{FF2B5EF4-FFF2-40B4-BE49-F238E27FC236}">
                  <a16:creationId xmlns:a16="http://schemas.microsoft.com/office/drawing/2014/main" id="{BA03FBD2-331C-415A-B8BE-B1C2A91EE1AA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13350" y="2355777"/>
              <a:ext cx="2646718" cy="26467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1E4E6C8-D71A-4546-935E-21F9C2924D56}"/>
                </a:ext>
              </a:extLst>
            </p:cNvPr>
            <p:cNvSpPr/>
            <p:nvPr/>
          </p:nvSpPr>
          <p:spPr>
            <a:xfrm>
              <a:off x="3699607" y="5171983"/>
              <a:ext cx="263297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000" dirty="0">
                  <a:solidFill>
                    <a:srgbClr val="22222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Simple shear flow</a:t>
              </a:r>
              <a:endParaRPr 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E461C520-C366-4B2F-85F9-D10C10A667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842" y="478164"/>
            <a:ext cx="11438856" cy="1374109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6906E53E-93FD-4CBD-A3BD-C45F86DC71CC}"/>
              </a:ext>
            </a:extLst>
          </p:cNvPr>
          <p:cNvGrpSpPr/>
          <p:nvPr/>
        </p:nvGrpSpPr>
        <p:grpSpPr>
          <a:xfrm>
            <a:off x="6689609" y="2737725"/>
            <a:ext cx="5213581" cy="2634313"/>
            <a:chOff x="6563329" y="1487833"/>
            <a:chExt cx="5213581" cy="2634313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3BAAEA7B-1A04-476D-8DBC-69024CFDE1C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63329" y="1487833"/>
              <a:ext cx="5213581" cy="2249592"/>
            </a:xfrm>
            <a:prstGeom prst="rect">
              <a:avLst/>
            </a:prstGeom>
          </p:spPr>
        </p:pic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CC8F319-1B6D-4680-B7D7-0EA4AB15C944}"/>
                </a:ext>
              </a:extLst>
            </p:cNvPr>
            <p:cNvSpPr/>
            <p:nvPr/>
          </p:nvSpPr>
          <p:spPr>
            <a:xfrm>
              <a:off x="7924800" y="3722036"/>
              <a:ext cx="27432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000" dirty="0">
                  <a:solidFill>
                    <a:srgbClr val="22222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Boundary layer flow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101460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B5D1FF8-1449-4CBB-99EF-986A9103B4FA}"/>
              </a:ext>
            </a:extLst>
          </p:cNvPr>
          <p:cNvGrpSpPr/>
          <p:nvPr/>
        </p:nvGrpSpPr>
        <p:grpSpPr>
          <a:xfrm>
            <a:off x="532928" y="4575174"/>
            <a:ext cx="2632975" cy="2237541"/>
            <a:chOff x="532928" y="4575174"/>
            <a:chExt cx="2632975" cy="2237541"/>
          </a:xfrm>
        </p:grpSpPr>
        <p:pic>
          <p:nvPicPr>
            <p:cNvPr id="5" name="Picture 8" descr="نتیجه تصویری برای seperation flow example">
              <a:extLst>
                <a:ext uri="{FF2B5EF4-FFF2-40B4-BE49-F238E27FC236}">
                  <a16:creationId xmlns:a16="http://schemas.microsoft.com/office/drawing/2014/main" id="{4E22BBD0-C439-4BF6-B34B-748E736CEAD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8304" y="4575174"/>
              <a:ext cx="2562225" cy="1781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30D7054-5745-4D2D-9018-B8FE72AF6CAD}"/>
                </a:ext>
              </a:extLst>
            </p:cNvPr>
            <p:cNvSpPr/>
            <p:nvPr/>
          </p:nvSpPr>
          <p:spPr>
            <a:xfrm>
              <a:off x="532928" y="6443383"/>
              <a:ext cx="263297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>
                  <a:solidFill>
                    <a:srgbClr val="22222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Flow around the airfoil</a:t>
              </a:r>
              <a:endParaRPr 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C8655314-083A-47FC-BCE8-C681CBFD36DF}"/>
              </a:ext>
            </a:extLst>
          </p:cNvPr>
          <p:cNvGrpSpPr/>
          <p:nvPr/>
        </p:nvGrpSpPr>
        <p:grpSpPr>
          <a:xfrm>
            <a:off x="3704801" y="4508499"/>
            <a:ext cx="2632975" cy="2288759"/>
            <a:chOff x="3463025" y="4508499"/>
            <a:chExt cx="2632975" cy="2288759"/>
          </a:xfrm>
        </p:grpSpPr>
        <p:pic>
          <p:nvPicPr>
            <p:cNvPr id="8" name="Picture 10" descr="نتیجه تصویری برای jet engine">
              <a:extLst>
                <a:ext uri="{FF2B5EF4-FFF2-40B4-BE49-F238E27FC236}">
                  <a16:creationId xmlns:a16="http://schemas.microsoft.com/office/drawing/2014/main" id="{2998A0B8-EEB3-42A6-8624-42C70029D45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5383" y="4508499"/>
              <a:ext cx="2466975" cy="18478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6305874C-B856-4742-9144-B80CA92DE33A}"/>
                </a:ext>
              </a:extLst>
            </p:cNvPr>
            <p:cNvSpPr/>
            <p:nvPr/>
          </p:nvSpPr>
          <p:spPr>
            <a:xfrm>
              <a:off x="3463025" y="6427926"/>
              <a:ext cx="263297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>
                  <a:solidFill>
                    <a:srgbClr val="22222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Flow inside the jet engine</a:t>
              </a:r>
              <a:endParaRPr 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E24F503-92CA-4B9F-B35D-2E5371E2E5F3}"/>
              </a:ext>
            </a:extLst>
          </p:cNvPr>
          <p:cNvGrpSpPr/>
          <p:nvPr/>
        </p:nvGrpSpPr>
        <p:grpSpPr>
          <a:xfrm>
            <a:off x="7068179" y="4379828"/>
            <a:ext cx="5123821" cy="2432887"/>
            <a:chOff x="6915779" y="4364371"/>
            <a:chExt cx="5123821" cy="2432887"/>
          </a:xfrm>
        </p:grpSpPr>
        <p:pic>
          <p:nvPicPr>
            <p:cNvPr id="12" name="Picture 6" descr="نتیجه تصویری برای rotational flows example">
              <a:extLst>
                <a:ext uri="{FF2B5EF4-FFF2-40B4-BE49-F238E27FC236}">
                  <a16:creationId xmlns:a16="http://schemas.microsoft.com/office/drawing/2014/main" id="{EFE80147-96CE-4607-834B-FDA4E0467BD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15779" y="4364371"/>
              <a:ext cx="3248029" cy="24328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BABC02D-FEBC-4318-B581-B559E8D543CA}"/>
                </a:ext>
              </a:extLst>
            </p:cNvPr>
            <p:cNvSpPr/>
            <p:nvPr/>
          </p:nvSpPr>
          <p:spPr>
            <a:xfrm>
              <a:off x="10166814" y="4778739"/>
              <a:ext cx="187278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dirty="0">
                  <a:solidFill>
                    <a:srgbClr val="22222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Hydraulic jump</a:t>
              </a:r>
              <a:endParaRPr 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1A602BF8-0BA0-4B6E-9CB7-B6D4380E828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27646" y="60742"/>
            <a:ext cx="3333750" cy="638175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33C5630F-2EA0-4327-89F5-596F4583997D}"/>
              </a:ext>
            </a:extLst>
          </p:cNvPr>
          <p:cNvGrpSpPr/>
          <p:nvPr/>
        </p:nvGrpSpPr>
        <p:grpSpPr>
          <a:xfrm>
            <a:off x="568304" y="1046272"/>
            <a:ext cx="3985415" cy="3114872"/>
            <a:chOff x="532928" y="770495"/>
            <a:chExt cx="3985415" cy="3114872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9189001B-EDAD-4B14-B0BF-B2C4AD5CC72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2928" y="770495"/>
              <a:ext cx="3985415" cy="2658506"/>
            </a:xfrm>
            <a:prstGeom prst="rect">
              <a:avLst/>
            </a:prstGeom>
          </p:spPr>
        </p:pic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FC0657CB-693F-4B64-AAA5-0E748E7BF26E}"/>
                </a:ext>
              </a:extLst>
            </p:cNvPr>
            <p:cNvSpPr/>
            <p:nvPr/>
          </p:nvSpPr>
          <p:spPr>
            <a:xfrm>
              <a:off x="1209147" y="3516035"/>
              <a:ext cx="263297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>
                  <a:solidFill>
                    <a:srgbClr val="22222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Flow in wind turbine</a:t>
              </a:r>
              <a:endParaRPr lang="en-US" dirty="0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4B2546E4-29B9-4170-9D17-648B2BEDD412}"/>
              </a:ext>
            </a:extLst>
          </p:cNvPr>
          <p:cNvGrpSpPr/>
          <p:nvPr/>
        </p:nvGrpSpPr>
        <p:grpSpPr>
          <a:xfrm>
            <a:off x="4736471" y="934838"/>
            <a:ext cx="5062192" cy="2985429"/>
            <a:chOff x="6063682" y="981385"/>
            <a:chExt cx="5062192" cy="2985429"/>
          </a:xfrm>
        </p:grpSpPr>
        <p:pic>
          <p:nvPicPr>
            <p:cNvPr id="2054" name="Picture 6" descr="نتیجه تصویری برای Rayleigh–Bénard convection">
              <a:extLst>
                <a:ext uri="{FF2B5EF4-FFF2-40B4-BE49-F238E27FC236}">
                  <a16:creationId xmlns:a16="http://schemas.microsoft.com/office/drawing/2014/main" id="{F8054A2E-6DF5-41F5-9172-DA4A954C64E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63682" y="981385"/>
              <a:ext cx="5062192" cy="28612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A071F64-7903-4F3D-925F-45575178783C}"/>
                </a:ext>
              </a:extLst>
            </p:cNvPr>
            <p:cNvSpPr/>
            <p:nvPr/>
          </p:nvSpPr>
          <p:spPr>
            <a:xfrm>
              <a:off x="6833774" y="3566704"/>
              <a:ext cx="352200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dirty="0">
                  <a:solidFill>
                    <a:srgbClr val="22222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Rayleigh–</a:t>
              </a:r>
              <a:r>
                <a:rPr lang="en-US" sz="2000" dirty="0" err="1">
                  <a:solidFill>
                    <a:srgbClr val="22222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Bénard</a:t>
              </a:r>
              <a:r>
                <a:rPr lang="en-US" sz="2000" dirty="0">
                  <a:solidFill>
                    <a:srgbClr val="22222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convection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7C9DADC3-9126-4AB6-9646-3F643BC12043}"/>
              </a:ext>
            </a:extLst>
          </p:cNvPr>
          <p:cNvGrpSpPr/>
          <p:nvPr/>
        </p:nvGrpSpPr>
        <p:grpSpPr>
          <a:xfrm>
            <a:off x="9877445" y="434448"/>
            <a:ext cx="2103777" cy="3549025"/>
            <a:chOff x="9877445" y="434448"/>
            <a:chExt cx="2103777" cy="3549025"/>
          </a:xfrm>
        </p:grpSpPr>
        <p:pic>
          <p:nvPicPr>
            <p:cNvPr id="2056" name="Picture 8" descr="نتیجه تصویری برای smoke flow visualization combustion">
              <a:extLst>
                <a:ext uri="{FF2B5EF4-FFF2-40B4-BE49-F238E27FC236}">
                  <a16:creationId xmlns:a16="http://schemas.microsoft.com/office/drawing/2014/main" id="{2F5A3FFA-4C1E-40B5-B9D8-D17BEBDD1EE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77445" y="434448"/>
              <a:ext cx="2103777" cy="31328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4B8205A-5A2B-4C38-94FE-197DDE4D469D}"/>
                </a:ext>
              </a:extLst>
            </p:cNvPr>
            <p:cNvSpPr/>
            <p:nvPr/>
          </p:nvSpPr>
          <p:spPr>
            <a:xfrm>
              <a:off x="10312242" y="3614141"/>
              <a:ext cx="137014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>
                  <a:solidFill>
                    <a:srgbClr val="22222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Smoke Flow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511770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2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92A5D84-6D0F-4DDA-B9BE-3D2F75B1FF50}"/>
              </a:ext>
            </a:extLst>
          </p:cNvPr>
          <p:cNvGrpSpPr/>
          <p:nvPr/>
        </p:nvGrpSpPr>
        <p:grpSpPr>
          <a:xfrm>
            <a:off x="958862" y="277913"/>
            <a:ext cx="2560462" cy="3201962"/>
            <a:chOff x="1105065" y="391799"/>
            <a:chExt cx="2560462" cy="3201962"/>
          </a:xfrm>
        </p:grpSpPr>
        <p:pic>
          <p:nvPicPr>
            <p:cNvPr id="2050" name="Picture 2">
              <a:extLst>
                <a:ext uri="{FF2B5EF4-FFF2-40B4-BE49-F238E27FC236}">
                  <a16:creationId xmlns:a16="http://schemas.microsoft.com/office/drawing/2014/main" id="{AEA4B799-F7D5-4757-8320-305E3B065A8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2814" y="391799"/>
              <a:ext cx="2276510" cy="25574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6CD669B-7076-4708-BEA8-8C820373F0B2}"/>
                </a:ext>
              </a:extLst>
            </p:cNvPr>
            <p:cNvSpPr/>
            <p:nvPr/>
          </p:nvSpPr>
          <p:spPr>
            <a:xfrm>
              <a:off x="1105065" y="2947430"/>
              <a:ext cx="25604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>
                  <a:solidFill>
                    <a:srgbClr val="222222"/>
                  </a:solidFill>
                  <a:latin typeface="Arial" panose="020B0604020202020204" pitchFamily="34" charset="0"/>
                </a:rPr>
                <a:t>Joseph Luis Lagrange (1736–1813)</a:t>
              </a:r>
              <a:endParaRPr lang="en-US" dirty="0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79909F2-3DBD-45C8-9898-D5676B7CC09A}"/>
              </a:ext>
            </a:extLst>
          </p:cNvPr>
          <p:cNvGrpSpPr/>
          <p:nvPr/>
        </p:nvGrpSpPr>
        <p:grpSpPr>
          <a:xfrm>
            <a:off x="562336" y="3725608"/>
            <a:ext cx="3239744" cy="2929827"/>
            <a:chOff x="761197" y="3683648"/>
            <a:chExt cx="3239744" cy="2929827"/>
          </a:xfrm>
        </p:grpSpPr>
        <p:pic>
          <p:nvPicPr>
            <p:cNvPr id="2052" name="Picture 4" descr="نتیجه تصویری برای LEONARD eULER">
              <a:extLst>
                <a:ext uri="{FF2B5EF4-FFF2-40B4-BE49-F238E27FC236}">
                  <a16:creationId xmlns:a16="http://schemas.microsoft.com/office/drawing/2014/main" id="{FFC0E27E-E385-4394-9A2C-17D57526F74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2814" y="3683648"/>
              <a:ext cx="2276510" cy="22765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E5E90C8-8CAB-467F-A435-5D7061D34C21}"/>
                </a:ext>
              </a:extLst>
            </p:cNvPr>
            <p:cNvSpPr/>
            <p:nvPr/>
          </p:nvSpPr>
          <p:spPr>
            <a:xfrm>
              <a:off x="761197" y="5967144"/>
              <a:ext cx="32397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>
                  <a:solidFill>
                    <a:srgbClr val="222222"/>
                  </a:solidFill>
                  <a:latin typeface="Arial" panose="020B0604020202020204" pitchFamily="34" charset="0"/>
                </a:rPr>
                <a:t>Leonhard Euler</a:t>
              </a:r>
            </a:p>
            <a:p>
              <a:pPr algn="ctr"/>
              <a:r>
                <a:rPr lang="en-US" dirty="0">
                  <a:solidFill>
                    <a:srgbClr val="222222"/>
                  </a:solidFill>
                  <a:latin typeface="Arial" panose="020B0604020202020204" pitchFamily="34" charset="0"/>
                </a:rPr>
                <a:t> (1707–1783)</a:t>
              </a:r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A61769A8-5835-4021-AFD4-FE81408903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4739" y="95350"/>
            <a:ext cx="7038142" cy="6377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860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D8B0C03-E71F-4956-AAD8-80E1D2CD6B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585" y="274955"/>
            <a:ext cx="11288830" cy="5944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4630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7CF2B4A-A9F3-42F1-A2A1-4DB71E8AE844}"/>
              </a:ext>
            </a:extLst>
          </p:cNvPr>
          <p:cNvGrpSpPr/>
          <p:nvPr/>
        </p:nvGrpSpPr>
        <p:grpSpPr>
          <a:xfrm>
            <a:off x="0" y="1601442"/>
            <a:ext cx="7336872" cy="3511458"/>
            <a:chOff x="437197" y="2489200"/>
            <a:chExt cx="7336872" cy="3511458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E4EE1CF4-3FDA-4C4D-B428-5BC89837C3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7197" y="2489200"/>
              <a:ext cx="7336872" cy="244856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297F142A-3169-4174-8E0D-22558CBFFE6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7240" y="4937760"/>
              <a:ext cx="1513522" cy="705095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A9B66D4-0247-480D-9730-B8F3B01F724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50008" y="4937760"/>
              <a:ext cx="1667410" cy="1062745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B2A3EF2A-297D-424B-85B1-80443DCF922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541212" y="4937608"/>
              <a:ext cx="1970532" cy="1063050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677D74A-17BE-4EA8-9365-941527AA67A2}"/>
              </a:ext>
            </a:extLst>
          </p:cNvPr>
          <p:cNvGrpSpPr/>
          <p:nvPr/>
        </p:nvGrpSpPr>
        <p:grpSpPr>
          <a:xfrm>
            <a:off x="2109384" y="1616682"/>
            <a:ext cx="9930216" cy="5241318"/>
            <a:chOff x="2109384" y="1616682"/>
            <a:chExt cx="9930216" cy="5241318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6E3E8284-FF23-47C2-8FAA-E0F4F2FD2AB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52182" y="1616682"/>
              <a:ext cx="4287418" cy="5241318"/>
            </a:xfrm>
            <a:prstGeom prst="rect">
              <a:avLst/>
            </a:prstGeom>
          </p:spPr>
        </p:pic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D437BB4C-237B-475F-B49A-1C8B6942665B}"/>
                </a:ext>
              </a:extLst>
            </p:cNvPr>
            <p:cNvSpPr/>
            <p:nvPr/>
          </p:nvSpPr>
          <p:spPr>
            <a:xfrm>
              <a:off x="2109384" y="5684433"/>
              <a:ext cx="4541673" cy="671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dirty="0">
                  <a:solidFill>
                    <a:srgbClr val="0066FF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Combination of uniform stream, a source and a sink could generate a Rankine oval </a:t>
              </a:r>
              <a:endParaRPr lang="en-US" sz="1400" dirty="0">
                <a:solidFill>
                  <a:srgbClr val="0066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Arrow: Right 14">
              <a:extLst>
                <a:ext uri="{FF2B5EF4-FFF2-40B4-BE49-F238E27FC236}">
                  <a16:creationId xmlns:a16="http://schemas.microsoft.com/office/drawing/2014/main" id="{94CB1F0C-9115-40BF-B4A6-BBF7D0B5D8FD}"/>
                </a:ext>
              </a:extLst>
            </p:cNvPr>
            <p:cNvSpPr/>
            <p:nvPr/>
          </p:nvSpPr>
          <p:spPr>
            <a:xfrm>
              <a:off x="6616907" y="5778075"/>
              <a:ext cx="978408" cy="484632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E75259EF-85F2-44AF-AEA5-06175395F06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84882" y="251071"/>
            <a:ext cx="10309843" cy="872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1813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4307C706-4F15-41FD-B320-0BEF199FDBD6}"/>
              </a:ext>
            </a:extLst>
          </p:cNvPr>
          <p:cNvGrpSpPr/>
          <p:nvPr/>
        </p:nvGrpSpPr>
        <p:grpSpPr>
          <a:xfrm>
            <a:off x="695805" y="2406175"/>
            <a:ext cx="3238500" cy="3824286"/>
            <a:chOff x="819577" y="2271196"/>
            <a:chExt cx="3238500" cy="3824286"/>
          </a:xfrm>
        </p:grpSpPr>
        <p:pic>
          <p:nvPicPr>
            <p:cNvPr id="3074" name="Picture 2">
              <a:extLst>
                <a:ext uri="{FF2B5EF4-FFF2-40B4-BE49-F238E27FC236}">
                  <a16:creationId xmlns:a16="http://schemas.microsoft.com/office/drawing/2014/main" id="{2AEB206B-4456-4472-A533-5988D261428F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9577" y="2271196"/>
              <a:ext cx="3238500" cy="3238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5D2DC14-31A9-4E48-B8EE-B7399F06C6A3}"/>
                </a:ext>
              </a:extLst>
            </p:cNvPr>
            <p:cNvSpPr/>
            <p:nvPr/>
          </p:nvSpPr>
          <p:spPr>
            <a:xfrm>
              <a:off x="1253490" y="5726150"/>
              <a:ext cx="237067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>
                  <a:solidFill>
                    <a:srgbClr val="22222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Irrotational Vortex</a:t>
              </a:r>
              <a:endParaRPr lang="en-US" dirty="0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BD3ACF45-2CE1-4E5D-A962-61CE68C0FFEE}"/>
              </a:ext>
            </a:extLst>
          </p:cNvPr>
          <p:cNvGrpSpPr/>
          <p:nvPr/>
        </p:nvGrpSpPr>
        <p:grpSpPr>
          <a:xfrm>
            <a:off x="4341810" y="2406175"/>
            <a:ext cx="3508375" cy="3824286"/>
            <a:chOff x="4411743" y="2271196"/>
            <a:chExt cx="3508375" cy="3824286"/>
          </a:xfrm>
        </p:grpSpPr>
        <p:pic>
          <p:nvPicPr>
            <p:cNvPr id="3080" name="Picture 8" descr="نتیجه تصویری برای A plughole vortex">
              <a:extLst>
                <a:ext uri="{FF2B5EF4-FFF2-40B4-BE49-F238E27FC236}">
                  <a16:creationId xmlns:a16="http://schemas.microsoft.com/office/drawing/2014/main" id="{99427782-ED67-409E-8626-C35222F721B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11743" y="2271196"/>
              <a:ext cx="3508375" cy="3238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B9B1AD5-3FC8-4E12-874E-C9180B2946F7}"/>
                </a:ext>
              </a:extLst>
            </p:cNvPr>
            <p:cNvSpPr/>
            <p:nvPr/>
          </p:nvSpPr>
          <p:spPr>
            <a:xfrm>
              <a:off x="4980593" y="5726150"/>
              <a:ext cx="237067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>
                  <a:solidFill>
                    <a:srgbClr val="22222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 plughole vortex</a:t>
              </a:r>
              <a:endParaRPr lang="en-US" dirty="0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30078B8-6441-4466-AC98-BE9A9A136FBD}"/>
              </a:ext>
            </a:extLst>
          </p:cNvPr>
          <p:cNvGrpSpPr/>
          <p:nvPr/>
        </p:nvGrpSpPr>
        <p:grpSpPr>
          <a:xfrm>
            <a:off x="8257690" y="2228891"/>
            <a:ext cx="3145214" cy="4574618"/>
            <a:chOff x="8257690" y="2228891"/>
            <a:chExt cx="3145214" cy="4574618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8CFC737-273F-4B01-8AB9-E0C9F8A4E390}"/>
                </a:ext>
              </a:extLst>
            </p:cNvPr>
            <p:cNvSpPr/>
            <p:nvPr/>
          </p:nvSpPr>
          <p:spPr>
            <a:xfrm>
              <a:off x="8428002" y="6434177"/>
              <a:ext cx="280458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>
                  <a:solidFill>
                    <a:srgbClr val="22222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Image of a tornado</a:t>
              </a:r>
              <a:endParaRPr lang="en-US" dirty="0"/>
            </a:p>
          </p:txBody>
        </p:sp>
        <p:pic>
          <p:nvPicPr>
            <p:cNvPr id="3082" name="Picture 10" descr="نتیجه تصویری برای tornado">
              <a:extLst>
                <a:ext uri="{FF2B5EF4-FFF2-40B4-BE49-F238E27FC236}">
                  <a16:creationId xmlns:a16="http://schemas.microsoft.com/office/drawing/2014/main" id="{A348C745-9642-4ED0-A3FA-ADE0F48CC60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57690" y="2228891"/>
              <a:ext cx="3145214" cy="41936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34F3DFDC-304F-4673-A15F-8388AF2551C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7938" y="199766"/>
            <a:ext cx="10876117" cy="1747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5425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0386B9F-8943-4293-A3F0-9CDFD86BD9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836" y="423544"/>
            <a:ext cx="11330328" cy="556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3870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نتیجه تصویری برای thank you end of presentation">
            <a:extLst>
              <a:ext uri="{FF2B5EF4-FFF2-40B4-BE49-F238E27FC236}">
                <a16:creationId xmlns:a16="http://schemas.microsoft.com/office/drawing/2014/main" id="{01F64F7C-FD6A-467C-9D7B-D0C6492191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997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AE6DB16-3F11-479F-924E-E8EDC3CB3D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3132" y="62483"/>
            <a:ext cx="8676468" cy="6658991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27928CC4-4BC5-40F8-9E1C-FE97BB2DCC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96" y="883404"/>
            <a:ext cx="3282836" cy="2991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3378D4D-97C8-40BD-8E4C-01454D6DBF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" y="4778432"/>
            <a:ext cx="2993755" cy="1760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9379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0A81CAE-C28E-4F5F-8950-064F63D430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541" y="152400"/>
            <a:ext cx="11608917" cy="6553200"/>
          </a:xfrm>
          <a:prstGeom prst="rect">
            <a:avLst/>
          </a:prstGeom>
        </p:spPr>
      </p:pic>
      <p:sp>
        <p:nvSpPr>
          <p:cNvPr id="6" name="Arrow: Left 5">
            <a:extLst>
              <a:ext uri="{FF2B5EF4-FFF2-40B4-BE49-F238E27FC236}">
                <a16:creationId xmlns:a16="http://schemas.microsoft.com/office/drawing/2014/main" id="{3F32227D-AC3E-405B-99F7-8074F933C8BB}"/>
              </a:ext>
            </a:extLst>
          </p:cNvPr>
          <p:cNvSpPr/>
          <p:nvPr/>
        </p:nvSpPr>
        <p:spPr>
          <a:xfrm>
            <a:off x="5606795" y="5196840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40763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AF9EC76-8451-4EF4-BE49-1E2A86D60C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845" y="0"/>
            <a:ext cx="11265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0474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6FB36E2-BEC0-4357-96A2-80A715E885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5319" y="0"/>
            <a:ext cx="942136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7849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58142EC9-1A95-43AE-9800-86D1B45C43BC}"/>
              </a:ext>
            </a:extLst>
          </p:cNvPr>
          <p:cNvGrpSpPr/>
          <p:nvPr/>
        </p:nvGrpSpPr>
        <p:grpSpPr>
          <a:xfrm>
            <a:off x="403379" y="560513"/>
            <a:ext cx="2209880" cy="5782945"/>
            <a:chOff x="563800" y="573404"/>
            <a:chExt cx="2209880" cy="5782945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45F1B2E6-A481-4895-BF85-2FCF3A4FE15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3800" y="573404"/>
              <a:ext cx="2209880" cy="2656917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55381E53-658A-49D7-815C-DC0EFE0F6BB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2882" y="3680450"/>
              <a:ext cx="1971715" cy="2675899"/>
            </a:xfrm>
            <a:prstGeom prst="rect">
              <a:avLst/>
            </a:prstGeom>
          </p:spPr>
        </p:pic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1F6983FE-5903-4114-9B40-A67F1FB4E5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9933" y="560513"/>
            <a:ext cx="9055323" cy="5651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7536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1DB8D79-A5EA-46F0-B217-3A12166638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2867" y="0"/>
            <a:ext cx="101262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3006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CCF4D48-5D60-4012-8648-25CA88CC3B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0"/>
            <a:ext cx="82296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0659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2722</TotalTime>
  <Words>158</Words>
  <Application>Microsoft Office PowerPoint</Application>
  <PresentationFormat>Widescreen</PresentationFormat>
  <Paragraphs>55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Arial</vt:lpstr>
      <vt:lpstr>Calibri</vt:lpstr>
      <vt:lpstr>Calibri Light</vt:lpstr>
      <vt:lpstr>Times New Roman</vt:lpstr>
      <vt:lpstr>Office Theme</vt:lpstr>
      <vt:lpstr>مکانیک سیالات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مکانیک سیالات 2</dc:title>
  <dc:creator>-</dc:creator>
  <cp:lastModifiedBy>Mahmood Norouzi</cp:lastModifiedBy>
  <cp:revision>138</cp:revision>
  <cp:lastPrinted>2020-03-04T16:57:11Z</cp:lastPrinted>
  <dcterms:created xsi:type="dcterms:W3CDTF">2020-03-03T09:30:57Z</dcterms:created>
  <dcterms:modified xsi:type="dcterms:W3CDTF">2021-03-31T19:26:57Z</dcterms:modified>
</cp:coreProperties>
</file>