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4"/>
  </p:notesMasterIdLst>
  <p:sldIdLst>
    <p:sldId id="256" r:id="rId2"/>
    <p:sldId id="404" r:id="rId3"/>
    <p:sldId id="405" r:id="rId4"/>
    <p:sldId id="406" r:id="rId5"/>
    <p:sldId id="407" r:id="rId6"/>
    <p:sldId id="408" r:id="rId7"/>
    <p:sldId id="409" r:id="rId8"/>
    <p:sldId id="410" r:id="rId9"/>
    <p:sldId id="411" r:id="rId10"/>
    <p:sldId id="412" r:id="rId11"/>
    <p:sldId id="413" r:id="rId12"/>
    <p:sldId id="414" r:id="rId13"/>
    <p:sldId id="415" r:id="rId14"/>
    <p:sldId id="416" r:id="rId15"/>
    <p:sldId id="417" r:id="rId16"/>
    <p:sldId id="418" r:id="rId17"/>
    <p:sldId id="419" r:id="rId18"/>
    <p:sldId id="420" r:id="rId19"/>
    <p:sldId id="421" r:id="rId20"/>
    <p:sldId id="422" r:id="rId21"/>
    <p:sldId id="423" r:id="rId22"/>
    <p:sldId id="424" r:id="rId23"/>
    <p:sldId id="425" r:id="rId24"/>
    <p:sldId id="426" r:id="rId25"/>
    <p:sldId id="428" r:id="rId26"/>
    <p:sldId id="427" r:id="rId27"/>
    <p:sldId id="429" r:id="rId28"/>
    <p:sldId id="430" r:id="rId29"/>
    <p:sldId id="431" r:id="rId30"/>
    <p:sldId id="432" r:id="rId31"/>
    <p:sldId id="433" r:id="rId32"/>
    <p:sldId id="282" r:id="rId33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993366"/>
    <a:srgbClr val="9966FF"/>
    <a:srgbClr val="00FFFF"/>
    <a:srgbClr val="3366FF"/>
    <a:srgbClr val="777777"/>
    <a:srgbClr val="FF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6/9/2020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6/9/2020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rgbClr val="FF9966"/>
            </a:gs>
            <a:gs pos="5000">
              <a:schemeClr val="bg1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2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سوم از مباحث فصل ششم:</a:t>
            </a:r>
          </a:p>
          <a:p>
            <a:r>
              <a:rPr lang="fa-IR" sz="3200" dirty="0">
                <a:cs typeface="B Titr" panose="00000700000000000000" pitchFamily="2" charset="-78"/>
              </a:rPr>
              <a:t>جریان های داخلی- اندازه گیری دبی و سرعت جریان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خرداد 99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نتیجه تصویری برای Fluid Mechanics White">
            <a:extLst>
              <a:ext uri="{FF2B5EF4-FFF2-40B4-BE49-F238E27FC236}">
                <a16:creationId xmlns:a16="http://schemas.microsoft.com/office/drawing/2014/main" id="{A1310271-41C3-47DA-B483-33CFA9BFB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4"/>
            <a:ext cx="2476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387028" y="6492875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545F5E-4FE5-43AA-ADDB-D020D142CE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50" y="685471"/>
            <a:ext cx="5450880" cy="548705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889A585-934C-48FA-8340-0D0AE2EC15E5}"/>
              </a:ext>
            </a:extLst>
          </p:cNvPr>
          <p:cNvGrpSpPr/>
          <p:nvPr/>
        </p:nvGrpSpPr>
        <p:grpSpPr>
          <a:xfrm>
            <a:off x="360470" y="685471"/>
            <a:ext cx="5619215" cy="5584538"/>
            <a:chOff x="360470" y="685471"/>
            <a:chExt cx="5619215" cy="558453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87FA614-23F0-462D-90EC-4953FC2800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470" y="685471"/>
              <a:ext cx="5619215" cy="461995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901D265-789C-4E5D-9D1E-6CFC65346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99905" y="5665059"/>
              <a:ext cx="3298219" cy="604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3173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BC085D-61F9-4DFB-866D-BD3ABFBD7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252" y="234069"/>
            <a:ext cx="10105496" cy="638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67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E2E71E3-ADE6-4137-9C42-71211BB98BA3}"/>
              </a:ext>
            </a:extLst>
          </p:cNvPr>
          <p:cNvGrpSpPr/>
          <p:nvPr/>
        </p:nvGrpSpPr>
        <p:grpSpPr>
          <a:xfrm>
            <a:off x="804441" y="27477"/>
            <a:ext cx="10987115" cy="6830523"/>
            <a:chOff x="804441" y="27477"/>
            <a:chExt cx="10987115" cy="683052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695AD66-606D-4960-A180-75F10FDAA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02072" y="27477"/>
              <a:ext cx="4789484" cy="6830523"/>
            </a:xfrm>
            <a:prstGeom prst="rect">
              <a:avLst/>
            </a:prstGeom>
          </p:spPr>
        </p:pic>
        <p:pic>
          <p:nvPicPr>
            <p:cNvPr id="4098" name="Picture 2" descr="Georg Fischer 807 Series Rotameter | Rotameters | Instrumart">
              <a:extLst>
                <a:ext uri="{FF2B5EF4-FFF2-40B4-BE49-F238E27FC236}">
                  <a16:creationId xmlns:a16="http://schemas.microsoft.com/office/drawing/2014/main" id="{536BA254-EB51-4246-AAD6-280C67DC72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6026" y="735904"/>
              <a:ext cx="2045162" cy="5413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LZS 80 pastic tube series rotameter flow meter flowmeter Tools ...">
              <a:extLst>
                <a:ext uri="{FF2B5EF4-FFF2-40B4-BE49-F238E27FC236}">
                  <a16:creationId xmlns:a16="http://schemas.microsoft.com/office/drawing/2014/main" id="{DE139BA2-4F1C-4A09-8FB2-DECE14F217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441" y="2406616"/>
              <a:ext cx="3633409" cy="3617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66DDE66-D522-450F-B1A1-AD48D491E651}"/>
                </a:ext>
              </a:extLst>
            </p:cNvPr>
            <p:cNvSpPr/>
            <p:nvPr/>
          </p:nvSpPr>
          <p:spPr>
            <a:xfrm>
              <a:off x="2084780" y="735904"/>
              <a:ext cx="107273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a-IR" sz="2800" b="1" dirty="0">
                  <a:cs typeface="B Nazanin" panose="00000400000000000000" pitchFamily="2" charset="-78"/>
                </a:rPr>
                <a:t>روتامتر</a:t>
              </a:r>
              <a:endParaRPr 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9677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420388" y="6376134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B83FD4-EABB-48BA-9302-43495CF43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8911" y="202564"/>
            <a:ext cx="5158444" cy="63866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26D7953-65D6-4422-B618-6923D3D4E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1200538"/>
            <a:ext cx="59531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141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BD0B2D-5992-4A31-9EA0-9FE2E1813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086" y="202565"/>
            <a:ext cx="11081828" cy="20992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3354B9-E93F-4517-8E55-152BB7BC91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535" y="2672748"/>
            <a:ext cx="9773389" cy="398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649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14E1205-6744-4DB5-8BA0-F9F29452801A}"/>
              </a:ext>
            </a:extLst>
          </p:cNvPr>
          <p:cNvGrpSpPr/>
          <p:nvPr/>
        </p:nvGrpSpPr>
        <p:grpSpPr>
          <a:xfrm>
            <a:off x="173421" y="1574745"/>
            <a:ext cx="11534098" cy="4495800"/>
            <a:chOff x="173421" y="1243669"/>
            <a:chExt cx="11534098" cy="4495800"/>
          </a:xfrm>
        </p:grpSpPr>
        <p:pic>
          <p:nvPicPr>
            <p:cNvPr id="1026" name="Picture 2" descr="Turbine Flow Meters Working Animation - InstrumentationTools">
              <a:extLst>
                <a:ext uri="{FF2B5EF4-FFF2-40B4-BE49-F238E27FC236}">
                  <a16:creationId xmlns:a16="http://schemas.microsoft.com/office/drawing/2014/main" id="{BCF4D778-D76F-41EE-B845-2066BEEFA230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421" y="1243670"/>
              <a:ext cx="6830719" cy="43706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Daniel Series 1500 Turbine Flow Meter">
              <a:extLst>
                <a:ext uri="{FF2B5EF4-FFF2-40B4-BE49-F238E27FC236}">
                  <a16:creationId xmlns:a16="http://schemas.microsoft.com/office/drawing/2014/main" id="{85B2ECA0-E6D7-41A9-A054-F12F95A20F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0719" y="1243669"/>
              <a:ext cx="4876800" cy="4495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08EBFEDA-7823-42B9-B6E7-8166D0F88D35}"/>
              </a:ext>
            </a:extLst>
          </p:cNvPr>
          <p:cNvSpPr/>
          <p:nvPr/>
        </p:nvSpPr>
        <p:spPr>
          <a:xfrm>
            <a:off x="9525596" y="525845"/>
            <a:ext cx="2010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>
                <a:cs typeface="B Nazanin" panose="00000400000000000000" pitchFamily="2" charset="-78"/>
              </a:rPr>
              <a:t>فلومتر توربینی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45628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050" name="Picture 2" descr="Nutating Disc Flow Meters Working Principle - InstrumentationTools">
            <a:extLst>
              <a:ext uri="{FF2B5EF4-FFF2-40B4-BE49-F238E27FC236}">
                <a16:creationId xmlns:a16="http://schemas.microsoft.com/office/drawing/2014/main" id="{9A4B4AC3-E176-4754-976A-5E816A9CB63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44708"/>
            <a:ext cx="5972843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ow Nutating Disk Flow Meter Works? - Instrumentation Interview ...">
            <a:extLst>
              <a:ext uri="{FF2B5EF4-FFF2-40B4-BE49-F238E27FC236}">
                <a16:creationId xmlns:a16="http://schemas.microsoft.com/office/drawing/2014/main" id="{702E6D8E-BC48-4FD2-BD7A-D68E7E72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725" y="2885090"/>
            <a:ext cx="6222607" cy="3255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A3922D5-18B4-4F25-BCD0-894C899E02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618" y="441467"/>
            <a:ext cx="10008764" cy="181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967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37D015-7731-4978-BED2-AB097DC25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16" y="375854"/>
            <a:ext cx="10320367" cy="591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039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448800" y="6492875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B09902-52CC-4AE0-A14D-FE435FA57CB7}"/>
              </a:ext>
            </a:extLst>
          </p:cNvPr>
          <p:cNvGrpSpPr/>
          <p:nvPr/>
        </p:nvGrpSpPr>
        <p:grpSpPr>
          <a:xfrm>
            <a:off x="496016" y="287467"/>
            <a:ext cx="11695984" cy="6283065"/>
            <a:chOff x="496016" y="287467"/>
            <a:chExt cx="11695984" cy="6283065"/>
          </a:xfrm>
        </p:grpSpPr>
        <p:pic>
          <p:nvPicPr>
            <p:cNvPr id="4" name="Picture 2" descr="اصول عملکرد فلومتر ورتکس">
              <a:extLst>
                <a:ext uri="{FF2B5EF4-FFF2-40B4-BE49-F238E27FC236}">
                  <a16:creationId xmlns:a16="http://schemas.microsoft.com/office/drawing/2014/main" id="{17FF2E8D-3DCD-4203-8BF3-968518C12D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016" y="287467"/>
              <a:ext cx="5201812" cy="2713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Excellent Vortex Flowmeter INSERTION Type BATTERY POWERED EX DELTAⅡ">
              <a:extLst>
                <a:ext uri="{FF2B5EF4-FFF2-40B4-BE49-F238E27FC236}">
                  <a16:creationId xmlns:a16="http://schemas.microsoft.com/office/drawing/2014/main" id="{D3D22EF4-E848-481F-800A-D2A54F1096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2442" y="3395866"/>
              <a:ext cx="2326473" cy="31746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Kvf Series Vortex Flowmeter Vortex Meter Vortex Flow Meter - Buy ...">
              <a:extLst>
                <a:ext uri="{FF2B5EF4-FFF2-40B4-BE49-F238E27FC236}">
                  <a16:creationId xmlns:a16="http://schemas.microsoft.com/office/drawing/2014/main" id="{B23E1E8D-AABF-4338-A204-03DEB7333D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0188" y="1250686"/>
              <a:ext cx="5201812" cy="5201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Insertion Vortex Flow Meters for all industries -Sino-Instrument">
              <a:extLst>
                <a:ext uri="{FF2B5EF4-FFF2-40B4-BE49-F238E27FC236}">
                  <a16:creationId xmlns:a16="http://schemas.microsoft.com/office/drawing/2014/main" id="{FA83BC47-E509-4BD9-9EA7-997C287F40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616" y="3513901"/>
              <a:ext cx="3841261" cy="2938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5A91A1D-5871-4628-81C6-979BBF0143A5}"/>
                </a:ext>
              </a:extLst>
            </p:cNvPr>
            <p:cNvSpPr/>
            <p:nvPr/>
          </p:nvSpPr>
          <p:spPr>
            <a:xfrm>
              <a:off x="8344972" y="417632"/>
              <a:ext cx="220765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a-IR" sz="2800" b="1" dirty="0">
                  <a:cs typeface="B Nazanin" panose="00000400000000000000" pitchFamily="2" charset="-78"/>
                </a:rPr>
                <a:t>فلومتر گردابه ای</a:t>
              </a:r>
              <a:endParaRPr 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172040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19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FAE05B-7CFF-4F97-8E17-22F52EAC6AF9}"/>
              </a:ext>
            </a:extLst>
          </p:cNvPr>
          <p:cNvGrpSpPr/>
          <p:nvPr/>
        </p:nvGrpSpPr>
        <p:grpSpPr>
          <a:xfrm>
            <a:off x="269659" y="367697"/>
            <a:ext cx="11505375" cy="2181225"/>
            <a:chOff x="269659" y="367697"/>
            <a:chExt cx="11505375" cy="218122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DCCE740-642D-4E23-8382-5DC6CE0AEC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31309" y="367697"/>
              <a:ext cx="6943725" cy="218122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AC48B07-27ED-46F4-B2C8-32FFCD3490AC}"/>
                </a:ext>
              </a:extLst>
            </p:cNvPr>
            <p:cNvSpPr txBox="1"/>
            <p:nvPr/>
          </p:nvSpPr>
          <p:spPr>
            <a:xfrm>
              <a:off x="269659" y="1095192"/>
              <a:ext cx="29008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cs typeface="B Nazanin" panose="00000400000000000000" pitchFamily="2" charset="-78"/>
                </a:rPr>
                <a:t>اندازه گیری فرکانس نوسانات از طریق امواج اولتراسونیک</a:t>
              </a:r>
              <a:endParaRPr lang="en-US" sz="2400" dirty="0">
                <a:cs typeface="B Nazanin" panose="00000400000000000000" pitchFamily="2" charset="-78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F98702C3-762B-468F-80D2-89251B2EE63C}"/>
                </a:ext>
              </a:extLst>
            </p:cNvPr>
            <p:cNvCxnSpPr>
              <a:cxnSpLocks/>
            </p:cNvCxnSpPr>
            <p:nvPr/>
          </p:nvCxnSpPr>
          <p:spPr>
            <a:xfrm>
              <a:off x="3297974" y="1458309"/>
              <a:ext cx="1229421" cy="0"/>
            </a:xfrm>
            <a:prstGeom prst="straightConnector1">
              <a:avLst/>
            </a:prstGeom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A4A7A49-3A24-401A-94F4-669E0901387B}"/>
              </a:ext>
            </a:extLst>
          </p:cNvPr>
          <p:cNvGrpSpPr/>
          <p:nvPr/>
        </p:nvGrpSpPr>
        <p:grpSpPr>
          <a:xfrm>
            <a:off x="397119" y="3145220"/>
            <a:ext cx="10496852" cy="3145090"/>
            <a:chOff x="397119" y="3145220"/>
            <a:chExt cx="10496852" cy="314509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34562E5-6DC2-4896-97D9-767AF67DA2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02700" y="3145220"/>
              <a:ext cx="5591271" cy="314509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ED57702-3E1D-466E-A2D2-6464566F8336}"/>
                </a:ext>
              </a:extLst>
            </p:cNvPr>
            <p:cNvSpPr txBox="1"/>
            <p:nvPr/>
          </p:nvSpPr>
          <p:spPr>
            <a:xfrm>
              <a:off x="397119" y="4460620"/>
              <a:ext cx="29008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400" dirty="0">
                  <a:cs typeface="B Nazanin" panose="00000400000000000000" pitchFamily="2" charset="-78"/>
                </a:rPr>
                <a:t>اندازه گیری فرکانس نوسانات از طریق پیزومتر</a:t>
              </a:r>
              <a:endParaRPr lang="en-US" sz="2400" dirty="0">
                <a:cs typeface="B Nazanin" panose="00000400000000000000" pitchFamily="2" charset="-78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037C670F-85E4-4D36-9DAE-F130292343EE}"/>
                </a:ext>
              </a:extLst>
            </p:cNvPr>
            <p:cNvCxnSpPr>
              <a:cxnSpLocks/>
            </p:cNvCxnSpPr>
            <p:nvPr/>
          </p:nvCxnSpPr>
          <p:spPr>
            <a:xfrm>
              <a:off x="3601888" y="4754254"/>
              <a:ext cx="1229421" cy="0"/>
            </a:xfrm>
            <a:prstGeom prst="straightConnector1">
              <a:avLst/>
            </a:prstGeom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 w="lg" len="lg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9832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0F6AF1-D5AD-414F-97C5-40C80A3D8538}"/>
              </a:ext>
            </a:extLst>
          </p:cNvPr>
          <p:cNvGrpSpPr/>
          <p:nvPr/>
        </p:nvGrpSpPr>
        <p:grpSpPr>
          <a:xfrm>
            <a:off x="457212" y="3218506"/>
            <a:ext cx="11277574" cy="3254366"/>
            <a:chOff x="653028" y="3218506"/>
            <a:chExt cx="11277574" cy="3254366"/>
          </a:xfrm>
        </p:grpSpPr>
        <p:pic>
          <p:nvPicPr>
            <p:cNvPr id="1026" name="Picture 2" descr="Flow Meters | Yokogawa Electric Corporation">
              <a:extLst>
                <a:ext uri="{FF2B5EF4-FFF2-40B4-BE49-F238E27FC236}">
                  <a16:creationId xmlns:a16="http://schemas.microsoft.com/office/drawing/2014/main" id="{FCDA8955-6310-49E3-9F70-6D152FA043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028" y="3429000"/>
              <a:ext cx="5999213" cy="286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FFB5736-7922-49AD-9E5E-C05B21623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03490" y="3218506"/>
              <a:ext cx="1168456" cy="325436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481F539-DF01-4C70-B14F-86649AAC3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71946" y="3555668"/>
              <a:ext cx="3858656" cy="2453343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6C3621DA-47DA-4D2E-A33D-0B0B13556D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810" y="202565"/>
            <a:ext cx="10806976" cy="245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352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19F5FA-0FEF-4370-BD61-03E49DD10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765" y="402021"/>
            <a:ext cx="10526368" cy="605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948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90282ED-7696-4FED-ACB7-AD61812F7559}"/>
              </a:ext>
            </a:extLst>
          </p:cNvPr>
          <p:cNvGrpSpPr/>
          <p:nvPr/>
        </p:nvGrpSpPr>
        <p:grpSpPr>
          <a:xfrm>
            <a:off x="791890" y="697351"/>
            <a:ext cx="10608220" cy="5592959"/>
            <a:chOff x="791890" y="697351"/>
            <a:chExt cx="10608220" cy="559295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13D5720-8B8B-4BEB-B581-2AA98A8C1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69541" y="2909339"/>
              <a:ext cx="5030569" cy="3251309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0F127CC-68A9-4B83-A8EF-9BC772BD9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53466" y="1409184"/>
              <a:ext cx="1949833" cy="488112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9679241-FAFD-4F86-A075-11064486F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1890" y="697351"/>
              <a:ext cx="2095335" cy="5463297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78B1542-3C91-4211-AEE2-586CF78BAC85}"/>
                </a:ext>
              </a:extLst>
            </p:cNvPr>
            <p:cNvSpPr/>
            <p:nvPr/>
          </p:nvSpPr>
          <p:spPr>
            <a:xfrm>
              <a:off x="8250177" y="782232"/>
              <a:ext cx="181812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a-IR" sz="2800" b="1" dirty="0">
                  <a:cs typeface="B Nazanin" panose="00000400000000000000" pitchFamily="2" charset="-78"/>
                </a:rPr>
                <a:t>فلومتر تارگت</a:t>
              </a:r>
              <a:endParaRPr 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21928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FC34D2-CA4B-4640-9EF7-8E40BDDD2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759" y="202565"/>
            <a:ext cx="10494482" cy="30325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468572-9589-4B6B-9C20-A92288A2D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136" y="3429000"/>
            <a:ext cx="6573728" cy="314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4819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5D92CB-E159-4DCD-A6F3-D7A32BEC1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627" y="202565"/>
            <a:ext cx="9792745" cy="647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990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0147F0-1D24-41F2-9C80-EC7ED2582594}"/>
              </a:ext>
            </a:extLst>
          </p:cNvPr>
          <p:cNvGrpSpPr/>
          <p:nvPr/>
        </p:nvGrpSpPr>
        <p:grpSpPr>
          <a:xfrm>
            <a:off x="225136" y="708660"/>
            <a:ext cx="11677304" cy="4917460"/>
            <a:chOff x="225136" y="708660"/>
            <a:chExt cx="11677304" cy="491746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35D9B79-3771-4327-881E-53E4DE165E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5136" y="1968520"/>
              <a:ext cx="5986618" cy="365760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14345E4-E870-418E-815F-1BB280F37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80789" y="1968520"/>
              <a:ext cx="5221651" cy="36576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F515923-6F8A-46B7-B68A-CD7C2B5613F4}"/>
                </a:ext>
              </a:extLst>
            </p:cNvPr>
            <p:cNvSpPr/>
            <p:nvPr/>
          </p:nvSpPr>
          <p:spPr>
            <a:xfrm>
              <a:off x="3247303" y="708660"/>
              <a:ext cx="569739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a-IR" sz="2800" b="1" dirty="0">
                  <a:cs typeface="B Nazanin" panose="00000400000000000000" pitchFamily="2" charset="-78"/>
                </a:rPr>
                <a:t>ارسال و دریافت امواج در فلومتر اولتراسونیک</a:t>
              </a:r>
              <a:endParaRPr 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436449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CE97705-6E8D-40A0-9F66-A0F7DC11B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571" y="582831"/>
            <a:ext cx="10088857" cy="569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024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6A567B-F5B7-4D19-B004-9DCA7128E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455" y="96890"/>
            <a:ext cx="9743090" cy="666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5667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72DA3CE-940E-4B52-AFE6-8A433C976059}"/>
              </a:ext>
            </a:extLst>
          </p:cNvPr>
          <p:cNvSpPr/>
          <p:nvPr/>
        </p:nvSpPr>
        <p:spPr>
          <a:xfrm>
            <a:off x="8866031" y="651416"/>
            <a:ext cx="30364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>
                <a:cs typeface="B Nazanin" panose="00000400000000000000" pitchFamily="2" charset="-78"/>
              </a:rPr>
              <a:t>فلومتر الکترومغناطیس</a:t>
            </a:r>
            <a:endParaRPr lang="en-US" sz="2800" b="1" dirty="0"/>
          </a:p>
        </p:txBody>
      </p:sp>
      <p:pic>
        <p:nvPicPr>
          <p:cNvPr id="5122" name="Picture 2" descr="instrumentationtools.com_magnetic-flow-meter-animation-1 | تجهیزات ...">
            <a:extLst>
              <a:ext uri="{FF2B5EF4-FFF2-40B4-BE49-F238E27FC236}">
                <a16:creationId xmlns:a16="http://schemas.microsoft.com/office/drawing/2014/main" id="{0E3A0256-FA09-4DB7-B546-0676D9AD980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0389" y="2197749"/>
            <a:ext cx="4322051" cy="369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E5B9C6C-8F92-432C-9CAF-1F0451BE1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" y="978012"/>
            <a:ext cx="8210010" cy="4913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3650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448800" y="6495951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5688792-AA98-450A-AA65-43B2DCA3AE83}"/>
              </a:ext>
            </a:extLst>
          </p:cNvPr>
          <p:cNvGrpSpPr/>
          <p:nvPr/>
        </p:nvGrpSpPr>
        <p:grpSpPr>
          <a:xfrm>
            <a:off x="424677" y="1726448"/>
            <a:ext cx="11342646" cy="4678439"/>
            <a:chOff x="547721" y="1753761"/>
            <a:chExt cx="11342646" cy="467843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50167F9-E35E-41E7-935A-3C8AC50DD7DD}"/>
                </a:ext>
              </a:extLst>
            </p:cNvPr>
            <p:cNvGrpSpPr/>
            <p:nvPr/>
          </p:nvGrpSpPr>
          <p:grpSpPr>
            <a:xfrm>
              <a:off x="731455" y="1753761"/>
              <a:ext cx="11158912" cy="4678439"/>
              <a:chOff x="290021" y="1753761"/>
              <a:chExt cx="11158912" cy="4678439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B64CEA50-08BE-4D15-9012-5457B8481A85}"/>
                  </a:ext>
                </a:extLst>
              </p:cNvPr>
              <p:cNvGrpSpPr/>
              <p:nvPr/>
            </p:nvGrpSpPr>
            <p:grpSpPr>
              <a:xfrm>
                <a:off x="3346256" y="1753761"/>
                <a:ext cx="7856589" cy="2530423"/>
                <a:chOff x="3330491" y="1946984"/>
                <a:chExt cx="7856589" cy="2530423"/>
              </a:xfrm>
            </p:grpSpPr>
            <p:pic>
              <p:nvPicPr>
                <p:cNvPr id="3" name="Picture 2">
                  <a:extLst>
                    <a:ext uri="{FF2B5EF4-FFF2-40B4-BE49-F238E27FC236}">
                      <a16:creationId xmlns:a16="http://schemas.microsoft.com/office/drawing/2014/main" id="{2DE33C8B-5039-4046-B3CB-EDE4BB13D5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330491" y="1946984"/>
                  <a:ext cx="5828749" cy="2530423"/>
                </a:xfrm>
                <a:prstGeom prst="rect">
                  <a:avLst/>
                </a:prstGeom>
              </p:spPr>
            </p:pic>
            <p:pic>
              <p:nvPicPr>
                <p:cNvPr id="4" name="Picture 3">
                  <a:extLst>
                    <a:ext uri="{FF2B5EF4-FFF2-40B4-BE49-F238E27FC236}">
                      <a16:creationId xmlns:a16="http://schemas.microsoft.com/office/drawing/2014/main" id="{1BF18770-6593-4F33-9E67-1074BC0B7B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508287" y="2354216"/>
                  <a:ext cx="1678793" cy="1999738"/>
                </a:xfrm>
                <a:prstGeom prst="rect">
                  <a:avLst/>
                </a:prstGeom>
              </p:spPr>
            </p:pic>
          </p:grpSp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42AD6223-443C-4DBA-8148-AF37F64FB4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0021" y="4449857"/>
                <a:ext cx="3824780" cy="1970847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5EBD0FC-71AD-44DB-8365-2A623A0355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76864" y="4207279"/>
                <a:ext cx="7072069" cy="2224921"/>
              </a:xfrm>
              <a:prstGeom prst="rect">
                <a:avLst/>
              </a:prstGeom>
            </p:spPr>
          </p:pic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9C3C0B0-EFA3-4C4F-99F7-FDEBCFF98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7721" y="2264179"/>
              <a:ext cx="2981325" cy="1943100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0D49C032-655C-4CFE-B4F3-9837444DE9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4384" y="238370"/>
            <a:ext cx="11103232" cy="139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95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430915" y="6472872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29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12292" name="Picture 4" descr="China Hot Wire Anemometer GM8903 with USB Port Air Velocity 0~30m ...">
            <a:extLst>
              <a:ext uri="{FF2B5EF4-FFF2-40B4-BE49-F238E27FC236}">
                <a16:creationId xmlns:a16="http://schemas.microsoft.com/office/drawing/2014/main" id="{43EFB36F-395E-4A60-9C97-487D9FCDD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329" y="2280996"/>
            <a:ext cx="3532449" cy="35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AC3987-8A06-412D-8008-6DEB2A71C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37" y="360353"/>
            <a:ext cx="11136726" cy="1613840"/>
          </a:xfrm>
          <a:prstGeom prst="rect">
            <a:avLst/>
          </a:prstGeom>
        </p:spPr>
      </p:pic>
      <p:pic>
        <p:nvPicPr>
          <p:cNvPr id="10" name="Picture 2" descr="UNI-T Voltage Meter, Multimeter, Oscilloscope | UNI-T">
            <a:extLst>
              <a:ext uri="{FF2B5EF4-FFF2-40B4-BE49-F238E27FC236}">
                <a16:creationId xmlns:a16="http://schemas.microsoft.com/office/drawing/2014/main" id="{2E030F9C-C441-4F39-B892-F21EC746C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852" y="2469695"/>
            <a:ext cx="3532450" cy="353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802F9C8-43B8-4B45-9E7D-42ADE66C9F0B}"/>
              </a:ext>
            </a:extLst>
          </p:cNvPr>
          <p:cNvSpPr/>
          <p:nvPr/>
        </p:nvSpPr>
        <p:spPr>
          <a:xfrm>
            <a:off x="8971290" y="6095471"/>
            <a:ext cx="22445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سرعت سنج – سیم داغ</a:t>
            </a:r>
            <a:endParaRPr lang="en-US" sz="20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BD59E7A-D04D-4F74-8623-F06FC42B477B}"/>
              </a:ext>
            </a:extLst>
          </p:cNvPr>
          <p:cNvSpPr/>
          <p:nvPr/>
        </p:nvSpPr>
        <p:spPr>
          <a:xfrm>
            <a:off x="5651990" y="6097537"/>
            <a:ext cx="22701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000" b="1" dirty="0">
                <a:cs typeface="B Nazanin" panose="00000400000000000000" pitchFamily="2" charset="-78"/>
              </a:rPr>
              <a:t>سرعت سنج – پروانه ای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17E68E3-FB55-4A86-9277-FE818115BC1A}"/>
              </a:ext>
            </a:extLst>
          </p:cNvPr>
          <p:cNvGrpSpPr/>
          <p:nvPr/>
        </p:nvGrpSpPr>
        <p:grpSpPr>
          <a:xfrm>
            <a:off x="527637" y="2092297"/>
            <a:ext cx="11332141" cy="4403284"/>
            <a:chOff x="527637" y="2092297"/>
            <a:chExt cx="11332141" cy="4403284"/>
          </a:xfrm>
        </p:grpSpPr>
        <p:pic>
          <p:nvPicPr>
            <p:cNvPr id="12294" name="Picture 6" descr="Portable wind Direction Meter velocity Meter china Supplier - Buy ...">
              <a:extLst>
                <a:ext uri="{FF2B5EF4-FFF2-40B4-BE49-F238E27FC236}">
                  <a16:creationId xmlns:a16="http://schemas.microsoft.com/office/drawing/2014/main" id="{BA5CC492-5157-4850-85D7-896D06F0B8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637" y="2092297"/>
              <a:ext cx="3909848" cy="390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4B8A380-6A40-48A3-8708-8772BF98FCCB}"/>
                </a:ext>
              </a:extLst>
            </p:cNvPr>
            <p:cNvSpPr/>
            <p:nvPr/>
          </p:nvSpPr>
          <p:spPr>
            <a:xfrm>
              <a:off x="527637" y="6095471"/>
              <a:ext cx="39098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a-IR" sz="2000" b="1" dirty="0">
                  <a:cs typeface="B Nazanin" panose="00000400000000000000" pitchFamily="2" charset="-78"/>
                </a:rPr>
                <a:t>باد سنج (اندازه گیری سرعت و جهت باد)</a:t>
              </a:r>
              <a:endParaRPr lang="en-US" sz="2000" b="1" dirty="0">
                <a:cs typeface="B Nazanin" panose="00000400000000000000" pitchFamily="2" charset="-78"/>
              </a:endParaRPr>
            </a:p>
          </p:txBody>
        </p:sp>
        <p:pic>
          <p:nvPicPr>
            <p:cNvPr id="14" name="Picture 4" descr="China Hot Wire Anemometer GM8903 with USB Port Air Velocity 0~30m ...">
              <a:extLst>
                <a:ext uri="{FF2B5EF4-FFF2-40B4-BE49-F238E27FC236}">
                  <a16:creationId xmlns:a16="http://schemas.microsoft.com/office/drawing/2014/main" id="{E8D6CB13-DCAA-4880-B079-D95C20B3A2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7329" y="2278930"/>
              <a:ext cx="3532449" cy="3532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UNI-T Voltage Meter, Multimeter, Oscilloscope | UNI-T">
              <a:extLst>
                <a:ext uri="{FF2B5EF4-FFF2-40B4-BE49-F238E27FC236}">
                  <a16:creationId xmlns:a16="http://schemas.microsoft.com/office/drawing/2014/main" id="{8D7B5A6D-42B1-477B-9F4A-7696EE528C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0852" y="2467629"/>
              <a:ext cx="3532450" cy="3532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59A0B4A-D9EE-4D1D-83B3-2309CAC5D2E0}"/>
                </a:ext>
              </a:extLst>
            </p:cNvPr>
            <p:cNvSpPr/>
            <p:nvPr/>
          </p:nvSpPr>
          <p:spPr>
            <a:xfrm>
              <a:off x="8971290" y="6093405"/>
              <a:ext cx="224452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a-IR" sz="2000" b="1" dirty="0">
                  <a:cs typeface="B Nazanin" panose="00000400000000000000" pitchFamily="2" charset="-78"/>
                </a:rPr>
                <a:t>سرعت سنج – سیم داغ</a:t>
              </a:r>
              <a:endParaRPr lang="en-US" sz="2000" b="1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886953C-9ADF-4EE2-8D6E-9CEA728A21AC}"/>
                </a:ext>
              </a:extLst>
            </p:cNvPr>
            <p:cNvSpPr/>
            <p:nvPr/>
          </p:nvSpPr>
          <p:spPr>
            <a:xfrm>
              <a:off x="5651990" y="6095471"/>
              <a:ext cx="227017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a-IR" sz="2000" b="1" dirty="0">
                  <a:cs typeface="B Nazanin" panose="00000400000000000000" pitchFamily="2" charset="-78"/>
                </a:rPr>
                <a:t>سرعت سنج – پروانه ای</a:t>
              </a:r>
              <a:endParaRPr lang="en-US" sz="2000" b="1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214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45FA15-0C7E-48FE-AD7D-E9CF6D48F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570" y="368700"/>
            <a:ext cx="10596860" cy="612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925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307316" y="6344361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30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B375FA-8CFA-43A7-8D93-332E2E4E5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999" y="202565"/>
            <a:ext cx="10858001" cy="632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131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448800" y="6492875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31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0D7F55-5B09-4F71-ACA8-FA791942E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68" y="253095"/>
            <a:ext cx="11434759" cy="6239780"/>
          </a:xfrm>
          <a:prstGeom prst="rect">
            <a:avLst/>
          </a:prstGeom>
        </p:spPr>
      </p:pic>
      <p:pic>
        <p:nvPicPr>
          <p:cNvPr id="13314" name="Picture 2" descr="Wallpaper Nose, Aviation, multi-role fighter, The MiG-21 ...">
            <a:extLst>
              <a:ext uri="{FF2B5EF4-FFF2-40B4-BE49-F238E27FC236}">
                <a16:creationId xmlns:a16="http://schemas.microsoft.com/office/drawing/2014/main" id="{29D99749-4704-439A-88C4-9C8F75D7E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73" y="3531807"/>
            <a:ext cx="4824248" cy="3073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1224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ow to conclude a presentation: Wrapping up a business presentation">
            <a:extLst>
              <a:ext uri="{FF2B5EF4-FFF2-40B4-BE49-F238E27FC236}">
                <a16:creationId xmlns:a16="http://schemas.microsoft.com/office/drawing/2014/main" id="{E3507BB5-8B2A-4497-B0FF-1AAD71E8F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703" y="347063"/>
            <a:ext cx="9238593" cy="616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332661" y="6472871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3D0B54-4A5D-49D2-9DF1-EF33DF979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320525"/>
            <a:ext cx="7620657" cy="615234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1B97C99-DC48-42CD-9664-F1541C30576D}"/>
              </a:ext>
            </a:extLst>
          </p:cNvPr>
          <p:cNvGrpSpPr/>
          <p:nvPr/>
        </p:nvGrpSpPr>
        <p:grpSpPr>
          <a:xfrm>
            <a:off x="0" y="775969"/>
            <a:ext cx="4686300" cy="5696902"/>
            <a:chOff x="-285914" y="958531"/>
            <a:chExt cx="4686300" cy="5696902"/>
          </a:xfrm>
        </p:grpSpPr>
        <p:pic>
          <p:nvPicPr>
            <p:cNvPr id="4" name="Picture 2" descr="Rolled welded venturi tube for flow measurement | Deltafluid">
              <a:extLst>
                <a:ext uri="{FF2B5EF4-FFF2-40B4-BE49-F238E27FC236}">
                  <a16:creationId xmlns:a16="http://schemas.microsoft.com/office/drawing/2014/main" id="{936E6538-6AC5-4909-A459-48FF674EFC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85914" y="958531"/>
              <a:ext cx="4686300" cy="2676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4" name="Picture 2" descr="Venturi flow meter for gas steam liquid fluid, View venturi flow ...">
              <a:extLst>
                <a:ext uri="{FF2B5EF4-FFF2-40B4-BE49-F238E27FC236}">
                  <a16:creationId xmlns:a16="http://schemas.microsoft.com/office/drawing/2014/main" id="{3AFE8CBD-8E75-4536-831A-B29E149431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193" y="4000180"/>
              <a:ext cx="3468086" cy="26552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1C4D621B-C4C4-4B27-B429-22D40D31DE99}"/>
              </a:ext>
            </a:extLst>
          </p:cNvPr>
          <p:cNvSpPr/>
          <p:nvPr/>
        </p:nvSpPr>
        <p:spPr>
          <a:xfrm>
            <a:off x="1818006" y="331797"/>
            <a:ext cx="10502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>
                <a:cs typeface="B Nazanin" panose="00000400000000000000" pitchFamily="2" charset="-78"/>
              </a:rPr>
              <a:t>ونتوری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03084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19B54B-630D-46D2-92B4-1CE597575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543" y="202565"/>
            <a:ext cx="10386914" cy="645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22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395188-45B7-4327-97A8-04D0C1D28C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021" y="71568"/>
            <a:ext cx="10545958" cy="671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0110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438294" y="6472872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FBCD60-99AA-403C-B320-46FEC1486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79" y="726094"/>
            <a:ext cx="5315902" cy="54058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13DBC1-4EB0-4DC0-BBB9-2AA788F60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6317" y="941415"/>
            <a:ext cx="6350582" cy="545262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1DF924B-6DC9-44B3-8C04-0A6DB06511F7}"/>
              </a:ext>
            </a:extLst>
          </p:cNvPr>
          <p:cNvSpPr/>
          <p:nvPr/>
        </p:nvSpPr>
        <p:spPr>
          <a:xfrm>
            <a:off x="5068314" y="202346"/>
            <a:ext cx="20553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800" b="1" dirty="0">
                <a:cs typeface="B Nazanin" panose="00000400000000000000" pitchFamily="2" charset="-78"/>
              </a:rPr>
              <a:t>نازل و اوریفیس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250478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448800" y="6402984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05AA42C-7A78-4400-9504-7399598926EA}"/>
              </a:ext>
            </a:extLst>
          </p:cNvPr>
          <p:cNvGrpSpPr/>
          <p:nvPr/>
        </p:nvGrpSpPr>
        <p:grpSpPr>
          <a:xfrm>
            <a:off x="5290613" y="148443"/>
            <a:ext cx="6306396" cy="6561113"/>
            <a:chOff x="5527095" y="94321"/>
            <a:chExt cx="6306396" cy="656111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65B37DC-FFC7-4CEC-86CD-3AEB0F2C6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27095" y="94321"/>
              <a:ext cx="2847975" cy="399771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134AAB4-89D6-46BC-A95A-D5CDC2C69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82423" y="218331"/>
              <a:ext cx="2889884" cy="358000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5465281-49B0-49F6-9CCF-53EA4C36F1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28234" y="4116279"/>
              <a:ext cx="6105257" cy="2539155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A8D8B6A7-3EBC-49B3-8FB9-20CA532EA1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2260" y="4848391"/>
            <a:ext cx="3078353" cy="18306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4E1F33-4C21-4158-A2E5-7AA77F4F1D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05" y="178922"/>
            <a:ext cx="3656943" cy="22440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074F4D1-BA7E-4746-A3F2-FA3B700A13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9340" y="2572944"/>
            <a:ext cx="5081273" cy="159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999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58C8080-D1EF-4BA9-8C49-B1A09F4BA619}"/>
              </a:ext>
            </a:extLst>
          </p:cNvPr>
          <p:cNvGrpSpPr/>
          <p:nvPr/>
        </p:nvGrpSpPr>
        <p:grpSpPr>
          <a:xfrm>
            <a:off x="869506" y="202565"/>
            <a:ext cx="4568447" cy="6459417"/>
            <a:chOff x="617258" y="202565"/>
            <a:chExt cx="4568447" cy="6459417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BFE4140-4D6A-43F9-BD12-32648FA40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7258" y="202565"/>
              <a:ext cx="4568447" cy="576754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1B3F68E-C5D2-47F2-8DF4-4CB6C5777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3131" y="6101417"/>
              <a:ext cx="3005581" cy="560565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359F525-50C6-40E5-B239-101386A55E57}"/>
              </a:ext>
            </a:extLst>
          </p:cNvPr>
          <p:cNvGrpSpPr/>
          <p:nvPr/>
        </p:nvGrpSpPr>
        <p:grpSpPr>
          <a:xfrm>
            <a:off x="6096000" y="202565"/>
            <a:ext cx="4917810" cy="6368027"/>
            <a:chOff x="5779071" y="202565"/>
            <a:chExt cx="4917810" cy="636802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C1EE457-8011-4F6C-8953-9759A8828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79071" y="202565"/>
              <a:ext cx="4917810" cy="576754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B388CBC-BEF0-42B0-A86F-73E3D4B5E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53770" y="6010027"/>
              <a:ext cx="3168411" cy="5605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0445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6328</TotalTime>
  <Words>127</Words>
  <Application>Microsoft Office PowerPoint</Application>
  <PresentationFormat>Widescreen</PresentationFormat>
  <Paragraphs>54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Office Theme</vt:lpstr>
      <vt:lpstr>مکانیک سیالات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-</cp:lastModifiedBy>
  <cp:revision>323</cp:revision>
  <cp:lastPrinted>2020-03-04T16:57:11Z</cp:lastPrinted>
  <dcterms:created xsi:type="dcterms:W3CDTF">2020-03-03T09:30:57Z</dcterms:created>
  <dcterms:modified xsi:type="dcterms:W3CDTF">2020-06-09T23:56:14Z</dcterms:modified>
</cp:coreProperties>
</file>