
<file path=[Content_Types].xml><?xml version="1.0" encoding="utf-8"?>
<Types xmlns="http://schemas.openxmlformats.org/package/2006/content-types">
  <Default Extension="bin" ContentType="application/vnd.openxmlformats-officedocument.oleObject"/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notesMasterIdLst>
    <p:notesMasterId r:id="rId36"/>
  </p:notesMasterIdLst>
  <p:sldIdLst>
    <p:sldId id="256" r:id="rId2"/>
    <p:sldId id="386" r:id="rId3"/>
    <p:sldId id="358" r:id="rId4"/>
    <p:sldId id="286" r:id="rId5"/>
    <p:sldId id="359" r:id="rId6"/>
    <p:sldId id="360" r:id="rId7"/>
    <p:sldId id="361" r:id="rId8"/>
    <p:sldId id="362" r:id="rId9"/>
    <p:sldId id="363" r:id="rId10"/>
    <p:sldId id="364" r:id="rId11"/>
    <p:sldId id="388" r:id="rId12"/>
    <p:sldId id="365" r:id="rId13"/>
    <p:sldId id="389" r:id="rId14"/>
    <p:sldId id="366" r:id="rId15"/>
    <p:sldId id="367" r:id="rId16"/>
    <p:sldId id="377" r:id="rId17"/>
    <p:sldId id="390" r:id="rId18"/>
    <p:sldId id="391" r:id="rId19"/>
    <p:sldId id="392" r:id="rId20"/>
    <p:sldId id="393" r:id="rId21"/>
    <p:sldId id="394" r:id="rId22"/>
    <p:sldId id="340" r:id="rId23"/>
    <p:sldId id="369" r:id="rId24"/>
    <p:sldId id="385" r:id="rId25"/>
    <p:sldId id="370" r:id="rId26"/>
    <p:sldId id="380" r:id="rId27"/>
    <p:sldId id="381" r:id="rId28"/>
    <p:sldId id="382" r:id="rId29"/>
    <p:sldId id="383" r:id="rId30"/>
    <p:sldId id="384" r:id="rId31"/>
    <p:sldId id="371" r:id="rId32"/>
    <p:sldId id="372" r:id="rId33"/>
    <p:sldId id="373" r:id="rId34"/>
    <p:sldId id="282" r:id="rId35"/>
  </p:sldIdLst>
  <p:sldSz cx="12192000" cy="6858000"/>
  <p:notesSz cx="7315200" cy="96012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FF"/>
    <a:srgbClr val="3366FF"/>
    <a:srgbClr val="DF41CC"/>
    <a:srgbClr val="70F030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538" autoAdjust="0"/>
    <p:restoredTop sz="94660"/>
  </p:normalViewPr>
  <p:slideViewPr>
    <p:cSldViewPr snapToGrid="0">
      <p:cViewPr varScale="1">
        <p:scale>
          <a:sx n="65" d="100"/>
          <a:sy n="65" d="100"/>
        </p:scale>
        <p:origin x="78" y="1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6612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69920" cy="481727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143587" y="0"/>
            <a:ext cx="3169920" cy="481727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r">
              <a:defRPr sz="1300"/>
            </a:lvl1pPr>
          </a:lstStyle>
          <a:p>
            <a:fld id="{7935E221-91A7-4BBE-9A0E-C571B92DBE6B}" type="datetimeFigureOut">
              <a:rPr lang="en-US" smtClean="0"/>
              <a:t>2/20/2021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77875" y="1200150"/>
            <a:ext cx="5759450" cy="32400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61" tIns="48331" rIns="96661" bIns="48331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31520" y="4620577"/>
            <a:ext cx="5852160" cy="3780473"/>
          </a:xfrm>
          <a:prstGeom prst="rect">
            <a:avLst/>
          </a:prstGeom>
        </p:spPr>
        <p:txBody>
          <a:bodyPr vert="horz" lIns="96661" tIns="48331" rIns="96661" bIns="48331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119474"/>
            <a:ext cx="3169920" cy="481726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143587" y="9119474"/>
            <a:ext cx="3169920" cy="481726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r">
              <a:defRPr sz="1300"/>
            </a:lvl1pPr>
          </a:lstStyle>
          <a:p>
            <a:fld id="{C7024FBD-1A93-4C9B-AA79-BF2D26BE6F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00134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2AD334-13B5-4DFC-A23F-B62E042A78BE}" type="datetime1">
              <a:rPr lang="en-US" smtClean="0"/>
              <a:t>2/20/2021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A23651-48D1-44B5-8BC0-FAEFC09BA7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07646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03D618-F6F2-49B5-934B-12B6A17551A8}" type="datetime1">
              <a:rPr lang="en-US" smtClean="0"/>
              <a:t>2/20/2021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A23651-48D1-44B5-8BC0-FAEFC09BA7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34536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8E5151-1677-442F-9A29-4241B96991D1}" type="datetime1">
              <a:rPr lang="en-US" smtClean="0"/>
              <a:t>2/20/2021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A23651-48D1-44B5-8BC0-FAEFC09BA7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84142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800D4A-C1BB-4DBE-BF91-43F3F2D53D7E}" type="datetime1">
              <a:rPr lang="en-US" smtClean="0"/>
              <a:t>2/20/2021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A23651-48D1-44B5-8BC0-FAEFC09BA7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84248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114CBE-0960-4E27-B684-DDBA3AEE2575}" type="datetime1">
              <a:rPr lang="en-US" smtClean="0"/>
              <a:t>2/20/2021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A23651-48D1-44B5-8BC0-FAEFC09BA7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64888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202F9B-BD6C-43B4-BA04-0914EAD34256}" type="datetime1">
              <a:rPr lang="en-US" smtClean="0"/>
              <a:t>2/20/2021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A23651-48D1-44B5-8BC0-FAEFC09BA7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98657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BAFF36-3236-4FC1-B55F-FAFA820431C2}" type="datetime1">
              <a:rPr lang="en-US" smtClean="0"/>
              <a:t>2/20/2021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A23651-48D1-44B5-8BC0-FAEFC09BA7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85983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A86047-E0C3-44A1-B57A-56430BAD3E6A}" type="datetime1">
              <a:rPr lang="en-US" smtClean="0"/>
              <a:t>2/20/2021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A23651-48D1-44B5-8BC0-FAEFC09BA7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77943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3A6BAE-2335-44CE-9E5F-690C4CC0B863}" type="datetime1">
              <a:rPr lang="en-US" smtClean="0"/>
              <a:t>2/20/2021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A23651-48D1-44B5-8BC0-FAEFC09BA7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5264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86B7E6-69A7-45DC-986B-045255D817F0}" type="datetime1">
              <a:rPr lang="en-US" smtClean="0"/>
              <a:t>2/20/2021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A23651-48D1-44B5-8BC0-FAEFC09BA7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55599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CAAF17-E5F1-4D1D-829B-1863166D0046}" type="datetime1">
              <a:rPr lang="en-US" smtClean="0"/>
              <a:t>2/20/2021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A23651-48D1-44B5-8BC0-FAEFC09BA7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37782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70F030"/>
            </a:gs>
            <a:gs pos="100000">
              <a:schemeClr val="accent4">
                <a:lumMod val="0"/>
                <a:lumOff val="100000"/>
              </a:schemeClr>
            </a:gs>
            <a:gs pos="0">
              <a:schemeClr val="bg1"/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AA709A-68BE-4CAA-A9E9-E9E41FCA7FED}" type="datetime1">
              <a:rPr lang="en-US" smtClean="0"/>
              <a:t>2/20/2021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A23651-48D1-44B5-8BC0-FAEFC09BA7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54270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6.jpeg"/><Relationship Id="rId4" Type="http://schemas.openxmlformats.org/officeDocument/2006/relationships/image" Target="../media/image2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9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gif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gi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9.png"/><Relationship Id="rId4" Type="http://schemas.openxmlformats.org/officeDocument/2006/relationships/image" Target="../media/image38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gif"/><Relationship Id="rId2" Type="http://schemas.openxmlformats.org/officeDocument/2006/relationships/image" Target="../media/image44.gi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7.jpg"/><Relationship Id="rId4" Type="http://schemas.openxmlformats.org/officeDocument/2006/relationships/image" Target="../media/image46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1.jpg"/><Relationship Id="rId5" Type="http://schemas.openxmlformats.org/officeDocument/2006/relationships/image" Target="../media/image50.jpeg"/><Relationship Id="rId4" Type="http://schemas.openxmlformats.org/officeDocument/2006/relationships/image" Target="../media/image49.wm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gif"/><Relationship Id="rId2" Type="http://schemas.openxmlformats.org/officeDocument/2006/relationships/image" Target="../media/image52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4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7.jpe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4.png"/><Relationship Id="rId3" Type="http://schemas.openxmlformats.org/officeDocument/2006/relationships/image" Target="../media/image59.gif"/><Relationship Id="rId7" Type="http://schemas.openxmlformats.org/officeDocument/2006/relationships/image" Target="../media/image63.png"/><Relationship Id="rId2" Type="http://schemas.openxmlformats.org/officeDocument/2006/relationships/image" Target="../media/image58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2.png"/><Relationship Id="rId5" Type="http://schemas.openxmlformats.org/officeDocument/2006/relationships/image" Target="../media/image61.png"/><Relationship Id="rId4" Type="http://schemas.openxmlformats.org/officeDocument/2006/relationships/image" Target="../media/image60.gif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2.jpeg"/><Relationship Id="rId3" Type="http://schemas.openxmlformats.org/officeDocument/2006/relationships/image" Target="../media/image67.png"/><Relationship Id="rId7" Type="http://schemas.openxmlformats.org/officeDocument/2006/relationships/image" Target="../media/image71.png"/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0.png"/><Relationship Id="rId5" Type="http://schemas.openxmlformats.org/officeDocument/2006/relationships/image" Target="../media/image69.png"/><Relationship Id="rId4" Type="http://schemas.openxmlformats.org/officeDocument/2006/relationships/image" Target="../media/image68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image" Target="../media/image74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8.png"/><Relationship Id="rId5" Type="http://schemas.openxmlformats.org/officeDocument/2006/relationships/image" Target="../media/image77.png"/><Relationship Id="rId4" Type="http://schemas.openxmlformats.org/officeDocument/2006/relationships/image" Target="../media/image7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1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png"/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png"/><Relationship Id="rId2" Type="http://schemas.openxmlformats.org/officeDocument/2006/relationships/image" Target="../media/image85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7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70F030"/>
            </a:gs>
            <a:gs pos="100000">
              <a:srgbClr val="92D050"/>
            </a:gs>
            <a:gs pos="0">
              <a:schemeClr val="bg1"/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9593D9-4DBA-4BDF-A9FD-4A74D745930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829039"/>
            <a:ext cx="9144000" cy="1542321"/>
          </a:xfrm>
        </p:spPr>
        <p:txBody>
          <a:bodyPr>
            <a:normAutofit/>
          </a:bodyPr>
          <a:lstStyle/>
          <a:p>
            <a:r>
              <a:rPr lang="fa-IR" sz="4800" dirty="0">
                <a:cs typeface="B Titr" panose="00000700000000000000" pitchFamily="2" charset="-78"/>
              </a:rPr>
              <a:t>مکانیک سیالات غیرنیوتنی</a:t>
            </a:r>
            <a:endParaRPr lang="en-US" sz="4800" dirty="0">
              <a:cs typeface="B Titr" panose="00000700000000000000" pitchFamily="2" charset="-78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F7F67D8-14BA-4D5C-A6EA-C54E863D192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402080" y="2563319"/>
            <a:ext cx="9387840" cy="3822241"/>
          </a:xfrm>
        </p:spPr>
        <p:txBody>
          <a:bodyPr>
            <a:normAutofit/>
          </a:bodyPr>
          <a:lstStyle/>
          <a:p>
            <a:r>
              <a:rPr lang="fa-IR" dirty="0">
                <a:cs typeface="B Titr" panose="00000700000000000000" pitchFamily="2" charset="-78"/>
              </a:rPr>
              <a:t>دانشگاه صنعتی شاهرود</a:t>
            </a:r>
          </a:p>
          <a:p>
            <a:r>
              <a:rPr lang="fa-IR" dirty="0">
                <a:cs typeface="B Titr" panose="00000700000000000000" pitchFamily="2" charset="-78"/>
              </a:rPr>
              <a:t>دانشکده مهندسی مکانیک</a:t>
            </a:r>
          </a:p>
          <a:p>
            <a:endParaRPr lang="fa-IR" dirty="0">
              <a:cs typeface="B Titr" panose="00000700000000000000" pitchFamily="2" charset="-78"/>
            </a:endParaRPr>
          </a:p>
          <a:p>
            <a:r>
              <a:rPr lang="fa-IR" sz="2800" dirty="0">
                <a:cs typeface="B Titr" panose="00000700000000000000" pitchFamily="2" charset="-78"/>
              </a:rPr>
              <a:t>مقدمه</a:t>
            </a:r>
          </a:p>
          <a:p>
            <a:r>
              <a:rPr lang="fa-IR" sz="2800" dirty="0">
                <a:cs typeface="B Titr" panose="00000700000000000000" pitchFamily="2" charset="-78"/>
              </a:rPr>
              <a:t>عملگرها، سیالات نیوتنی و ویسکوزیته</a:t>
            </a:r>
          </a:p>
          <a:p>
            <a:endParaRPr lang="fa-IR" sz="2800" dirty="0">
              <a:cs typeface="B Titr" panose="00000700000000000000" pitchFamily="2" charset="-78"/>
            </a:endParaRPr>
          </a:p>
          <a:p>
            <a:r>
              <a:rPr lang="fa-IR" dirty="0">
                <a:cs typeface="B Titr" panose="00000700000000000000" pitchFamily="2" charset="-78"/>
              </a:rPr>
              <a:t>کلاس درس دکتر نوروزی</a:t>
            </a:r>
          </a:p>
          <a:p>
            <a:r>
              <a:rPr lang="fa-IR" dirty="0">
                <a:cs typeface="B Titr" panose="00000700000000000000" pitchFamily="2" charset="-78"/>
              </a:rPr>
              <a:t>اسفند 99</a:t>
            </a:r>
            <a:endParaRPr lang="en-US" dirty="0">
              <a:cs typeface="B Titr" panose="00000700000000000000" pitchFamily="2" charset="-78"/>
            </a:endParaRPr>
          </a:p>
        </p:txBody>
      </p:sp>
      <p:pic>
        <p:nvPicPr>
          <p:cNvPr id="18436" name="Picture 4" descr="نتیجه تصویری برای لوگو دانشگاه صنعتی شاهرود">
            <a:extLst>
              <a:ext uri="{FF2B5EF4-FFF2-40B4-BE49-F238E27FC236}">
                <a16:creationId xmlns:a16="http://schemas.microsoft.com/office/drawing/2014/main" id="{66DAB097-6C63-4843-A29B-BE889065343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78912" y="596999"/>
            <a:ext cx="2627338" cy="1966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نتیجه تصویری برای Dynamics of polymeric liquids cover">
            <a:extLst>
              <a:ext uri="{FF2B5EF4-FFF2-40B4-BE49-F238E27FC236}">
                <a16:creationId xmlns:a16="http://schemas.microsoft.com/office/drawing/2014/main" id="{9CD431FE-DB59-4B75-84A6-14CA540D731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0085" y="472440"/>
            <a:ext cx="2304659" cy="32342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4197511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 Placeholder 3">
            <a:extLst>
              <a:ext uri="{FF2B5EF4-FFF2-40B4-BE49-F238E27FC236}">
                <a16:creationId xmlns:a16="http://schemas.microsoft.com/office/drawing/2014/main" id="{09AEE57A-2472-4059-B623-586B9B9892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296400" y="6356349"/>
            <a:ext cx="2743200" cy="365125"/>
          </a:xfrm>
        </p:spPr>
        <p:txBody>
          <a:bodyPr/>
          <a:lstStyle/>
          <a:p>
            <a:fld id="{30A23651-48D1-44B5-8BC0-FAEFC09BA791}" type="slidenum">
              <a:rPr lang="en-US" sz="18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fld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CCF4D48-5D60-4012-8648-25CA88CC3BA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81200" y="0"/>
            <a:ext cx="82296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806597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 Placeholder 3">
            <a:extLst>
              <a:ext uri="{FF2B5EF4-FFF2-40B4-BE49-F238E27FC236}">
                <a16:creationId xmlns:a16="http://schemas.microsoft.com/office/drawing/2014/main" id="{09AEE57A-2472-4059-B623-586B9B9892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296400" y="6356349"/>
            <a:ext cx="2743200" cy="365125"/>
          </a:xfrm>
        </p:spPr>
        <p:txBody>
          <a:bodyPr/>
          <a:lstStyle/>
          <a:p>
            <a:fld id="{30A23651-48D1-44B5-8BC0-FAEFC09BA791}" type="slidenum">
              <a:rPr lang="en-US" sz="18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fld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179E53C0-D2AB-4DD1-AD65-02FFD9F8CF4A}"/>
              </a:ext>
            </a:extLst>
          </p:cNvPr>
          <p:cNvGrpSpPr/>
          <p:nvPr/>
        </p:nvGrpSpPr>
        <p:grpSpPr>
          <a:xfrm>
            <a:off x="742382" y="1452508"/>
            <a:ext cx="2783839" cy="2956318"/>
            <a:chOff x="502749" y="1500650"/>
            <a:chExt cx="2783839" cy="2956318"/>
          </a:xfrm>
        </p:grpSpPr>
        <p:pic>
          <p:nvPicPr>
            <p:cNvPr id="6" name="Picture 2">
              <a:extLst>
                <a:ext uri="{FF2B5EF4-FFF2-40B4-BE49-F238E27FC236}">
                  <a16:creationId xmlns:a16="http://schemas.microsoft.com/office/drawing/2014/main" id="{CB7D2145-648E-47CB-ADFB-B38E6C07619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1420" y="1500650"/>
              <a:ext cx="2095500" cy="254317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0D47545F-4895-4D4F-949D-3D3C99981268}"/>
                </a:ext>
              </a:extLst>
            </p:cNvPr>
            <p:cNvSpPr/>
            <p:nvPr/>
          </p:nvSpPr>
          <p:spPr>
            <a:xfrm>
              <a:off x="502749" y="4087636"/>
              <a:ext cx="278383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>
                  <a:solidFill>
                    <a:srgbClr val="000000"/>
                  </a:solidFill>
                  <a:latin typeface="Arial" panose="020B0604020202020204" pitchFamily="34" charset="0"/>
                </a:rPr>
                <a:t>Brook Taylor (1685-1731)</a:t>
              </a:r>
              <a:endParaRPr lang="en-US" dirty="0"/>
            </a:p>
          </p:txBody>
        </p:sp>
      </p:grpSp>
      <p:pic>
        <p:nvPicPr>
          <p:cNvPr id="3" name="Picture 2">
            <a:extLst>
              <a:ext uri="{FF2B5EF4-FFF2-40B4-BE49-F238E27FC236}">
                <a16:creationId xmlns:a16="http://schemas.microsoft.com/office/drawing/2014/main" id="{CC1F4197-0B80-4FF0-8913-F0FCCA828C2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56992" y="383256"/>
            <a:ext cx="7292626" cy="60914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181364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 Placeholder 3">
            <a:extLst>
              <a:ext uri="{FF2B5EF4-FFF2-40B4-BE49-F238E27FC236}">
                <a16:creationId xmlns:a16="http://schemas.microsoft.com/office/drawing/2014/main" id="{09AEE57A-2472-4059-B623-586B9B9892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296400" y="6356349"/>
            <a:ext cx="2743200" cy="365125"/>
          </a:xfrm>
        </p:spPr>
        <p:txBody>
          <a:bodyPr/>
          <a:lstStyle/>
          <a:p>
            <a:fld id="{30A23651-48D1-44B5-8BC0-FAEFC09BA791}" type="slidenum">
              <a:rPr lang="en-US" sz="18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fld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FC82A3D8-81E7-49C9-AC9C-718C35CE67C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4859" y="136526"/>
            <a:ext cx="10742281" cy="2968422"/>
          </a:xfrm>
          <a:prstGeom prst="rect">
            <a:avLst/>
          </a:prstGeom>
        </p:spPr>
      </p:pic>
      <p:grpSp>
        <p:nvGrpSpPr>
          <p:cNvPr id="17" name="Group 16">
            <a:extLst>
              <a:ext uri="{FF2B5EF4-FFF2-40B4-BE49-F238E27FC236}">
                <a16:creationId xmlns:a16="http://schemas.microsoft.com/office/drawing/2014/main" id="{B634B25B-4B90-469A-85FD-17EF4713FB56}"/>
              </a:ext>
            </a:extLst>
          </p:cNvPr>
          <p:cNvGrpSpPr/>
          <p:nvPr/>
        </p:nvGrpSpPr>
        <p:grpSpPr>
          <a:xfrm>
            <a:off x="466724" y="3405137"/>
            <a:ext cx="11258550" cy="3367136"/>
            <a:chOff x="466724" y="3405137"/>
            <a:chExt cx="11258550" cy="3367136"/>
          </a:xfrm>
        </p:grpSpPr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A72CB550-7A53-4854-99C3-B75079D613D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6724" y="3405137"/>
              <a:ext cx="11258550" cy="2857500"/>
            </a:xfrm>
            <a:prstGeom prst="rect">
              <a:avLst/>
            </a:prstGeom>
          </p:spPr>
        </p:pic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E5F8B012-3DB8-4386-A805-ABEE2444BE5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629025" y="6305548"/>
              <a:ext cx="5667375" cy="4667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75245692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 Placeholder 3">
            <a:extLst>
              <a:ext uri="{FF2B5EF4-FFF2-40B4-BE49-F238E27FC236}">
                <a16:creationId xmlns:a16="http://schemas.microsoft.com/office/drawing/2014/main" id="{09AEE57A-2472-4059-B623-586B9B9892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296400" y="6356349"/>
            <a:ext cx="2743200" cy="365125"/>
          </a:xfrm>
        </p:spPr>
        <p:txBody>
          <a:bodyPr/>
          <a:lstStyle/>
          <a:p>
            <a:fld id="{30A23651-48D1-44B5-8BC0-FAEFC09BA791}" type="slidenum">
              <a:rPr lang="en-US" sz="18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fld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27" descr="نتیجه تصویری برای shear deformation">
            <a:extLst>
              <a:ext uri="{FF2B5EF4-FFF2-40B4-BE49-F238E27FC236}">
                <a16:creationId xmlns:a16="http://schemas.microsoft.com/office/drawing/2014/main" id="{F165901B-D138-4CD8-9601-67AE2447705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12897" y="4207198"/>
            <a:ext cx="3186063" cy="19606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97878FA0-339D-46A4-A605-F846CAF1C21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2325" y="379581"/>
            <a:ext cx="11027350" cy="2936003"/>
          </a:xfrm>
          <a:prstGeom prst="rect">
            <a:avLst/>
          </a:prstGeom>
        </p:spPr>
      </p:pic>
      <p:grpSp>
        <p:nvGrpSpPr>
          <p:cNvPr id="8" name="Group 7">
            <a:extLst>
              <a:ext uri="{FF2B5EF4-FFF2-40B4-BE49-F238E27FC236}">
                <a16:creationId xmlns:a16="http://schemas.microsoft.com/office/drawing/2014/main" id="{94B51726-EC74-4753-9DB3-904412D01ECF}"/>
              </a:ext>
            </a:extLst>
          </p:cNvPr>
          <p:cNvGrpSpPr/>
          <p:nvPr/>
        </p:nvGrpSpPr>
        <p:grpSpPr>
          <a:xfrm>
            <a:off x="885281" y="3542417"/>
            <a:ext cx="5210719" cy="2960181"/>
            <a:chOff x="856575" y="3804080"/>
            <a:chExt cx="5210719" cy="2960181"/>
          </a:xfrm>
        </p:grpSpPr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8AC1F568-EB63-46D5-8CA4-E3AC09C0B60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856575" y="6321603"/>
              <a:ext cx="5210719" cy="442658"/>
            </a:xfrm>
            <a:prstGeom prst="rect">
              <a:avLst/>
            </a:prstGeom>
          </p:spPr>
        </p:pic>
        <p:pic>
          <p:nvPicPr>
            <p:cNvPr id="11" name="Picture 2" descr="12.4 Viscosity and Laminar Flow; Poiseuille's Law - College Physics for AP®  Courses | OpenStax">
              <a:extLst>
                <a:ext uri="{FF2B5EF4-FFF2-40B4-BE49-F238E27FC236}">
                  <a16:creationId xmlns:a16="http://schemas.microsoft.com/office/drawing/2014/main" id="{517E5EDD-31D9-49C7-92F6-96CC7A99E58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71483" y="3804080"/>
              <a:ext cx="3918155" cy="24001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402686505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 Placeholder 3">
            <a:extLst>
              <a:ext uri="{FF2B5EF4-FFF2-40B4-BE49-F238E27FC236}">
                <a16:creationId xmlns:a16="http://schemas.microsoft.com/office/drawing/2014/main" id="{09AEE57A-2472-4059-B623-586B9B9892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296400" y="6356349"/>
            <a:ext cx="2743200" cy="365125"/>
          </a:xfrm>
        </p:spPr>
        <p:txBody>
          <a:bodyPr/>
          <a:lstStyle/>
          <a:p>
            <a:fld id="{30A23651-48D1-44B5-8BC0-FAEFC09BA791}" type="slidenum">
              <a:rPr lang="en-US" sz="18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</a:t>
            </a:fld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DF3DE2C7-3023-48F1-9755-4912D69B890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5861" y="5181600"/>
            <a:ext cx="3391673" cy="1676400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DB6DBD67-278D-4ACE-AA8C-D769179FDAA1}"/>
              </a:ext>
            </a:extLst>
          </p:cNvPr>
          <p:cNvSpPr/>
          <p:nvPr/>
        </p:nvSpPr>
        <p:spPr>
          <a:xfrm>
            <a:off x="274320" y="5991986"/>
            <a:ext cx="1931541" cy="7287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rtl="1">
              <a:lnSpc>
                <a:spcPct val="107000"/>
              </a:lnSpc>
              <a:spcAft>
                <a:spcPts val="800"/>
              </a:spcAft>
            </a:pPr>
            <a:r>
              <a:rPr lang="en-US" sz="2000" dirty="0">
                <a:solidFill>
                  <a:srgbClr val="0066FF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Example of 2D Flow: Step Flow</a:t>
            </a:r>
            <a:endParaRPr lang="en-US" sz="2000" dirty="0">
              <a:solidFill>
                <a:srgbClr val="0066FF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427C591E-6033-49BE-991A-F613DD696CD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8747" y="209941"/>
            <a:ext cx="5818934" cy="6146407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05AC5F31-EE2D-4063-AADF-795D6B543CF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021" y="137288"/>
            <a:ext cx="5989652" cy="4861432"/>
          </a:xfrm>
          <a:prstGeom prst="rect">
            <a:avLst/>
          </a:prstGeom>
        </p:spPr>
      </p:pic>
      <p:sp>
        <p:nvSpPr>
          <p:cNvPr id="21" name="Rectangle 20">
            <a:extLst>
              <a:ext uri="{FF2B5EF4-FFF2-40B4-BE49-F238E27FC236}">
                <a16:creationId xmlns:a16="http://schemas.microsoft.com/office/drawing/2014/main" id="{CBCA3627-B344-48FD-B223-99BDD5AB416A}"/>
              </a:ext>
            </a:extLst>
          </p:cNvPr>
          <p:cNvSpPr/>
          <p:nvPr/>
        </p:nvSpPr>
        <p:spPr>
          <a:xfrm>
            <a:off x="2229243" y="4154860"/>
            <a:ext cx="3747585" cy="3994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rtl="1">
              <a:lnSpc>
                <a:spcPct val="107000"/>
              </a:lnSpc>
              <a:spcAft>
                <a:spcPts val="800"/>
              </a:spcAft>
            </a:pPr>
            <a:r>
              <a:rPr lang="en-US" sz="2000" dirty="0">
                <a:solidFill>
                  <a:srgbClr val="DF41CC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Shear Deformation of 2D-Flow </a:t>
            </a:r>
            <a:endParaRPr lang="en-US" sz="2000" dirty="0">
              <a:solidFill>
                <a:srgbClr val="DF41CC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351883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 Placeholder 3">
            <a:extLst>
              <a:ext uri="{FF2B5EF4-FFF2-40B4-BE49-F238E27FC236}">
                <a16:creationId xmlns:a16="http://schemas.microsoft.com/office/drawing/2014/main" id="{09AEE57A-2472-4059-B623-586B9B9892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296400" y="6356349"/>
            <a:ext cx="2743200" cy="365125"/>
          </a:xfrm>
        </p:spPr>
        <p:txBody>
          <a:bodyPr/>
          <a:lstStyle/>
          <a:p>
            <a:fld id="{30A23651-48D1-44B5-8BC0-FAEFC09BA791}" type="slidenum">
              <a:rPr lang="en-US" sz="18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fld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797E10A8-DAF4-4276-ABF1-14FD09CEC9A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6479" y="136526"/>
            <a:ext cx="11359041" cy="1825793"/>
          </a:xfrm>
          <a:prstGeom prst="rect">
            <a:avLst/>
          </a:prstGeom>
        </p:spPr>
      </p:pic>
      <p:pic>
        <p:nvPicPr>
          <p:cNvPr id="4" name="Picture 14" descr="نتیجه تصویری برای type of shear deformation">
            <a:extLst>
              <a:ext uri="{FF2B5EF4-FFF2-40B4-BE49-F238E27FC236}">
                <a16:creationId xmlns:a16="http://schemas.microsoft.com/office/drawing/2014/main" id="{42EA918E-5F84-4523-989C-39BC6D5B179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3558" y="2084714"/>
            <a:ext cx="4297637" cy="44200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1D52C28E-EFAD-40B6-9049-6F2FCAD39C9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74105" y="1988241"/>
            <a:ext cx="6401415" cy="44895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4435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 Placeholder 3">
            <a:extLst>
              <a:ext uri="{FF2B5EF4-FFF2-40B4-BE49-F238E27FC236}">
                <a16:creationId xmlns:a16="http://schemas.microsoft.com/office/drawing/2014/main" id="{09AEE57A-2472-4059-B623-586B9B9892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296400" y="6356349"/>
            <a:ext cx="2743200" cy="365125"/>
          </a:xfrm>
        </p:spPr>
        <p:txBody>
          <a:bodyPr/>
          <a:lstStyle/>
          <a:p>
            <a:fld id="{30A23651-48D1-44B5-8BC0-FAEFC09BA791}" type="slidenum">
              <a:rPr lang="en-US" sz="18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fld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6A4B0540-C7D6-4053-82F2-A4AADAFC0349}"/>
              </a:ext>
            </a:extLst>
          </p:cNvPr>
          <p:cNvGrpSpPr/>
          <p:nvPr/>
        </p:nvGrpSpPr>
        <p:grpSpPr>
          <a:xfrm>
            <a:off x="138207" y="766916"/>
            <a:ext cx="6625168" cy="5324168"/>
            <a:chOff x="138207" y="766916"/>
            <a:chExt cx="6625168" cy="5324168"/>
          </a:xfrm>
        </p:grpSpPr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7D014A4E-C092-4ECC-A035-9A2421F3900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7124" y="4011561"/>
              <a:ext cx="6238568" cy="2079523"/>
            </a:xfrm>
            <a:prstGeom prst="rect">
              <a:avLst/>
            </a:prstGeom>
          </p:spPr>
        </p:pic>
        <p:pic>
          <p:nvPicPr>
            <p:cNvPr id="2054" name="Picture 6" descr="What is the direction of wall shear stress at boundary-layer over flat  plate?">
              <a:extLst>
                <a:ext uri="{FF2B5EF4-FFF2-40B4-BE49-F238E27FC236}">
                  <a16:creationId xmlns:a16="http://schemas.microsoft.com/office/drawing/2014/main" id="{89721BC6-ECD8-4617-8F75-5D8797CB5E7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8207" y="766916"/>
              <a:ext cx="6625168" cy="276622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3" name="Picture 2">
            <a:extLst>
              <a:ext uri="{FF2B5EF4-FFF2-40B4-BE49-F238E27FC236}">
                <a16:creationId xmlns:a16="http://schemas.microsoft.com/office/drawing/2014/main" id="{2E3C978E-9D59-4BB4-A588-21F12D71992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96677" y="426882"/>
            <a:ext cx="4318199" cy="59294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922868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 Placeholder 3">
            <a:extLst>
              <a:ext uri="{FF2B5EF4-FFF2-40B4-BE49-F238E27FC236}">
                <a16:creationId xmlns:a16="http://schemas.microsoft.com/office/drawing/2014/main" id="{09AEE57A-2472-4059-B623-586B9B9892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296400" y="6356349"/>
            <a:ext cx="2743200" cy="365125"/>
          </a:xfrm>
        </p:spPr>
        <p:txBody>
          <a:bodyPr/>
          <a:lstStyle/>
          <a:p>
            <a:fld id="{30A23651-48D1-44B5-8BC0-FAEFC09BA791}" type="slidenum">
              <a:rPr lang="en-US" sz="18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</a:t>
            </a:fld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100" name="Picture 4">
            <a:extLst>
              <a:ext uri="{FF2B5EF4-FFF2-40B4-BE49-F238E27FC236}">
                <a16:creationId xmlns:a16="http://schemas.microsoft.com/office/drawing/2014/main" id="{F70AA041-2803-4DA5-BEDD-A3040B96B356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0570" y="3199883"/>
            <a:ext cx="3561347" cy="26710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E36F6A8A-2BCB-4AB5-B468-243FBF998D3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90484" y="554954"/>
            <a:ext cx="5441521" cy="2346243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FC3AF661-10BE-48C3-9DCA-9C5EA78ECEB6}"/>
              </a:ext>
            </a:extLst>
          </p:cNvPr>
          <p:cNvSpPr/>
          <p:nvPr/>
        </p:nvSpPr>
        <p:spPr>
          <a:xfrm>
            <a:off x="7663488" y="6163311"/>
            <a:ext cx="221913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>
                <a:solidFill>
                  <a:srgbClr val="2222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 rigid-body vortex</a:t>
            </a: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098" name="Picture 2">
            <a:extLst>
              <a:ext uri="{FF2B5EF4-FFF2-40B4-BE49-F238E27FC236}">
                <a16:creationId xmlns:a16="http://schemas.microsoft.com/office/drawing/2014/main" id="{05B10380-0DF9-4CDA-883D-2C41392EFC8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0140" y="2504333"/>
            <a:ext cx="4496440" cy="36589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73CD62D4-F279-4E41-ADF1-83733C9365C2}"/>
              </a:ext>
            </a:extLst>
          </p:cNvPr>
          <p:cNvSpPr/>
          <p:nvPr/>
        </p:nvSpPr>
        <p:spPr>
          <a:xfrm>
            <a:off x="152400" y="6303046"/>
            <a:ext cx="651025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solidFill>
                  <a:srgbClr val="2222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Vortex created by the passage of an aircraft wing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8F96025C-20D4-414E-AAF6-27961D08A48B}"/>
              </a:ext>
            </a:extLst>
          </p:cNvPr>
          <p:cNvGrpSpPr/>
          <p:nvPr/>
        </p:nvGrpSpPr>
        <p:grpSpPr>
          <a:xfrm>
            <a:off x="1381455" y="276596"/>
            <a:ext cx="4001963" cy="1936020"/>
            <a:chOff x="1413561" y="398516"/>
            <a:chExt cx="4001963" cy="1936020"/>
          </a:xfrm>
        </p:grpSpPr>
        <p:pic>
          <p:nvPicPr>
            <p:cNvPr id="2" name="Picture 2">
              <a:extLst>
                <a:ext uri="{FF2B5EF4-FFF2-40B4-BE49-F238E27FC236}">
                  <a16:creationId xmlns:a16="http://schemas.microsoft.com/office/drawing/2014/main" id="{4B4CC0AA-04FA-49E0-A654-5B454882365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13561" y="398516"/>
              <a:ext cx="4001963" cy="153591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4A8F00A3-75FB-4251-809C-416308218637}"/>
                </a:ext>
              </a:extLst>
            </p:cNvPr>
            <p:cNvSpPr/>
            <p:nvPr/>
          </p:nvSpPr>
          <p:spPr>
            <a:xfrm>
              <a:off x="1494302" y="1934426"/>
              <a:ext cx="3840479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2000" dirty="0">
                  <a:solidFill>
                    <a:srgbClr val="222222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Irrotational and rotational motion</a:t>
              </a:r>
              <a:endParaRPr lang="en-US" sz="2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6209706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 Placeholder 3">
            <a:extLst>
              <a:ext uri="{FF2B5EF4-FFF2-40B4-BE49-F238E27FC236}">
                <a16:creationId xmlns:a16="http://schemas.microsoft.com/office/drawing/2014/main" id="{09AEE57A-2472-4059-B623-586B9B9892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296400" y="6356349"/>
            <a:ext cx="2743200" cy="365125"/>
          </a:xfrm>
        </p:spPr>
        <p:txBody>
          <a:bodyPr/>
          <a:lstStyle/>
          <a:p>
            <a:fld id="{30A23651-48D1-44B5-8BC0-FAEFC09BA791}" type="slidenum">
              <a:rPr lang="en-US" sz="18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fld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BF32F55-CFC4-4981-91B4-751C7F16FA6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" y="1244266"/>
            <a:ext cx="6390104" cy="5112083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FD3EAD69-971F-4FA0-810D-672F2141DEB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57794" y="501651"/>
            <a:ext cx="5550003" cy="57350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301812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 Placeholder 3">
            <a:extLst>
              <a:ext uri="{FF2B5EF4-FFF2-40B4-BE49-F238E27FC236}">
                <a16:creationId xmlns:a16="http://schemas.microsoft.com/office/drawing/2014/main" id="{09AEE57A-2472-4059-B623-586B9B9892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296400" y="6356349"/>
            <a:ext cx="2743200" cy="365125"/>
          </a:xfrm>
        </p:spPr>
        <p:txBody>
          <a:bodyPr/>
          <a:lstStyle/>
          <a:p>
            <a:fld id="{30A23651-48D1-44B5-8BC0-FAEFC09BA791}" type="slidenum">
              <a:rPr lang="en-US" sz="18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</a:t>
            </a:fld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17BDA44-0283-4E10-856F-F5EE285897D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6035" y="68263"/>
            <a:ext cx="11079930" cy="67214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11080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30CFE9F9-D16E-4664-89A7-8504FA06786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33716" y="159801"/>
            <a:ext cx="8524568" cy="6561674"/>
          </a:xfrm>
          <a:prstGeom prst="rect">
            <a:avLst/>
          </a:prstGeom>
        </p:spPr>
      </p:pic>
      <p:sp>
        <p:nvSpPr>
          <p:cNvPr id="6" name="Slide Number Placeholder 2">
            <a:extLst>
              <a:ext uri="{FF2B5EF4-FFF2-40B4-BE49-F238E27FC236}">
                <a16:creationId xmlns:a16="http://schemas.microsoft.com/office/drawing/2014/main" id="{CEE3B943-F304-411D-9F52-5C788A665F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159240" y="6290310"/>
            <a:ext cx="2743200" cy="3651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hangingPunct="1"/>
            <a:fld id="{B376877A-2B76-47A0-87B7-35FCC71C4B7F}" type="slidenum">
              <a:rPr kumimoji="0" lang="en-US" altLang="ko-KR" sz="1800">
                <a:latin typeface="Times New Roman" panose="02020603050405020304" pitchFamily="18" charset="0"/>
              </a:rPr>
              <a:pPr eaLnBrk="1" hangingPunct="1"/>
              <a:t>2</a:t>
            </a:fld>
            <a:endParaRPr kumimoji="0" lang="en-US" altLang="ko-KR" sz="1800" dirty="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9883971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 Placeholder 3">
            <a:extLst>
              <a:ext uri="{FF2B5EF4-FFF2-40B4-BE49-F238E27FC236}">
                <a16:creationId xmlns:a16="http://schemas.microsoft.com/office/drawing/2014/main" id="{09AEE57A-2472-4059-B623-586B9B9892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296400" y="6356349"/>
            <a:ext cx="2743200" cy="365125"/>
          </a:xfrm>
        </p:spPr>
        <p:txBody>
          <a:bodyPr/>
          <a:lstStyle/>
          <a:p>
            <a:fld id="{30A23651-48D1-44B5-8BC0-FAEFC09BA791}" type="slidenum">
              <a:rPr lang="en-US" sz="18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fld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145C3AE7-1CD7-4B42-BDB2-B7E4236A51C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7649" y="535304"/>
            <a:ext cx="11316702" cy="52711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713993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 Placeholder 3">
            <a:extLst>
              <a:ext uri="{FF2B5EF4-FFF2-40B4-BE49-F238E27FC236}">
                <a16:creationId xmlns:a16="http://schemas.microsoft.com/office/drawing/2014/main" id="{09AEE57A-2472-4059-B623-586B9B9892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296400" y="6356349"/>
            <a:ext cx="2743200" cy="365125"/>
          </a:xfrm>
        </p:spPr>
        <p:txBody>
          <a:bodyPr/>
          <a:lstStyle/>
          <a:p>
            <a:fld id="{30A23651-48D1-44B5-8BC0-FAEFC09BA791}" type="slidenum">
              <a:rPr lang="en-US" sz="18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</a:t>
            </a:fld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F45DF9B2-2722-4CAF-B7A6-AA4909F86B11}"/>
              </a:ext>
            </a:extLst>
          </p:cNvPr>
          <p:cNvGrpSpPr/>
          <p:nvPr/>
        </p:nvGrpSpPr>
        <p:grpSpPr>
          <a:xfrm>
            <a:off x="536389" y="2355777"/>
            <a:ext cx="2646718" cy="3216316"/>
            <a:chOff x="536389" y="2355777"/>
            <a:chExt cx="2646718" cy="3216316"/>
          </a:xfrm>
        </p:grpSpPr>
        <p:pic>
          <p:nvPicPr>
            <p:cNvPr id="1026" name="Picture 2">
              <a:extLst>
                <a:ext uri="{FF2B5EF4-FFF2-40B4-BE49-F238E27FC236}">
                  <a16:creationId xmlns:a16="http://schemas.microsoft.com/office/drawing/2014/main" id="{C998F83F-1CDC-4DD6-B1E2-8488732DDC3D}"/>
                </a:ext>
              </a:extLst>
            </p:cNvPr>
            <p:cNvPicPr>
              <a:picLocks noChangeAspect="1" noChangeArrowheads="1" noCrop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6389" y="2355777"/>
              <a:ext cx="2646718" cy="264671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69F96DC0-5E4C-42FB-9D11-C43F2FE73556}"/>
                </a:ext>
              </a:extLst>
            </p:cNvPr>
            <p:cNvSpPr/>
            <p:nvPr/>
          </p:nvSpPr>
          <p:spPr>
            <a:xfrm>
              <a:off x="750181" y="5171983"/>
              <a:ext cx="2219134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000" dirty="0">
                  <a:solidFill>
                    <a:srgbClr val="222222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A rigid-body vortex</a:t>
              </a:r>
              <a:endParaRPr lang="en-US" sz="2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5" name="Group 24">
            <a:extLst>
              <a:ext uri="{FF2B5EF4-FFF2-40B4-BE49-F238E27FC236}">
                <a16:creationId xmlns:a16="http://schemas.microsoft.com/office/drawing/2014/main" id="{F53CDBA8-0391-450A-8014-175B7F368669}"/>
              </a:ext>
            </a:extLst>
          </p:cNvPr>
          <p:cNvGrpSpPr/>
          <p:nvPr/>
        </p:nvGrpSpPr>
        <p:grpSpPr>
          <a:xfrm>
            <a:off x="3699607" y="2355777"/>
            <a:ext cx="2660461" cy="3216316"/>
            <a:chOff x="3699607" y="2355777"/>
            <a:chExt cx="2660461" cy="3216316"/>
          </a:xfrm>
        </p:grpSpPr>
        <p:pic>
          <p:nvPicPr>
            <p:cNvPr id="1028" name="Picture 4">
              <a:extLst>
                <a:ext uri="{FF2B5EF4-FFF2-40B4-BE49-F238E27FC236}">
                  <a16:creationId xmlns:a16="http://schemas.microsoft.com/office/drawing/2014/main" id="{BA03FBD2-331C-415A-B8BE-B1C2A91EE1AA}"/>
                </a:ext>
              </a:extLst>
            </p:cNvPr>
            <p:cNvPicPr>
              <a:picLocks noChangeAspect="1" noChangeArrowheads="1" noCrop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13350" y="2355777"/>
              <a:ext cx="2646718" cy="264671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71E4E6C8-D71A-4546-935E-21F9C2924D56}"/>
                </a:ext>
              </a:extLst>
            </p:cNvPr>
            <p:cNvSpPr/>
            <p:nvPr/>
          </p:nvSpPr>
          <p:spPr>
            <a:xfrm>
              <a:off x="3699607" y="5171983"/>
              <a:ext cx="2632975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2000" dirty="0">
                  <a:solidFill>
                    <a:srgbClr val="222222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Simple shear flow</a:t>
              </a:r>
              <a:endParaRPr lang="en-US" sz="2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8" name="Picture 7">
            <a:extLst>
              <a:ext uri="{FF2B5EF4-FFF2-40B4-BE49-F238E27FC236}">
                <a16:creationId xmlns:a16="http://schemas.microsoft.com/office/drawing/2014/main" id="{E461C520-C366-4B2F-85F9-D10C10A667C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3842" y="478164"/>
            <a:ext cx="11438856" cy="1374109"/>
          </a:xfrm>
          <a:prstGeom prst="rect">
            <a:avLst/>
          </a:prstGeom>
        </p:spPr>
      </p:pic>
      <p:grpSp>
        <p:nvGrpSpPr>
          <p:cNvPr id="23" name="Group 22">
            <a:extLst>
              <a:ext uri="{FF2B5EF4-FFF2-40B4-BE49-F238E27FC236}">
                <a16:creationId xmlns:a16="http://schemas.microsoft.com/office/drawing/2014/main" id="{6906E53E-93FD-4CBD-A3BD-C45F86DC71CC}"/>
              </a:ext>
            </a:extLst>
          </p:cNvPr>
          <p:cNvGrpSpPr/>
          <p:nvPr/>
        </p:nvGrpSpPr>
        <p:grpSpPr>
          <a:xfrm>
            <a:off x="6689609" y="2737725"/>
            <a:ext cx="5213581" cy="2634313"/>
            <a:chOff x="6563329" y="1487833"/>
            <a:chExt cx="5213581" cy="2634313"/>
          </a:xfrm>
        </p:grpSpPr>
        <p:pic>
          <p:nvPicPr>
            <p:cNvPr id="21" name="Picture 20">
              <a:extLst>
                <a:ext uri="{FF2B5EF4-FFF2-40B4-BE49-F238E27FC236}">
                  <a16:creationId xmlns:a16="http://schemas.microsoft.com/office/drawing/2014/main" id="{3BAAEA7B-1A04-476D-8DBC-69024CFDE1C5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563329" y="1487833"/>
              <a:ext cx="5213581" cy="2249592"/>
            </a:xfrm>
            <a:prstGeom prst="rect">
              <a:avLst/>
            </a:prstGeom>
          </p:spPr>
        </p:pic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DCC8F319-1B6D-4680-B7D7-0EA4AB15C944}"/>
                </a:ext>
              </a:extLst>
            </p:cNvPr>
            <p:cNvSpPr/>
            <p:nvPr/>
          </p:nvSpPr>
          <p:spPr>
            <a:xfrm>
              <a:off x="7924800" y="3722036"/>
              <a:ext cx="2743200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2000" dirty="0">
                  <a:solidFill>
                    <a:srgbClr val="222222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Boundary layer flow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81014608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9" name="Slide Number Placeholder 2">
            <a:extLst>
              <a:ext uri="{FF2B5EF4-FFF2-40B4-BE49-F238E27FC236}">
                <a16:creationId xmlns:a16="http://schemas.microsoft.com/office/drawing/2014/main" id="{982CD71C-4171-416F-AE94-D3E1812C29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268289" y="6421617"/>
            <a:ext cx="2743200" cy="3651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hangingPunct="1"/>
            <a:fld id="{B376877A-2B76-47A0-87B7-35FCC71C4B7F}" type="slidenum">
              <a:rPr kumimoji="0" lang="en-US" altLang="ko-KR" sz="1800">
                <a:latin typeface="Times New Roman" panose="02020603050405020304" pitchFamily="18" charset="0"/>
              </a:rPr>
              <a:pPr eaLnBrk="1" hangingPunct="1"/>
              <a:t>22</a:t>
            </a:fld>
            <a:endParaRPr kumimoji="0" lang="en-US" altLang="ko-KR" sz="1800" dirty="0">
              <a:latin typeface="Times New Roman" panose="02020603050405020304" pitchFamily="18" charset="0"/>
            </a:endParaRPr>
          </a:p>
        </p:txBody>
      </p:sp>
      <p:grpSp>
        <p:nvGrpSpPr>
          <p:cNvPr id="8194" name="Group 1">
            <a:extLst>
              <a:ext uri="{FF2B5EF4-FFF2-40B4-BE49-F238E27FC236}">
                <a16:creationId xmlns:a16="http://schemas.microsoft.com/office/drawing/2014/main" id="{F58B3ECB-76A8-4A0B-ADEF-4662BA52B29E}"/>
              </a:ext>
            </a:extLst>
          </p:cNvPr>
          <p:cNvGrpSpPr>
            <a:grpSpLocks/>
          </p:cNvGrpSpPr>
          <p:nvPr/>
        </p:nvGrpSpPr>
        <p:grpSpPr bwMode="auto">
          <a:xfrm>
            <a:off x="784633" y="716280"/>
            <a:ext cx="4338637" cy="2712720"/>
            <a:chOff x="806450" y="1336675"/>
            <a:chExt cx="3170582" cy="1766888"/>
          </a:xfrm>
        </p:grpSpPr>
        <p:pic>
          <p:nvPicPr>
            <p:cNvPr id="8200" name="Picture 3">
              <a:extLst>
                <a:ext uri="{FF2B5EF4-FFF2-40B4-BE49-F238E27FC236}">
                  <a16:creationId xmlns:a16="http://schemas.microsoft.com/office/drawing/2014/main" id="{92E07399-DA05-4BF4-97CB-E8A13E3C0F2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06450" y="1336675"/>
              <a:ext cx="3003550" cy="17668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aphicFrame>
          <p:nvGraphicFramePr>
            <p:cNvPr id="8201" name="Object 1">
              <a:extLst>
                <a:ext uri="{FF2B5EF4-FFF2-40B4-BE49-F238E27FC236}">
                  <a16:creationId xmlns:a16="http://schemas.microsoft.com/office/drawing/2014/main" id="{BF182325-1881-46D7-A80A-CCDD730ECE6E}"/>
                </a:ext>
              </a:extLst>
            </p:cNvPr>
            <p:cNvGraphicFramePr>
              <a:graphicFrameLocks noChangeAspect="1"/>
            </p:cNvGraphicFramePr>
            <p:nvPr/>
          </p:nvGraphicFramePr>
          <p:xfrm>
            <a:off x="2431983" y="2408556"/>
            <a:ext cx="1545049" cy="27891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3" imgW="1117440" imgH="203040" progId="Equation.DSMT4">
                    <p:embed/>
                  </p:oleObj>
                </mc:Choice>
                <mc:Fallback>
                  <p:oleObj name="Equation" r:id="rId3" imgW="1117440" imgH="203040" progId="Equation.DSMT4">
                    <p:embed/>
                    <p:pic>
                      <p:nvPicPr>
                        <p:cNvPr id="8201" name="Object 1">
                          <a:extLst>
                            <a:ext uri="{FF2B5EF4-FFF2-40B4-BE49-F238E27FC236}">
                              <a16:creationId xmlns:a16="http://schemas.microsoft.com/office/drawing/2014/main" id="{BF182325-1881-46D7-A80A-CCDD730ECE6E}"/>
                            </a:ext>
                          </a:extLst>
                        </p:cNvPr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431983" y="2408556"/>
                          <a:ext cx="1545049" cy="27891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pic>
        <p:nvPicPr>
          <p:cNvPr id="8197" name="Picture 7" descr="C:\Users\mnorouzi\Desktop\6.jpg">
            <a:extLst>
              <a:ext uri="{FF2B5EF4-FFF2-40B4-BE49-F238E27FC236}">
                <a16:creationId xmlns:a16="http://schemas.microsoft.com/office/drawing/2014/main" id="{D17E4D39-A411-4921-A5B7-454414CFA6F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426" y="4286793"/>
            <a:ext cx="4957053" cy="15757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33C15DC9-2442-459A-A5B6-E1AF548C627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89522" y="476250"/>
            <a:ext cx="5686425" cy="5905500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 Placeholder 3">
            <a:extLst>
              <a:ext uri="{FF2B5EF4-FFF2-40B4-BE49-F238E27FC236}">
                <a16:creationId xmlns:a16="http://schemas.microsoft.com/office/drawing/2014/main" id="{09AEE57A-2472-4059-B623-586B9B9892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426996" y="6492875"/>
            <a:ext cx="2743200" cy="365125"/>
          </a:xfrm>
        </p:spPr>
        <p:txBody>
          <a:bodyPr/>
          <a:lstStyle/>
          <a:p>
            <a:fld id="{30A23651-48D1-44B5-8BC0-FAEFC09BA791}" type="slidenum">
              <a:rPr lang="en-US" sz="18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</a:t>
            </a:fld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 descr="What is Viscosity? – Cromocol">
            <a:extLst>
              <a:ext uri="{FF2B5EF4-FFF2-40B4-BE49-F238E27FC236}">
                <a16:creationId xmlns:a16="http://schemas.microsoft.com/office/drawing/2014/main" id="{E94A70AF-7C7E-4DE1-9075-B6D83C059FC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300191"/>
            <a:ext cx="5975694" cy="26347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Viscosities">
            <a:extLst>
              <a:ext uri="{FF2B5EF4-FFF2-40B4-BE49-F238E27FC236}">
                <a16:creationId xmlns:a16="http://schemas.microsoft.com/office/drawing/2014/main" id="{CF130103-7570-4A95-AD2B-2609F7BB22EC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4982" y="3224976"/>
            <a:ext cx="4225731" cy="32678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ADE1AE6-509E-43C7-9A62-AAA7721E5AF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30539" y="184240"/>
            <a:ext cx="5629245" cy="65410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312102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995224A-E9C7-4320-A258-F43CB98F6317}"/>
              </a:ext>
            </a:extLst>
          </p:cNvPr>
          <p:cNvSpPr txBox="1">
            <a:spLocks/>
          </p:cNvSpPr>
          <p:nvPr/>
        </p:nvSpPr>
        <p:spPr>
          <a:xfrm>
            <a:off x="9426996" y="64928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30A23651-48D1-44B5-8BC0-FAEFC09BA791}" type="slidenum">
              <a:rPr lang="en-US" sz="18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pPr/>
              <a:t>24</a:t>
            </a:fld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68E1AD4B-1C6F-4017-92A3-83202FB49E0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8902" y="369836"/>
            <a:ext cx="10754196" cy="6310313"/>
          </a:xfrm>
          <a:prstGeom prst="rect">
            <a:avLst/>
          </a:prstGeom>
        </p:spPr>
      </p:pic>
      <p:grpSp>
        <p:nvGrpSpPr>
          <p:cNvPr id="13" name="Group 12">
            <a:extLst>
              <a:ext uri="{FF2B5EF4-FFF2-40B4-BE49-F238E27FC236}">
                <a16:creationId xmlns:a16="http://schemas.microsoft.com/office/drawing/2014/main" id="{3221CD2F-9A96-4CB0-87DD-C4EF5176C80C}"/>
              </a:ext>
            </a:extLst>
          </p:cNvPr>
          <p:cNvGrpSpPr/>
          <p:nvPr/>
        </p:nvGrpSpPr>
        <p:grpSpPr>
          <a:xfrm>
            <a:off x="1157592" y="369836"/>
            <a:ext cx="3264304" cy="5040763"/>
            <a:chOff x="894741" y="257174"/>
            <a:chExt cx="3264304" cy="5040763"/>
          </a:xfrm>
        </p:grpSpPr>
        <p:pic>
          <p:nvPicPr>
            <p:cNvPr id="14" name="Picture 2" descr="Water Security in an Unpredictable World (Op-Ed) | Live Science">
              <a:extLst>
                <a:ext uri="{FF2B5EF4-FFF2-40B4-BE49-F238E27FC236}">
                  <a16:creationId xmlns:a16="http://schemas.microsoft.com/office/drawing/2014/main" id="{A4B84941-57BC-431C-AA68-2478AF811C8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94741" y="257174"/>
              <a:ext cx="3264304" cy="206956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5" name="Picture 23" descr="C:\Users\mnorouzi\Desktop\What Is a Newtonian Fluid  (with pictures)_files\white-room-open-window-white-curtains-blowing-in-breeze.jpg">
              <a:extLst>
                <a:ext uri="{FF2B5EF4-FFF2-40B4-BE49-F238E27FC236}">
                  <a16:creationId xmlns:a16="http://schemas.microsoft.com/office/drawing/2014/main" id="{57BB4242-1A3E-4FE1-87E5-983F46AD226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94741" y="2669459"/>
              <a:ext cx="3264304" cy="26284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2631904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 Placeholder 3">
            <a:extLst>
              <a:ext uri="{FF2B5EF4-FFF2-40B4-BE49-F238E27FC236}">
                <a16:creationId xmlns:a16="http://schemas.microsoft.com/office/drawing/2014/main" id="{09AEE57A-2472-4059-B623-586B9B9892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296400" y="6356349"/>
            <a:ext cx="2743200" cy="365125"/>
          </a:xfrm>
        </p:spPr>
        <p:txBody>
          <a:bodyPr/>
          <a:lstStyle/>
          <a:p>
            <a:fld id="{30A23651-48D1-44B5-8BC0-FAEFC09BA791}" type="slidenum">
              <a:rPr lang="en-US" sz="18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</a:t>
            </a:fld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36BE09F0-EBEA-47E0-A2C3-14D9189988D3}"/>
              </a:ext>
            </a:extLst>
          </p:cNvPr>
          <p:cNvGrpSpPr/>
          <p:nvPr/>
        </p:nvGrpSpPr>
        <p:grpSpPr>
          <a:xfrm>
            <a:off x="506360" y="3429000"/>
            <a:ext cx="11179280" cy="3132367"/>
            <a:chOff x="506360" y="3429000"/>
            <a:chExt cx="11179280" cy="3132367"/>
          </a:xfrm>
        </p:grpSpPr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D71BFC98-1CCC-43B4-9E41-878CA64B154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332840" y="3429000"/>
              <a:ext cx="3352800" cy="2514600"/>
            </a:xfrm>
            <a:prstGeom prst="rect">
              <a:avLst/>
            </a:prstGeom>
          </p:spPr>
        </p:pic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51AA53CF-08EF-4D8D-9E08-E940BDFA14A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419600" y="3429000"/>
              <a:ext cx="3352800" cy="2514600"/>
            </a:xfrm>
            <a:prstGeom prst="rect">
              <a:avLst/>
            </a:prstGeom>
          </p:spPr>
        </p:pic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B399A776-D758-4FB0-B99B-095EB69DEBF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6360" y="3429000"/>
              <a:ext cx="3352800" cy="2514600"/>
            </a:xfrm>
            <a:prstGeom prst="rect">
              <a:avLst/>
            </a:prstGeom>
          </p:spPr>
        </p:pic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583F56E3-F048-4108-9928-FAADEC628EAD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8713840" y="6189892"/>
              <a:ext cx="2590800" cy="371475"/>
            </a:xfrm>
            <a:prstGeom prst="rect">
              <a:avLst/>
            </a:prstGeom>
          </p:spPr>
        </p:pic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BE7CD2B-FC86-4DB7-8F1E-476301182D5F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4733925" y="6194424"/>
              <a:ext cx="2724150" cy="323850"/>
            </a:xfrm>
            <a:prstGeom prst="rect">
              <a:avLst/>
            </a:prstGeom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FEEF3DC5-AD60-4654-BF4C-3AA9476F6771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744485" y="6189892"/>
              <a:ext cx="2876550" cy="314325"/>
            </a:xfrm>
            <a:prstGeom prst="rect">
              <a:avLst/>
            </a:prstGeom>
          </p:spPr>
        </p:pic>
      </p:grpSp>
      <p:pic>
        <p:nvPicPr>
          <p:cNvPr id="2" name="Picture 1">
            <a:extLst>
              <a:ext uri="{FF2B5EF4-FFF2-40B4-BE49-F238E27FC236}">
                <a16:creationId xmlns:a16="http://schemas.microsoft.com/office/drawing/2014/main" id="{59320035-4FCF-4EA7-A3AB-4FBF811517EA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46890" y="136526"/>
            <a:ext cx="10898220" cy="3041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55943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 Placeholder 3">
            <a:extLst>
              <a:ext uri="{FF2B5EF4-FFF2-40B4-BE49-F238E27FC236}">
                <a16:creationId xmlns:a16="http://schemas.microsoft.com/office/drawing/2014/main" id="{09AEE57A-2472-4059-B623-586B9B9892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296400" y="6356349"/>
            <a:ext cx="2743200" cy="365125"/>
          </a:xfrm>
        </p:spPr>
        <p:txBody>
          <a:bodyPr/>
          <a:lstStyle/>
          <a:p>
            <a:fld id="{30A23651-48D1-44B5-8BC0-FAEFC09BA791}" type="slidenum">
              <a:rPr lang="en-US" sz="18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</a:t>
            </a:fld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08E0415D-B142-4C69-8C46-B733E533660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6130" y="268901"/>
            <a:ext cx="10210799" cy="62700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397288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 Placeholder 3">
            <a:extLst>
              <a:ext uri="{FF2B5EF4-FFF2-40B4-BE49-F238E27FC236}">
                <a16:creationId xmlns:a16="http://schemas.microsoft.com/office/drawing/2014/main" id="{09AEE57A-2472-4059-B623-586B9B9892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448800" y="6492875"/>
            <a:ext cx="2743200" cy="365125"/>
          </a:xfrm>
        </p:spPr>
        <p:txBody>
          <a:bodyPr/>
          <a:lstStyle/>
          <a:p>
            <a:fld id="{30A23651-48D1-44B5-8BC0-FAEFC09BA791}" type="slidenum">
              <a:rPr lang="en-US" sz="18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</a:t>
            </a:fld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5D201C7E-347B-4ABB-AB73-14175AE83795}"/>
              </a:ext>
            </a:extLst>
          </p:cNvPr>
          <p:cNvGrpSpPr/>
          <p:nvPr/>
        </p:nvGrpSpPr>
        <p:grpSpPr>
          <a:xfrm>
            <a:off x="77385" y="238298"/>
            <a:ext cx="11826542" cy="6524573"/>
            <a:chOff x="77385" y="238298"/>
            <a:chExt cx="11826542" cy="6524573"/>
          </a:xfrm>
        </p:grpSpPr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E2F929BC-A6F5-4556-9FA0-D1F4ADC3281B}"/>
                </a:ext>
              </a:extLst>
            </p:cNvPr>
            <p:cNvGrpSpPr/>
            <p:nvPr/>
          </p:nvGrpSpPr>
          <p:grpSpPr>
            <a:xfrm>
              <a:off x="77385" y="238298"/>
              <a:ext cx="8900965" cy="3484153"/>
              <a:chOff x="28224" y="554713"/>
              <a:chExt cx="8900965" cy="3484153"/>
            </a:xfrm>
          </p:grpSpPr>
          <p:pic>
            <p:nvPicPr>
              <p:cNvPr id="2" name="Picture 1">
                <a:extLst>
                  <a:ext uri="{FF2B5EF4-FFF2-40B4-BE49-F238E27FC236}">
                    <a16:creationId xmlns:a16="http://schemas.microsoft.com/office/drawing/2014/main" id="{834887A5-F047-4185-B8F2-3367BBF2FAE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28224" y="945238"/>
                <a:ext cx="8900965" cy="3093628"/>
              </a:xfrm>
              <a:prstGeom prst="rect">
                <a:avLst/>
              </a:prstGeom>
            </p:spPr>
          </p:pic>
          <p:pic>
            <p:nvPicPr>
              <p:cNvPr id="3" name="Picture 2">
                <a:extLst>
                  <a:ext uri="{FF2B5EF4-FFF2-40B4-BE49-F238E27FC236}">
                    <a16:creationId xmlns:a16="http://schemas.microsoft.com/office/drawing/2014/main" id="{01E5FE05-8511-4469-B63F-7BCD63B9B40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515446" y="554713"/>
                <a:ext cx="5934075" cy="390525"/>
              </a:xfrm>
              <a:prstGeom prst="rect">
                <a:avLst/>
              </a:prstGeom>
            </p:spPr>
          </p:pic>
        </p:grpSp>
        <p:pic>
          <p:nvPicPr>
            <p:cNvPr id="3074" name="Picture 2">
              <a:extLst>
                <a:ext uri="{FF2B5EF4-FFF2-40B4-BE49-F238E27FC236}">
                  <a16:creationId xmlns:a16="http://schemas.microsoft.com/office/drawing/2014/main" id="{484A1EBC-EC79-4FBD-A418-2946DA6C08F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859577" y="238298"/>
              <a:ext cx="3044350" cy="458563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0B7A6F05-42B2-4BF1-B3D2-12C33484D8CB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8929189" y="4924977"/>
              <a:ext cx="2905125" cy="1466850"/>
            </a:xfrm>
            <a:prstGeom prst="rect">
              <a:avLst/>
            </a:prstGeom>
          </p:spPr>
        </p:pic>
        <p:pic>
          <p:nvPicPr>
            <p:cNvPr id="3078" name="Picture 6" descr="Quiz Corner: Viscosity of honey | Flow Control Network">
              <a:extLst>
                <a:ext uri="{FF2B5EF4-FFF2-40B4-BE49-F238E27FC236}">
                  <a16:creationId xmlns:a16="http://schemas.microsoft.com/office/drawing/2014/main" id="{3B3CBBB7-A1E4-4C21-A817-37A92BD6E03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8669" y="3894160"/>
              <a:ext cx="4178888" cy="278249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EDB4DCF5-B9AA-4E8C-BF4E-9837F3119F5B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4895503" y="6067546"/>
              <a:ext cx="3286125" cy="695325"/>
            </a:xfrm>
            <a:prstGeom prst="rect">
              <a:avLst/>
            </a:prstGeom>
          </p:spPr>
        </p:pic>
        <p:pic>
          <p:nvPicPr>
            <p:cNvPr id="3084" name="Picture 12" descr="Scent Of Rain, Strands Of Honey">
              <a:extLst>
                <a:ext uri="{FF2B5EF4-FFF2-40B4-BE49-F238E27FC236}">
                  <a16:creationId xmlns:a16="http://schemas.microsoft.com/office/drawing/2014/main" id="{32DFE309-B20A-459A-9BFF-FC18870A52A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109346" y="3679413"/>
              <a:ext cx="2683295" cy="238813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89379284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70F030"/>
            </a:gs>
            <a:gs pos="100000">
              <a:schemeClr val="accent4">
                <a:lumMod val="0"/>
                <a:lumOff val="100000"/>
              </a:schemeClr>
            </a:gs>
            <a:gs pos="0">
              <a:schemeClr val="bg1"/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 Placeholder 3">
            <a:extLst>
              <a:ext uri="{FF2B5EF4-FFF2-40B4-BE49-F238E27FC236}">
                <a16:creationId xmlns:a16="http://schemas.microsoft.com/office/drawing/2014/main" id="{09AEE57A-2472-4059-B623-586B9B9892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448800" y="6492875"/>
            <a:ext cx="2743200" cy="365125"/>
          </a:xfrm>
        </p:spPr>
        <p:txBody>
          <a:bodyPr/>
          <a:lstStyle/>
          <a:p>
            <a:fld id="{30A23651-48D1-44B5-8BC0-FAEFC09BA791}" type="slidenum">
              <a:rPr lang="en-US" sz="18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</a:t>
            </a:fld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DA6AB36F-2C53-445F-88B0-D90D8FF0A17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5148" y="138208"/>
            <a:ext cx="10561703" cy="65815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878823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 Placeholder 3">
            <a:extLst>
              <a:ext uri="{FF2B5EF4-FFF2-40B4-BE49-F238E27FC236}">
                <a16:creationId xmlns:a16="http://schemas.microsoft.com/office/drawing/2014/main" id="{09AEE57A-2472-4059-B623-586B9B9892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448800" y="6492875"/>
            <a:ext cx="2743200" cy="365125"/>
          </a:xfrm>
        </p:spPr>
        <p:txBody>
          <a:bodyPr/>
          <a:lstStyle/>
          <a:p>
            <a:fld id="{30A23651-48D1-44B5-8BC0-FAEFC09BA791}" type="slidenum">
              <a:rPr lang="en-US" sz="18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</a:t>
            </a:fld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EC411D43-D941-40D2-BA35-E184D99C5E91}"/>
              </a:ext>
            </a:extLst>
          </p:cNvPr>
          <p:cNvGrpSpPr/>
          <p:nvPr/>
        </p:nvGrpSpPr>
        <p:grpSpPr>
          <a:xfrm>
            <a:off x="645249" y="2401733"/>
            <a:ext cx="4743450" cy="4329523"/>
            <a:chOff x="645249" y="2401733"/>
            <a:chExt cx="4743450" cy="4329523"/>
          </a:xfrm>
        </p:grpSpPr>
        <p:pic>
          <p:nvPicPr>
            <p:cNvPr id="2054" name="Picture 6">
              <a:extLst>
                <a:ext uri="{FF2B5EF4-FFF2-40B4-BE49-F238E27FC236}">
                  <a16:creationId xmlns:a16="http://schemas.microsoft.com/office/drawing/2014/main" id="{F4D9CBFE-1D7F-4997-9FA0-C6C66019C161}"/>
                </a:ext>
              </a:extLst>
            </p:cNvPr>
            <p:cNvPicPr>
              <a:picLocks noChangeAspect="1" noChangeArrowheads="1" noCrop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38859" y="2401733"/>
              <a:ext cx="3756230" cy="398160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9BDF8A82-51A4-4D81-9336-7550BEB6DE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45249" y="6359781"/>
              <a:ext cx="4743450" cy="371475"/>
            </a:xfrm>
            <a:prstGeom prst="rect">
              <a:avLst/>
            </a:prstGeom>
          </p:spPr>
        </p:pic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EB29F94D-7FB1-4595-9F6D-9102A4F92A4F}"/>
              </a:ext>
            </a:extLst>
          </p:cNvPr>
          <p:cNvGrpSpPr/>
          <p:nvPr/>
        </p:nvGrpSpPr>
        <p:grpSpPr>
          <a:xfrm>
            <a:off x="5785816" y="2165816"/>
            <a:ext cx="5267325" cy="4692184"/>
            <a:chOff x="5785816" y="2165816"/>
            <a:chExt cx="5267325" cy="4692184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FBA69E71-83D5-4BEA-8B35-2175AC45999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095503" y="6353175"/>
              <a:ext cx="2647950" cy="504825"/>
            </a:xfrm>
            <a:prstGeom prst="rect">
              <a:avLst/>
            </a:prstGeom>
          </p:spPr>
        </p:pic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0329CB5D-86A1-43D4-B3F7-95D3FCE95EC5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785816" y="2165816"/>
              <a:ext cx="5267325" cy="4200525"/>
            </a:xfrm>
            <a:prstGeom prst="rect">
              <a:avLst/>
            </a:prstGeom>
          </p:spPr>
        </p:pic>
      </p:grpSp>
      <p:pic>
        <p:nvPicPr>
          <p:cNvPr id="2" name="Picture 1">
            <a:extLst>
              <a:ext uri="{FF2B5EF4-FFF2-40B4-BE49-F238E27FC236}">
                <a16:creationId xmlns:a16="http://schemas.microsoft.com/office/drawing/2014/main" id="{D08CE253-1B43-48C3-AB70-38242B7C2AA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09407" y="126744"/>
            <a:ext cx="10373186" cy="2039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43377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2">
            <a:extLst>
              <a:ext uri="{FF2B5EF4-FFF2-40B4-BE49-F238E27FC236}">
                <a16:creationId xmlns:a16="http://schemas.microsoft.com/office/drawing/2014/main" id="{F872C0B4-46A2-4A0F-B49F-568452DF56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159240" y="6290310"/>
            <a:ext cx="2743200" cy="3651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hangingPunct="1"/>
            <a:fld id="{B376877A-2B76-47A0-87B7-35FCC71C4B7F}" type="slidenum">
              <a:rPr kumimoji="0" lang="en-US" altLang="ko-KR" sz="1800">
                <a:latin typeface="Times New Roman" panose="02020603050405020304" pitchFamily="18" charset="0"/>
              </a:rPr>
              <a:pPr eaLnBrk="1" hangingPunct="1"/>
              <a:t>3</a:t>
            </a:fld>
            <a:endParaRPr kumimoji="0" lang="en-US" altLang="ko-KR" sz="1800" dirty="0">
              <a:latin typeface="Times New Roman" panose="02020603050405020304" pitchFamily="18" charset="0"/>
            </a:endParaRP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092A5D84-6D0F-4DDA-B9BE-3D2F75B1FF50}"/>
              </a:ext>
            </a:extLst>
          </p:cNvPr>
          <p:cNvGrpSpPr/>
          <p:nvPr/>
        </p:nvGrpSpPr>
        <p:grpSpPr>
          <a:xfrm>
            <a:off x="958862" y="277913"/>
            <a:ext cx="2560462" cy="3201962"/>
            <a:chOff x="1105065" y="391799"/>
            <a:chExt cx="2560462" cy="3201962"/>
          </a:xfrm>
        </p:grpSpPr>
        <p:pic>
          <p:nvPicPr>
            <p:cNvPr id="2050" name="Picture 2">
              <a:extLst>
                <a:ext uri="{FF2B5EF4-FFF2-40B4-BE49-F238E27FC236}">
                  <a16:creationId xmlns:a16="http://schemas.microsoft.com/office/drawing/2014/main" id="{AEA4B799-F7D5-4757-8320-305E3B065A8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42814" y="391799"/>
              <a:ext cx="2276510" cy="255744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06CD669B-7076-4708-BEA8-8C820373F0B2}"/>
                </a:ext>
              </a:extLst>
            </p:cNvPr>
            <p:cNvSpPr/>
            <p:nvPr/>
          </p:nvSpPr>
          <p:spPr>
            <a:xfrm>
              <a:off x="1105065" y="2947430"/>
              <a:ext cx="2560462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dirty="0">
                  <a:solidFill>
                    <a:srgbClr val="222222"/>
                  </a:solidFill>
                  <a:latin typeface="Arial" panose="020B0604020202020204" pitchFamily="34" charset="0"/>
                </a:rPr>
                <a:t>Joseph Luis Lagrange (1736–1813)</a:t>
              </a:r>
              <a:endParaRPr lang="en-US" dirty="0"/>
            </a:p>
          </p:txBody>
        </p:sp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979909F2-3DBD-45C8-9898-D5676B7CC09A}"/>
              </a:ext>
            </a:extLst>
          </p:cNvPr>
          <p:cNvGrpSpPr/>
          <p:nvPr/>
        </p:nvGrpSpPr>
        <p:grpSpPr>
          <a:xfrm>
            <a:off x="562336" y="3725608"/>
            <a:ext cx="3239744" cy="2929827"/>
            <a:chOff x="761197" y="3683648"/>
            <a:chExt cx="3239744" cy="2929827"/>
          </a:xfrm>
        </p:grpSpPr>
        <p:pic>
          <p:nvPicPr>
            <p:cNvPr id="2052" name="Picture 4" descr="نتیجه تصویری برای LEONARD eULER">
              <a:extLst>
                <a:ext uri="{FF2B5EF4-FFF2-40B4-BE49-F238E27FC236}">
                  <a16:creationId xmlns:a16="http://schemas.microsoft.com/office/drawing/2014/main" id="{FFC0E27E-E385-4394-9A2C-17D57526F74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42814" y="3683648"/>
              <a:ext cx="2276510" cy="227651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3E5E90C8-8CAB-467F-A435-5D7061D34C21}"/>
                </a:ext>
              </a:extLst>
            </p:cNvPr>
            <p:cNvSpPr/>
            <p:nvPr/>
          </p:nvSpPr>
          <p:spPr>
            <a:xfrm>
              <a:off x="761197" y="5967144"/>
              <a:ext cx="3239744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dirty="0">
                  <a:solidFill>
                    <a:srgbClr val="222222"/>
                  </a:solidFill>
                  <a:latin typeface="Arial" panose="020B0604020202020204" pitchFamily="34" charset="0"/>
                </a:rPr>
                <a:t>Leonhard Euler</a:t>
              </a:r>
            </a:p>
            <a:p>
              <a:pPr algn="ctr"/>
              <a:r>
                <a:rPr lang="en-US" dirty="0">
                  <a:solidFill>
                    <a:srgbClr val="222222"/>
                  </a:solidFill>
                  <a:latin typeface="Arial" panose="020B0604020202020204" pitchFamily="34" charset="0"/>
                </a:rPr>
                <a:t> (1707–1783)</a:t>
              </a:r>
            </a:p>
          </p:txBody>
        </p:sp>
      </p:grpSp>
      <p:pic>
        <p:nvPicPr>
          <p:cNvPr id="2" name="Picture 1">
            <a:extLst>
              <a:ext uri="{FF2B5EF4-FFF2-40B4-BE49-F238E27FC236}">
                <a16:creationId xmlns:a16="http://schemas.microsoft.com/office/drawing/2014/main" id="{A61769A8-5835-4021-AFD4-FE814089039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14739" y="95350"/>
            <a:ext cx="7038142" cy="6377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08607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 Placeholder 3">
            <a:extLst>
              <a:ext uri="{FF2B5EF4-FFF2-40B4-BE49-F238E27FC236}">
                <a16:creationId xmlns:a16="http://schemas.microsoft.com/office/drawing/2014/main" id="{09AEE57A-2472-4059-B623-586B9B9892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296400" y="6356349"/>
            <a:ext cx="2743200" cy="365125"/>
          </a:xfrm>
        </p:spPr>
        <p:txBody>
          <a:bodyPr/>
          <a:lstStyle/>
          <a:p>
            <a:fld id="{30A23651-48D1-44B5-8BC0-FAEFC09BA791}" type="slidenum">
              <a:rPr lang="en-US" sz="18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fld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566D47FF-A85B-4A28-ACE7-7C7ABB148EC3}"/>
              </a:ext>
            </a:extLst>
          </p:cNvPr>
          <p:cNvGrpSpPr/>
          <p:nvPr/>
        </p:nvGrpSpPr>
        <p:grpSpPr>
          <a:xfrm>
            <a:off x="682028" y="4147830"/>
            <a:ext cx="11016111" cy="2228850"/>
            <a:chOff x="682028" y="4147830"/>
            <a:chExt cx="11016111" cy="2228850"/>
          </a:xfrm>
        </p:grpSpPr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07273313-70AA-46AA-A1D7-0EC2A12D45E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82028" y="4147830"/>
              <a:ext cx="7048500" cy="2228850"/>
            </a:xfrm>
            <a:prstGeom prst="rect">
              <a:avLst/>
            </a:prstGeom>
          </p:spPr>
        </p:pic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22520514-C4C1-43D2-B070-FBF6E4C7AB2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985723" y="4535666"/>
              <a:ext cx="3712416" cy="1453178"/>
            </a:xfrm>
            <a:prstGeom prst="rect">
              <a:avLst/>
            </a:prstGeom>
          </p:spPr>
        </p:pic>
      </p:grpSp>
      <p:pic>
        <p:nvPicPr>
          <p:cNvPr id="2" name="Picture 1">
            <a:extLst>
              <a:ext uri="{FF2B5EF4-FFF2-40B4-BE49-F238E27FC236}">
                <a16:creationId xmlns:a16="http://schemas.microsoft.com/office/drawing/2014/main" id="{7C879E66-622E-42A4-9AF5-E85E828B2EF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5172" y="399667"/>
            <a:ext cx="11290123" cy="33806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504593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 Placeholder 3">
            <a:extLst>
              <a:ext uri="{FF2B5EF4-FFF2-40B4-BE49-F238E27FC236}">
                <a16:creationId xmlns:a16="http://schemas.microsoft.com/office/drawing/2014/main" id="{09AEE57A-2472-4059-B623-586B9B9892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296400" y="6356349"/>
            <a:ext cx="2743200" cy="365125"/>
          </a:xfrm>
        </p:spPr>
        <p:txBody>
          <a:bodyPr/>
          <a:lstStyle/>
          <a:p>
            <a:fld id="{30A23651-48D1-44B5-8BC0-FAEFC09BA791}" type="slidenum">
              <a:rPr lang="en-US" sz="18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31</a:t>
            </a:fld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43555AA1-D392-45D5-A79B-2156CF8CCC7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081" y="306362"/>
            <a:ext cx="10513837" cy="61311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5424142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 Placeholder 3">
            <a:extLst>
              <a:ext uri="{FF2B5EF4-FFF2-40B4-BE49-F238E27FC236}">
                <a16:creationId xmlns:a16="http://schemas.microsoft.com/office/drawing/2014/main" id="{09AEE57A-2472-4059-B623-586B9B9892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296400" y="6356349"/>
            <a:ext cx="2743200" cy="365125"/>
          </a:xfrm>
        </p:spPr>
        <p:txBody>
          <a:bodyPr/>
          <a:lstStyle/>
          <a:p>
            <a:fld id="{30A23651-48D1-44B5-8BC0-FAEFC09BA791}" type="slidenum">
              <a:rPr lang="en-US" sz="18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fld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0AB4199-9AC1-4872-BD3C-77CFCABCC48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91072" y="3637674"/>
            <a:ext cx="7009855" cy="3019032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AAEEF856-0808-4C36-AE2D-2BAF960A45C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8296" y="289438"/>
            <a:ext cx="10473017" cy="31395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9526733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 Placeholder 3">
            <a:extLst>
              <a:ext uri="{FF2B5EF4-FFF2-40B4-BE49-F238E27FC236}">
                <a16:creationId xmlns:a16="http://schemas.microsoft.com/office/drawing/2014/main" id="{09AEE57A-2472-4059-B623-586B9B9892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296400" y="6356349"/>
            <a:ext cx="2743200" cy="365125"/>
          </a:xfrm>
        </p:spPr>
        <p:txBody>
          <a:bodyPr/>
          <a:lstStyle/>
          <a:p>
            <a:fld id="{30A23651-48D1-44B5-8BC0-FAEFC09BA791}" type="slidenum">
              <a:rPr lang="en-US" sz="18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33</a:t>
            </a:fld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88A8CFC2-7DE9-4919-BD59-74CD6371931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02027" y="394690"/>
            <a:ext cx="4588746" cy="5961659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E6B94E59-CD56-4A98-867C-DE511AAB352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3063" y="318370"/>
            <a:ext cx="5432937" cy="64031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8354661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4" name="Picture 4" descr="نتیجه تصویری برای thank you end of presentation">
            <a:extLst>
              <a:ext uri="{FF2B5EF4-FFF2-40B4-BE49-F238E27FC236}">
                <a16:creationId xmlns:a16="http://schemas.microsoft.com/office/drawing/2014/main" id="{01F64F7C-FD6A-467C-9D7B-D0C6492191E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7000" y="0"/>
            <a:ext cx="6858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39973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 Placeholder 3">
            <a:extLst>
              <a:ext uri="{FF2B5EF4-FFF2-40B4-BE49-F238E27FC236}">
                <a16:creationId xmlns:a16="http://schemas.microsoft.com/office/drawing/2014/main" id="{09AEE57A-2472-4059-B623-586B9B9892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296400" y="6356349"/>
            <a:ext cx="2743200" cy="365125"/>
          </a:xfrm>
        </p:spPr>
        <p:txBody>
          <a:bodyPr/>
          <a:lstStyle/>
          <a:p>
            <a:fld id="{30A23651-48D1-44B5-8BC0-FAEFC09BA791}" type="slidenum">
              <a:rPr lang="en-US" sz="18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fld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AE6DB16-3F11-479F-924E-E8EDC3CB3DF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63132" y="62483"/>
            <a:ext cx="8676468" cy="6658991"/>
          </a:xfrm>
          <a:prstGeom prst="rect">
            <a:avLst/>
          </a:prstGeom>
        </p:spPr>
      </p:pic>
      <p:pic>
        <p:nvPicPr>
          <p:cNvPr id="1026" name="Picture 2">
            <a:extLst>
              <a:ext uri="{FF2B5EF4-FFF2-40B4-BE49-F238E27FC236}">
                <a16:creationId xmlns:a16="http://schemas.microsoft.com/office/drawing/2014/main" id="{27928CC4-4BC5-40F8-9E1C-FE97BB2DCCA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96" y="883404"/>
            <a:ext cx="3282836" cy="29913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33378D4D-97C8-40BD-8E4C-01454D6DBF1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2400" y="4778432"/>
            <a:ext cx="2993755" cy="17604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393793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 Placeholder 3">
            <a:extLst>
              <a:ext uri="{FF2B5EF4-FFF2-40B4-BE49-F238E27FC236}">
                <a16:creationId xmlns:a16="http://schemas.microsoft.com/office/drawing/2014/main" id="{09AEE57A-2472-4059-B623-586B9B9892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296400" y="6356349"/>
            <a:ext cx="2743200" cy="365125"/>
          </a:xfrm>
        </p:spPr>
        <p:txBody>
          <a:bodyPr/>
          <a:lstStyle/>
          <a:p>
            <a:fld id="{30A23651-48D1-44B5-8BC0-FAEFC09BA791}" type="slidenum">
              <a:rPr lang="en-US" sz="18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fld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0A81CAE-C28E-4F5F-8950-064F63D4309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1541" y="152400"/>
            <a:ext cx="11608917" cy="6553200"/>
          </a:xfrm>
          <a:prstGeom prst="rect">
            <a:avLst/>
          </a:prstGeom>
        </p:spPr>
      </p:pic>
      <p:sp>
        <p:nvSpPr>
          <p:cNvPr id="6" name="Arrow: Left 5">
            <a:extLst>
              <a:ext uri="{FF2B5EF4-FFF2-40B4-BE49-F238E27FC236}">
                <a16:creationId xmlns:a16="http://schemas.microsoft.com/office/drawing/2014/main" id="{3F32227D-AC3E-405B-99F7-8074F933C8BB}"/>
              </a:ext>
            </a:extLst>
          </p:cNvPr>
          <p:cNvSpPr/>
          <p:nvPr/>
        </p:nvSpPr>
        <p:spPr>
          <a:xfrm>
            <a:off x="5606795" y="5196840"/>
            <a:ext cx="978408" cy="484632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9407631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 Placeholder 3">
            <a:extLst>
              <a:ext uri="{FF2B5EF4-FFF2-40B4-BE49-F238E27FC236}">
                <a16:creationId xmlns:a16="http://schemas.microsoft.com/office/drawing/2014/main" id="{09AEE57A-2472-4059-B623-586B9B9892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296400" y="6356349"/>
            <a:ext cx="2743200" cy="365125"/>
          </a:xfrm>
        </p:spPr>
        <p:txBody>
          <a:bodyPr/>
          <a:lstStyle/>
          <a:p>
            <a:fld id="{30A23651-48D1-44B5-8BC0-FAEFC09BA791}" type="slidenum">
              <a:rPr lang="en-US" sz="18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fld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FAF9EC76-8451-4EF4-BE49-1E2A86D60C5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6845" y="0"/>
            <a:ext cx="1126573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804740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 Placeholder 3">
            <a:extLst>
              <a:ext uri="{FF2B5EF4-FFF2-40B4-BE49-F238E27FC236}">
                <a16:creationId xmlns:a16="http://schemas.microsoft.com/office/drawing/2014/main" id="{09AEE57A-2472-4059-B623-586B9B9892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296400" y="6356349"/>
            <a:ext cx="2743200" cy="365125"/>
          </a:xfrm>
        </p:spPr>
        <p:txBody>
          <a:bodyPr/>
          <a:lstStyle/>
          <a:p>
            <a:fld id="{30A23651-48D1-44B5-8BC0-FAEFC09BA791}" type="slidenum">
              <a:rPr lang="en-US" sz="18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fld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E6FB36E2-BEC0-4357-96A2-80A715E885B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85319" y="0"/>
            <a:ext cx="942136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078496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 Placeholder 3">
            <a:extLst>
              <a:ext uri="{FF2B5EF4-FFF2-40B4-BE49-F238E27FC236}">
                <a16:creationId xmlns:a16="http://schemas.microsoft.com/office/drawing/2014/main" id="{09AEE57A-2472-4059-B623-586B9B9892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296400" y="6356349"/>
            <a:ext cx="2743200" cy="365125"/>
          </a:xfrm>
        </p:spPr>
        <p:txBody>
          <a:bodyPr/>
          <a:lstStyle/>
          <a:p>
            <a:fld id="{30A23651-48D1-44B5-8BC0-FAEFC09BA791}" type="slidenum">
              <a:rPr lang="en-US" sz="18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fld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58142EC9-1A95-43AE-9800-86D1B45C43BC}"/>
              </a:ext>
            </a:extLst>
          </p:cNvPr>
          <p:cNvGrpSpPr/>
          <p:nvPr/>
        </p:nvGrpSpPr>
        <p:grpSpPr>
          <a:xfrm>
            <a:off x="403379" y="560513"/>
            <a:ext cx="2209880" cy="5782945"/>
            <a:chOff x="563800" y="573404"/>
            <a:chExt cx="2209880" cy="5782945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45F1B2E6-A481-4895-BF85-2FCF3A4FE15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63800" y="573404"/>
              <a:ext cx="2209880" cy="2656917"/>
            </a:xfrm>
            <a:prstGeom prst="rect">
              <a:avLst/>
            </a:prstGeom>
          </p:spPr>
        </p:pic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55381E53-658A-49D7-815C-DC0EFE0F6BB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82882" y="3680450"/>
              <a:ext cx="1971715" cy="2675899"/>
            </a:xfrm>
            <a:prstGeom prst="rect">
              <a:avLst/>
            </a:prstGeom>
          </p:spPr>
        </p:pic>
      </p:grpSp>
      <p:pic>
        <p:nvPicPr>
          <p:cNvPr id="6" name="Picture 5">
            <a:extLst>
              <a:ext uri="{FF2B5EF4-FFF2-40B4-BE49-F238E27FC236}">
                <a16:creationId xmlns:a16="http://schemas.microsoft.com/office/drawing/2014/main" id="{1F6983FE-5903-4114-9B40-A67F1FB4E52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69933" y="560513"/>
            <a:ext cx="9055323" cy="56514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075369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 Placeholder 3">
            <a:extLst>
              <a:ext uri="{FF2B5EF4-FFF2-40B4-BE49-F238E27FC236}">
                <a16:creationId xmlns:a16="http://schemas.microsoft.com/office/drawing/2014/main" id="{09AEE57A-2472-4059-B623-586B9B9892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296400" y="6356349"/>
            <a:ext cx="2743200" cy="365125"/>
          </a:xfrm>
        </p:spPr>
        <p:txBody>
          <a:bodyPr/>
          <a:lstStyle/>
          <a:p>
            <a:fld id="{30A23651-48D1-44B5-8BC0-FAEFC09BA791}" type="slidenum">
              <a:rPr lang="en-US" sz="18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fld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1DB8D79-A5EA-46F0-B217-3A121666387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2867" y="0"/>
            <a:ext cx="1012626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030065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 Them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3537</TotalTime>
  <Words>107</Words>
  <Application>Microsoft Office PowerPoint</Application>
  <PresentationFormat>Widescreen</PresentationFormat>
  <Paragraphs>53</Paragraphs>
  <Slides>34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34</vt:i4>
      </vt:variant>
    </vt:vector>
  </HeadingPairs>
  <TitlesOfParts>
    <vt:vector size="40" baseType="lpstr">
      <vt:lpstr>Arial</vt:lpstr>
      <vt:lpstr>Calibri</vt:lpstr>
      <vt:lpstr>Calibri Light</vt:lpstr>
      <vt:lpstr>Times New Roman</vt:lpstr>
      <vt:lpstr>Office Theme</vt:lpstr>
      <vt:lpstr>Equation</vt:lpstr>
      <vt:lpstr>مکانیک سیالات غیرنیوتنی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مکانیک سیالات 2</dc:title>
  <dc:creator>-</dc:creator>
  <cp:lastModifiedBy>Mahmood Norouzi</cp:lastModifiedBy>
  <cp:revision>198</cp:revision>
  <cp:lastPrinted>2020-03-04T16:57:11Z</cp:lastPrinted>
  <dcterms:created xsi:type="dcterms:W3CDTF">2020-03-03T09:30:57Z</dcterms:created>
  <dcterms:modified xsi:type="dcterms:W3CDTF">2021-02-19T22:37:40Z</dcterms:modified>
</cp:coreProperties>
</file>